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9" r:id="rId3"/>
    <p:sldId id="330" r:id="rId4"/>
    <p:sldId id="331" r:id="rId5"/>
    <p:sldId id="290" r:id="rId6"/>
    <p:sldId id="292" r:id="rId7"/>
    <p:sldId id="291" r:id="rId8"/>
    <p:sldId id="257" r:id="rId9"/>
    <p:sldId id="258" r:id="rId10"/>
    <p:sldId id="259" r:id="rId11"/>
    <p:sldId id="260" r:id="rId12"/>
    <p:sldId id="262" r:id="rId13"/>
    <p:sldId id="263" r:id="rId14"/>
    <p:sldId id="285"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293" r:id="rId37"/>
    <p:sldId id="295" r:id="rId38"/>
    <p:sldId id="294" r:id="rId39"/>
    <p:sldId id="296" r:id="rId40"/>
    <p:sldId id="297" r:id="rId41"/>
    <p:sldId id="298" r:id="rId42"/>
    <p:sldId id="300" r:id="rId43"/>
    <p:sldId id="301" r:id="rId44"/>
    <p:sldId id="302" r:id="rId45"/>
    <p:sldId id="303" r:id="rId46"/>
    <p:sldId id="304" r:id="rId47"/>
    <p:sldId id="305" r:id="rId48"/>
    <p:sldId id="306" r:id="rId49"/>
    <p:sldId id="307" r:id="rId50"/>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CCFFCC"/>
    <a:srgbClr val="CCFFFF"/>
    <a:srgbClr val="CCECFF"/>
    <a:srgbClr val="000000"/>
    <a:srgbClr val="BBE0E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6" autoAdjust="0"/>
    <p:restoredTop sz="87097" autoAdjust="0"/>
  </p:normalViewPr>
  <p:slideViewPr>
    <p:cSldViewPr showGuides="1">
      <p:cViewPr varScale="1">
        <p:scale>
          <a:sx n="97" d="100"/>
          <a:sy n="97" d="100"/>
        </p:scale>
        <p:origin x="21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7" d="100"/>
          <a:sy n="67" d="100"/>
        </p:scale>
        <p:origin x="-273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BBD74DA-85A2-4053-B2C8-A137A686611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l-GR" altLang="el-GR"/>
          </a:p>
        </p:txBody>
      </p:sp>
      <p:sp>
        <p:nvSpPr>
          <p:cNvPr id="79875" name="Rectangle 3">
            <a:extLst>
              <a:ext uri="{FF2B5EF4-FFF2-40B4-BE49-F238E27FC236}">
                <a16:creationId xmlns:a16="http://schemas.microsoft.com/office/drawing/2014/main" id="{B9D409BE-365D-4AA9-9917-8C5E3A731F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l-GR" altLang="el-GR"/>
          </a:p>
        </p:txBody>
      </p:sp>
      <p:sp>
        <p:nvSpPr>
          <p:cNvPr id="2052" name="Rectangle 4">
            <a:extLst>
              <a:ext uri="{FF2B5EF4-FFF2-40B4-BE49-F238E27FC236}">
                <a16:creationId xmlns:a16="http://schemas.microsoft.com/office/drawing/2014/main" id="{53A285A5-42C0-4B52-B037-2410545C4DF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a:extLst>
              <a:ext uri="{FF2B5EF4-FFF2-40B4-BE49-F238E27FC236}">
                <a16:creationId xmlns:a16="http://schemas.microsoft.com/office/drawing/2014/main" id="{5D3B1117-3E1D-49BE-B997-327374AEE1F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79878" name="Rectangle 6">
            <a:extLst>
              <a:ext uri="{FF2B5EF4-FFF2-40B4-BE49-F238E27FC236}">
                <a16:creationId xmlns:a16="http://schemas.microsoft.com/office/drawing/2014/main" id="{7DC09647-D78E-49F8-98BD-CC35895B13F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l-GR" altLang="el-GR"/>
          </a:p>
        </p:txBody>
      </p:sp>
      <p:sp>
        <p:nvSpPr>
          <p:cNvPr id="79879" name="Rectangle 7">
            <a:extLst>
              <a:ext uri="{FF2B5EF4-FFF2-40B4-BE49-F238E27FC236}">
                <a16:creationId xmlns:a16="http://schemas.microsoft.com/office/drawing/2014/main" id="{A388392B-587C-472F-BC60-0576E2DEF0D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78FD417-DC19-4D4A-88BC-137FCC084ABD}"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3362A5A-9FDA-4349-AFA2-260CDA9AE0D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642B06-0F6B-41FE-ABA4-7373A01C8DE5}" type="slidenum">
              <a:rPr lang="el-GR" altLang="el-GR"/>
              <a:pPr/>
              <a:t>1</a:t>
            </a:fld>
            <a:endParaRPr lang="el-GR" altLang="el-GR"/>
          </a:p>
        </p:txBody>
      </p:sp>
      <p:sp>
        <p:nvSpPr>
          <p:cNvPr id="4099" name="Rectangle 2">
            <a:extLst>
              <a:ext uri="{FF2B5EF4-FFF2-40B4-BE49-F238E27FC236}">
                <a16:creationId xmlns:a16="http://schemas.microsoft.com/office/drawing/2014/main" id="{BA42DB40-14FF-44F8-86CD-03D58EF3FC6D}"/>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F720163C-67BE-4A90-9C9B-D2E67AD5850C}"/>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B3CC731-992D-413C-9D77-B6992C53AA9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D34D68-AD42-4405-A474-E85508CC3C46}" type="slidenum">
              <a:rPr lang="el-GR" altLang="el-GR"/>
              <a:pPr/>
              <a:t>13</a:t>
            </a:fld>
            <a:endParaRPr lang="el-GR" altLang="el-GR"/>
          </a:p>
        </p:txBody>
      </p:sp>
      <p:sp>
        <p:nvSpPr>
          <p:cNvPr id="25603" name="Rectangle 2">
            <a:extLst>
              <a:ext uri="{FF2B5EF4-FFF2-40B4-BE49-F238E27FC236}">
                <a16:creationId xmlns:a16="http://schemas.microsoft.com/office/drawing/2014/main" id="{E4E8A911-38E5-4812-B2B1-4EE2061E26AE}"/>
              </a:ext>
            </a:extLst>
          </p:cNvPr>
          <p:cNvSpPr>
            <a:spLocks noRot="1" noChangeArrowheads="1" noTextEdit="1"/>
          </p:cNvSpPr>
          <p:nvPr>
            <p:ph type="sldImg"/>
          </p:nvPr>
        </p:nvSpPr>
        <p:spPr>
          <a:ln/>
        </p:spPr>
      </p:sp>
      <p:sp>
        <p:nvSpPr>
          <p:cNvPr id="25604" name="Rectangle 3">
            <a:extLst>
              <a:ext uri="{FF2B5EF4-FFF2-40B4-BE49-F238E27FC236}">
                <a16:creationId xmlns:a16="http://schemas.microsoft.com/office/drawing/2014/main" id="{3528903E-F1AA-4862-8B41-5DF1726883E5}"/>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930602C-FE4B-4244-8AF8-04EB2D8FA94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EA6A53-A63B-4A92-9226-C3DD6FBCE1EA}" type="slidenum">
              <a:rPr lang="el-GR" altLang="el-GR"/>
              <a:pPr/>
              <a:t>14</a:t>
            </a:fld>
            <a:endParaRPr lang="el-GR" altLang="el-GR"/>
          </a:p>
        </p:txBody>
      </p:sp>
      <p:sp>
        <p:nvSpPr>
          <p:cNvPr id="27651" name="Rectangle 2">
            <a:extLst>
              <a:ext uri="{FF2B5EF4-FFF2-40B4-BE49-F238E27FC236}">
                <a16:creationId xmlns:a16="http://schemas.microsoft.com/office/drawing/2014/main" id="{D9ED4237-441A-46A8-BEA0-085377FB9408}"/>
              </a:ext>
            </a:extLst>
          </p:cNvPr>
          <p:cNvSpPr>
            <a:spLocks noRot="1" noChangeArrowheads="1" noTextEdit="1"/>
          </p:cNvSpPr>
          <p:nvPr>
            <p:ph type="sldImg"/>
          </p:nvPr>
        </p:nvSpPr>
        <p:spPr>
          <a:ln/>
        </p:spPr>
      </p:sp>
      <p:sp>
        <p:nvSpPr>
          <p:cNvPr id="27652" name="Rectangle 3">
            <a:extLst>
              <a:ext uri="{FF2B5EF4-FFF2-40B4-BE49-F238E27FC236}">
                <a16:creationId xmlns:a16="http://schemas.microsoft.com/office/drawing/2014/main" id="{274B2A9D-7335-4054-9231-70BF1EF2B697}"/>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5291F34-9BA2-4764-9349-6FF6CB7DB7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316C95-7587-43BB-B77C-7257F8D307D2}" type="slidenum">
              <a:rPr lang="el-GR" altLang="el-GR"/>
              <a:pPr/>
              <a:t>15</a:t>
            </a:fld>
            <a:endParaRPr lang="el-GR" altLang="el-GR"/>
          </a:p>
        </p:txBody>
      </p:sp>
      <p:sp>
        <p:nvSpPr>
          <p:cNvPr id="29699" name="Rectangle 2">
            <a:extLst>
              <a:ext uri="{FF2B5EF4-FFF2-40B4-BE49-F238E27FC236}">
                <a16:creationId xmlns:a16="http://schemas.microsoft.com/office/drawing/2014/main" id="{92F0BBAB-8257-4ABD-8F47-48F2B9B362FB}"/>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BABD9514-CEDF-47AB-9569-4891F41276E4}"/>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E0E75DD-9BCA-43C7-A75A-3DD63823B75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628B05-A5B5-4E39-9A1C-30C10CF2CCE0}" type="slidenum">
              <a:rPr lang="el-GR" altLang="el-GR"/>
              <a:pPr/>
              <a:t>16</a:t>
            </a:fld>
            <a:endParaRPr lang="el-GR" altLang="el-GR"/>
          </a:p>
        </p:txBody>
      </p:sp>
      <p:sp>
        <p:nvSpPr>
          <p:cNvPr id="31747" name="Rectangle 2">
            <a:extLst>
              <a:ext uri="{FF2B5EF4-FFF2-40B4-BE49-F238E27FC236}">
                <a16:creationId xmlns:a16="http://schemas.microsoft.com/office/drawing/2014/main" id="{BBD15A51-255A-4F44-B940-A98B3C22EA72}"/>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C8CD7A8C-37DD-48E9-98B7-1EB5A1B4DE1E}"/>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FD104CA-E364-493A-9E94-7EAE889089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1E226C-161F-4FBB-9437-A7C2C961566C}" type="slidenum">
              <a:rPr lang="el-GR" altLang="el-GR"/>
              <a:pPr/>
              <a:t>17</a:t>
            </a:fld>
            <a:endParaRPr lang="el-GR" altLang="el-GR"/>
          </a:p>
        </p:txBody>
      </p:sp>
      <p:sp>
        <p:nvSpPr>
          <p:cNvPr id="33795" name="Rectangle 2">
            <a:extLst>
              <a:ext uri="{FF2B5EF4-FFF2-40B4-BE49-F238E27FC236}">
                <a16:creationId xmlns:a16="http://schemas.microsoft.com/office/drawing/2014/main" id="{1441F197-3BD4-4A53-81C5-6C42DB7AB4EB}"/>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3F4DBBD4-85FA-4A16-AF62-C53D5BC58062}"/>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3E6994F-5E7E-4EBA-91FA-5E38E0F06A3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B902F3-263D-457C-B14D-B44E6478F194}" type="slidenum">
              <a:rPr lang="el-GR" altLang="el-GR"/>
              <a:pPr/>
              <a:t>18</a:t>
            </a:fld>
            <a:endParaRPr lang="el-GR" altLang="el-GR"/>
          </a:p>
        </p:txBody>
      </p:sp>
      <p:sp>
        <p:nvSpPr>
          <p:cNvPr id="35843" name="Rectangle 2">
            <a:extLst>
              <a:ext uri="{FF2B5EF4-FFF2-40B4-BE49-F238E27FC236}">
                <a16:creationId xmlns:a16="http://schemas.microsoft.com/office/drawing/2014/main" id="{7C4C68FA-BC28-4EEF-966A-5939374CF6EB}"/>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E59BA04A-3103-4023-B28E-B73C1A019091}"/>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9DBEF9D-36A7-4CC0-B73D-B4F7CA47A15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C6AE80-D6B6-4387-AB5E-22A8BF3CB58C}" type="slidenum">
              <a:rPr lang="el-GR" altLang="el-GR"/>
              <a:pPr/>
              <a:t>19</a:t>
            </a:fld>
            <a:endParaRPr lang="el-GR" altLang="el-GR"/>
          </a:p>
        </p:txBody>
      </p:sp>
      <p:sp>
        <p:nvSpPr>
          <p:cNvPr id="37891" name="Rectangle 2">
            <a:extLst>
              <a:ext uri="{FF2B5EF4-FFF2-40B4-BE49-F238E27FC236}">
                <a16:creationId xmlns:a16="http://schemas.microsoft.com/office/drawing/2014/main" id="{3D7D6195-80DA-42AB-BA25-839A74454617}"/>
              </a:ext>
            </a:extLst>
          </p:cNvPr>
          <p:cNvSpPr>
            <a:spLocks noRot="1" noChangeArrowheads="1" noTextEdit="1"/>
          </p:cNvSpPr>
          <p:nvPr>
            <p:ph type="sldImg"/>
          </p:nvPr>
        </p:nvSpPr>
        <p:spPr>
          <a:xfrm>
            <a:off x="1143000" y="684213"/>
            <a:ext cx="4572000" cy="3429000"/>
          </a:xfrm>
          <a:ln/>
        </p:spPr>
      </p:sp>
      <p:sp>
        <p:nvSpPr>
          <p:cNvPr id="37892" name="Rectangle 3">
            <a:extLst>
              <a:ext uri="{FF2B5EF4-FFF2-40B4-BE49-F238E27FC236}">
                <a16:creationId xmlns:a16="http://schemas.microsoft.com/office/drawing/2014/main" id="{CEE784BF-B65A-478B-B5D4-812FE32F6F78}"/>
              </a:ext>
            </a:extLst>
          </p:cNvPr>
          <p:cNvSpPr>
            <a:spLocks noGrp="1" noChangeArrowheads="1"/>
          </p:cNvSpPr>
          <p:nvPr>
            <p:ph type="body" idx="1"/>
          </p:nvPr>
        </p:nvSpPr>
        <p:spPr>
          <a:noFill/>
        </p:spPr>
        <p:txBody>
          <a:bodyPr/>
          <a:lstStyle/>
          <a:p>
            <a:pPr eaLnBrk="1" hangingPunct="1"/>
            <a:r>
              <a:rPr lang="el-GR" altLang="el-GR"/>
              <a:t>Ο Αριστοτέλης, για να εξηγήσει τις διαφορές ανάμεσα στα ορυκτά και στα μέταλλα, υποστήριζε ότι τα μέταλλα και τα ορυκτά αποτελούνται από τα τέσσερα βασικά στοιχεία. Τα άμεσα συστατικά τους είναι δύο «αναθυμιάσεις» που σχηματίζονται κάτω από την επιφάνεια της γης, ένα «γήινο καπνό» και έναν «υδάτινο ατμό». Ο γήινος καπνός αποτελείται από μικρά μόρια γης που βρίσκονται στη διαδικασία της μετατροπής τους σε πυρ, ενώ ο υδάτινος ατμός αποτελείται από μόρια νερού που βρίσκονται στη διαδικασία μετατροπής τους σε αέρα. Οι λίθοι και τα ορυκτά σχηματίζονται από το γήινο καπνό, γι’ αυτό και δεν μπορούν να λιώσουν ή να ρευστοποιηθούν.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8A594526-3481-4A50-A59F-8B31522FE9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9CB8B5-CC6E-4820-A771-DDE389E6E0FC}" type="slidenum">
              <a:rPr lang="el-GR" altLang="el-GR"/>
              <a:pPr/>
              <a:t>20</a:t>
            </a:fld>
            <a:endParaRPr lang="el-GR" altLang="el-GR"/>
          </a:p>
        </p:txBody>
      </p:sp>
      <p:sp>
        <p:nvSpPr>
          <p:cNvPr id="39939" name="Rectangle 2">
            <a:extLst>
              <a:ext uri="{FF2B5EF4-FFF2-40B4-BE49-F238E27FC236}">
                <a16:creationId xmlns:a16="http://schemas.microsoft.com/office/drawing/2014/main" id="{CC25BFDC-7016-4770-8420-14226D6474FB}"/>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5F232ADF-0AED-4684-ADA4-59A92808D3CA}"/>
              </a:ext>
            </a:extLst>
          </p:cNvPr>
          <p:cNvSpPr>
            <a:spLocks noGrp="1" noChangeArrowheads="1"/>
          </p:cNvSpPr>
          <p:nvPr>
            <p:ph type="body" idx="1"/>
          </p:nvPr>
        </p:nvSpPr>
        <p:spPr>
          <a:noFill/>
        </p:spPr>
        <p:txBody>
          <a:bodyPr/>
          <a:lstStyle/>
          <a:p>
            <a:pPr eaLnBrk="1" hangingPunct="1"/>
            <a:r>
              <a:rPr lang="el-GR" altLang="el-GR"/>
              <a:t>Ο Θεόφραστος (372 π.Χ. – περ. 287/5 π.Χ.) ήταν φιλόσοφος της αρχαιότητας. Θεωρείται συνεχιστής του έργου του Αριστοτέλη τον οποίο και διαδέχτηκε στη διεύθυνση της Περιπατητικής σχολής.</a:t>
            </a:r>
          </a:p>
          <a:p>
            <a:pPr eaLnBrk="1" hangingPunct="1"/>
            <a:r>
              <a:rPr lang="el-GR" altLang="el-GR"/>
              <a:t>Το έργο του Θεόφραστου ήταν ιδιαίτερα πλούσιο, καθώς εκτιμάται πως έγραψε συνολικά περίπου 240 έργα τα οποία πραγματεύονται ένα πλήθος θεμάτων γύρω από την Ηθική, τη Λογική, τη ρητορική, την ιστορία των επιστημών ή τη μεταφυσική και κυρίως τη Βοτανική και τη Ζωολογία. Σήμερα σώζονται κυρίως αποσπάσματα του έργου του αλλά και ορισμένα πλήρη κείμενα που είναι οι Περί Φυτών Ιστορίας (9 βιβλία), τα Περί Φυτών Αιτιών (6 βιβλία) καθώς και το πιο γνωστό του έργο, οι Χαρακτήρες. Τα δύο πρώτα έργα αποτελούν μάλλον τα πρώτα συγγράμματα στον τομέα της Βοτανικής, την εποχή της αρχαιότητας και μέχρι τον Μεσαίωνα.</a:t>
            </a:r>
          </a:p>
          <a:p>
            <a:pPr eaLnBrk="1" hangingPunct="1"/>
            <a:endParaRPr lang="el-GR" altLang="el-GR"/>
          </a:p>
          <a:p>
            <a:pPr eaLnBrk="1" hangingPunct="1"/>
            <a:endParaRPr lang="el-GR" altLang="el-GR"/>
          </a:p>
          <a:p>
            <a:pPr eaLnBrk="1" hangingPunct="1"/>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55F1AD-0280-4D68-AC7B-6A9B18DEA92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BF177D-7965-4E4F-AA5E-824D93561264}" type="slidenum">
              <a:rPr lang="el-GR" altLang="el-GR"/>
              <a:pPr/>
              <a:t>21</a:t>
            </a:fld>
            <a:endParaRPr lang="el-GR" altLang="el-GR"/>
          </a:p>
        </p:txBody>
      </p:sp>
      <p:sp>
        <p:nvSpPr>
          <p:cNvPr id="41987" name="Rectangle 2">
            <a:extLst>
              <a:ext uri="{FF2B5EF4-FFF2-40B4-BE49-F238E27FC236}">
                <a16:creationId xmlns:a16="http://schemas.microsoft.com/office/drawing/2014/main" id="{9429BB67-C9C0-4F10-9E2B-99FC28C25541}"/>
              </a:ext>
            </a:extLst>
          </p:cNvPr>
          <p:cNvSpPr>
            <a:spLocks noRot="1" noChangeArrowheads="1" noTextEdit="1"/>
          </p:cNvSpPr>
          <p:nvPr>
            <p:ph type="sldImg"/>
          </p:nvPr>
        </p:nvSpPr>
        <p:spPr>
          <a:xfrm>
            <a:off x="1143000" y="684213"/>
            <a:ext cx="4572000" cy="3429000"/>
          </a:xfrm>
          <a:ln/>
        </p:spPr>
      </p:sp>
      <p:sp>
        <p:nvSpPr>
          <p:cNvPr id="41988" name="Rectangle 3">
            <a:extLst>
              <a:ext uri="{FF2B5EF4-FFF2-40B4-BE49-F238E27FC236}">
                <a16:creationId xmlns:a16="http://schemas.microsoft.com/office/drawing/2014/main" id="{3403B1A1-414D-4A48-8F04-B130D5E88BCB}"/>
              </a:ext>
            </a:extLst>
          </p:cNvPr>
          <p:cNvSpPr>
            <a:spLocks noGrp="1" noChangeArrowheads="1"/>
          </p:cNvSpPr>
          <p:nvPr>
            <p:ph type="body" idx="1"/>
          </p:nvPr>
        </p:nvSpPr>
        <p:spPr>
          <a:noFill/>
        </p:spPr>
        <p:txBody>
          <a:bodyPr/>
          <a:lstStyle/>
          <a:p>
            <a:pPr eaLnBrk="1" hangingPunct="1"/>
            <a:r>
              <a:rPr lang="el-GR" altLang="el-GR"/>
              <a:t>Ο Γάιος Πλίνιος Σεκούνδος, γνωστότερος ως Πλίνιος ο Πρεσβύτερος, ήταν Ρωμαίος φυσικός φιλόσοφος και ιστοριογράφος, περίφημος κυρίως από το έργο του «Φυσική Ιστορία» (Naturalis Historia). Υπήρξε επίσης στρατιωτικός και ναυτικός διοικητής της Ρωμαϊκής Αυτοκρατορίας. Γεννήθηκε στο Κόμο το 23 μ.Χ. και πέθανε στις 24 Αυγούστου του 79 μ.Χ. Πίστευε ότι «αληθινή δόξα είναι να κάνεις αυτό που αξίζει να γραφεί, και να γράφεις αυτό που αξίζει να διαβαστεί».</a:t>
            </a:r>
          </a:p>
          <a:p>
            <a:pPr eaLnBrk="1" hangingPunct="1"/>
            <a:r>
              <a:rPr lang="el-GR" altLang="el-GR"/>
              <a:t>Αλλά το μεγάλο του έργο ήταν η «Φυσική Ιστορία» (Naturalis Historia), ουσιαστικά μία εγκυκλοπαίδεια όπου ο Πλίνιος συγκέντρωσε μέγα μέρος από τη γνώση που γνώριζε η εποχή του. Την είχε σχεδιάσει από τα χρόνια του Νέρωνα. Το υλικό που είχε συλλέξει για το έργο αυτό γέμιζε λίγο λιγότερο από 160 τόμους όταν ο Λάρκιος Λικίνιος, λεγάτος της Ισπανίας, μάταια προσφέρθηκε να το αγοράσει για χρηματικό ποσό ισοδύναμο με περισσότερα από 300.000 ευρώ. Ο Πλίνιος αφιέρωσε το έργο στον Αυτοκράτορα Τίτο το 77.</a:t>
            </a:r>
          </a:p>
          <a:p>
            <a:pPr eaLnBrk="1" hangingPunct="1"/>
            <a:endParaRPr lang="el-GR" altLang="el-GR"/>
          </a:p>
          <a:p>
            <a:pPr eaLnBrk="1" hangingPunct="1"/>
            <a:endParaRPr lang="el-GR" altLang="el-GR"/>
          </a:p>
          <a:p>
            <a:pPr eaLnBrk="1" hangingPunct="1"/>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80E86B6A-B28C-4DBB-9754-86D122524E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1F29E0-A7D6-473B-95BB-545291F87F69}" type="slidenum">
              <a:rPr lang="el-GR" altLang="el-GR"/>
              <a:pPr/>
              <a:t>22</a:t>
            </a:fld>
            <a:endParaRPr lang="el-GR" altLang="el-GR"/>
          </a:p>
        </p:txBody>
      </p:sp>
      <p:sp>
        <p:nvSpPr>
          <p:cNvPr id="44035" name="Rectangle 2">
            <a:extLst>
              <a:ext uri="{FF2B5EF4-FFF2-40B4-BE49-F238E27FC236}">
                <a16:creationId xmlns:a16="http://schemas.microsoft.com/office/drawing/2014/main" id="{5E56EC7B-7E94-4ABE-8797-390A8B2BF467}"/>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243D342A-66FA-4B00-B43A-E50A7B286A06}"/>
              </a:ext>
            </a:extLst>
          </p:cNvPr>
          <p:cNvSpPr>
            <a:spLocks noGrp="1" noChangeArrowheads="1"/>
          </p:cNvSpPr>
          <p:nvPr>
            <p:ph type="body" idx="1"/>
          </p:nvPr>
        </p:nvSpPr>
        <p:spPr>
          <a:noFill/>
        </p:spPr>
        <p:txBody>
          <a:bodyPr/>
          <a:lstStyle/>
          <a:p>
            <a:pPr eaLnBrk="1" hangingPunct="1"/>
            <a:r>
              <a:rPr lang="en-US" altLang="el-GR"/>
              <a:t>Georgius Agricola (March 24, 1494 – November 21, 1555) was a German scholar and scientist. Known as "the father of mineralogy", he was born at Glauchau in Saxony. His real name was Georg Bauer; Agricola is the Latinised version of his name, Bauer meaning farmer.</a:t>
            </a:r>
          </a:p>
          <a:p>
            <a:pPr eaLnBrk="1" hangingPunct="1"/>
            <a:r>
              <a:rPr lang="en-US" altLang="el-GR"/>
              <a:t>It is a complete and systematic treatise on mining and metallurgy, illustrated with many fine and interesting woodcuts and containing, in an appendix, the German equivalents for the technical terms used in the Latin text. It long remained a standard work, and marks its author as one of the most accomplished chemists of his time. </a:t>
            </a:r>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43B4E052-BA22-4A57-8AAE-BFB8ED94F99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FFE14-D169-402B-922C-53CCB404B0DE}" type="slidenum">
              <a:rPr lang="el-GR" altLang="el-GR"/>
              <a:pPr/>
              <a:t>5</a:t>
            </a:fld>
            <a:endParaRPr lang="el-GR" altLang="el-GR"/>
          </a:p>
        </p:txBody>
      </p:sp>
      <p:sp>
        <p:nvSpPr>
          <p:cNvPr id="9219" name="Rectangle 2">
            <a:extLst>
              <a:ext uri="{FF2B5EF4-FFF2-40B4-BE49-F238E27FC236}">
                <a16:creationId xmlns:a16="http://schemas.microsoft.com/office/drawing/2014/main" id="{95B2405D-1967-47DE-8FC8-D1626B76B7A9}"/>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69E8D872-F557-42DB-87FF-E7D465F73B62}"/>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F9D4A3F-0765-4AF0-AAE2-C1CBDA22ACA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CD7CDE-FC20-4C5D-AF4E-584130EBEF14}" type="slidenum">
              <a:rPr lang="el-GR" altLang="el-GR"/>
              <a:pPr/>
              <a:t>23</a:t>
            </a:fld>
            <a:endParaRPr lang="el-GR" altLang="el-GR"/>
          </a:p>
        </p:txBody>
      </p:sp>
      <p:sp>
        <p:nvSpPr>
          <p:cNvPr id="46083" name="Rectangle 2">
            <a:extLst>
              <a:ext uri="{FF2B5EF4-FFF2-40B4-BE49-F238E27FC236}">
                <a16:creationId xmlns:a16="http://schemas.microsoft.com/office/drawing/2014/main" id="{11AB3C4B-DB60-437D-8546-E61CAD2FEC02}"/>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8B525268-DDFC-467C-A27E-DA547689999A}"/>
              </a:ext>
            </a:extLst>
          </p:cNvPr>
          <p:cNvSpPr>
            <a:spLocks noGrp="1" noChangeArrowheads="1"/>
          </p:cNvSpPr>
          <p:nvPr>
            <p:ph type="body" idx="1"/>
          </p:nvPr>
        </p:nvSpPr>
        <p:spPr>
          <a:noFill/>
        </p:spPr>
        <p:txBody>
          <a:bodyPr/>
          <a:lstStyle/>
          <a:p>
            <a:pPr eaLnBrk="1" hangingPunct="1"/>
            <a:r>
              <a:rPr lang="en-US" altLang="el-GR"/>
              <a:t>Nicolas Steno (Danish: Niels Stensen; latinized to Nicolaus Stenonis) (January 10, 1638 - November 25, 1686) was a pioneer in both anatomy and geology.</a:t>
            </a:r>
          </a:p>
          <a:p>
            <a:pPr eaLnBrk="1" hangingPunct="1"/>
            <a:r>
              <a:rPr lang="en-US" altLang="el-GR"/>
              <a:t>Another principle, known simply as </a:t>
            </a:r>
            <a:r>
              <a:rPr lang="en-US" altLang="el-GR" b="1"/>
              <a:t>Steno's law</a:t>
            </a:r>
            <a:r>
              <a:rPr lang="en-US" altLang="el-GR"/>
              <a:t>, or Steno's law of </a:t>
            </a:r>
            <a:r>
              <a:rPr lang="en-US" altLang="el-GR" b="1"/>
              <a:t>constant angles</a:t>
            </a:r>
            <a:r>
              <a:rPr lang="en-US" altLang="el-GR"/>
              <a:t>, states that the angles between corresponding faces on crystals are the same for all specimens of the same mineral, a fundamental breakthrough that formed the basis of all subsequent inquiries into crystal structure.[2]</a:t>
            </a:r>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2A8299F-FF9A-4ADC-96EA-3D8421F8247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F2793C-8B23-49F6-AB0C-C4C7F2C6C491}" type="slidenum">
              <a:rPr lang="el-GR" altLang="el-GR"/>
              <a:pPr/>
              <a:t>24</a:t>
            </a:fld>
            <a:endParaRPr lang="el-GR" altLang="el-GR"/>
          </a:p>
        </p:txBody>
      </p:sp>
      <p:sp>
        <p:nvSpPr>
          <p:cNvPr id="48131" name="Rectangle 2">
            <a:extLst>
              <a:ext uri="{FF2B5EF4-FFF2-40B4-BE49-F238E27FC236}">
                <a16:creationId xmlns:a16="http://schemas.microsoft.com/office/drawing/2014/main" id="{C3CC068D-687C-494B-8022-C1D5A7A39129}"/>
              </a:ext>
            </a:extLst>
          </p:cNvPr>
          <p:cNvSpPr>
            <a:spLocks noRot="1" noChangeArrowheads="1" noTextEdit="1"/>
          </p:cNvSpPr>
          <p:nvPr>
            <p:ph type="sldImg"/>
          </p:nvPr>
        </p:nvSpPr>
        <p:spPr>
          <a:xfrm>
            <a:off x="1143000" y="684213"/>
            <a:ext cx="4572000" cy="3429000"/>
          </a:xfrm>
          <a:ln/>
        </p:spPr>
      </p:sp>
      <p:sp>
        <p:nvSpPr>
          <p:cNvPr id="48132" name="Rectangle 3">
            <a:extLst>
              <a:ext uri="{FF2B5EF4-FFF2-40B4-BE49-F238E27FC236}">
                <a16:creationId xmlns:a16="http://schemas.microsoft.com/office/drawing/2014/main" id="{2F027AAB-BC13-4A47-A5B0-BF3BE163A3F4}"/>
              </a:ext>
            </a:extLst>
          </p:cNvPr>
          <p:cNvSpPr>
            <a:spLocks noGrp="1" noChangeArrowheads="1"/>
          </p:cNvSpPr>
          <p:nvPr>
            <p:ph type="body" idx="1"/>
          </p:nvPr>
        </p:nvSpPr>
        <p:spPr>
          <a:noFill/>
        </p:spPr>
        <p:txBody>
          <a:bodyPr/>
          <a:lstStyle/>
          <a:p>
            <a:pPr eaLnBrk="1" hangingPunct="1"/>
            <a:r>
              <a:rPr lang="en-US" altLang="el-GR"/>
              <a:t>Abraham Gottlob Werner (September 25, 1749 – June 30, 1817), was a German geologist who set out a controversial theory about the stratification of the Earth's crust and coined the now obsolete word Neptunism.</a:t>
            </a:r>
          </a:p>
          <a:p>
            <a:pPr eaLnBrk="1" hangingPunct="1"/>
            <a:r>
              <a:rPr lang="en-US" altLang="el-GR"/>
              <a:t>Neptunism is a discredited and obsolete scientific theory of geology proposed by Abraham Werner in the late 18th century that proposed rocks formed from the crystallisation of minerals in the early Earth's oceans.</a:t>
            </a:r>
          </a:p>
          <a:p>
            <a:pPr eaLnBrk="1" hangingPunct="1"/>
            <a:r>
              <a:rPr lang="en-US" altLang="el-GR"/>
              <a:t>Werner was educated at Freiberg and Leipzig, where he studied law and mining, and was then appointed as Inspector and Teacher of Mining and Mineralogy at the small, but influential, Freiberg Mining Academy in 1775.</a:t>
            </a:r>
          </a:p>
          <a:p>
            <a:pPr eaLnBrk="1" hangingPunct="1"/>
            <a:r>
              <a:rPr lang="en-US" altLang="el-GR"/>
              <a:t>While in Leipzig, Werner became interested in the systematic identification and classification of minerals. Within a year he published the first modern textbook on descriptive mineralogy, Vonden äusserlichen Kennzeichen der Fossilien (On the External Characters of Fossils, or of Minerals) (1774).</a:t>
            </a:r>
          </a:p>
          <a:p>
            <a:pPr eaLnBrk="1" hangingPunct="1"/>
            <a:endParaRPr lang="en-US" altLang="el-GR"/>
          </a:p>
          <a:p>
            <a:pPr eaLnBrk="1" hangingPunct="1"/>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0D30652-F9B2-493B-A976-59C9FED4500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4FF241-5FE5-4AFB-B78C-E4CDF888870F}" type="slidenum">
              <a:rPr lang="el-GR" altLang="el-GR"/>
              <a:pPr/>
              <a:t>25</a:t>
            </a:fld>
            <a:endParaRPr lang="el-GR" altLang="el-GR"/>
          </a:p>
        </p:txBody>
      </p:sp>
      <p:sp>
        <p:nvSpPr>
          <p:cNvPr id="50179" name="Rectangle 2">
            <a:extLst>
              <a:ext uri="{FF2B5EF4-FFF2-40B4-BE49-F238E27FC236}">
                <a16:creationId xmlns:a16="http://schemas.microsoft.com/office/drawing/2014/main" id="{A6942EEE-482C-4485-B0FD-F41897569603}"/>
              </a:ext>
            </a:extLst>
          </p:cNvPr>
          <p:cNvSpPr>
            <a:spLocks noRot="1" noChangeArrowheads="1" noTextEdit="1"/>
          </p:cNvSpPr>
          <p:nvPr>
            <p:ph type="sldImg"/>
          </p:nvPr>
        </p:nvSpPr>
        <p:spPr>
          <a:ln/>
        </p:spPr>
      </p:sp>
      <p:sp>
        <p:nvSpPr>
          <p:cNvPr id="50180" name="Rectangle 3">
            <a:extLst>
              <a:ext uri="{FF2B5EF4-FFF2-40B4-BE49-F238E27FC236}">
                <a16:creationId xmlns:a16="http://schemas.microsoft.com/office/drawing/2014/main" id="{FB9FDF62-B52A-4843-B26F-B797B25F1977}"/>
              </a:ext>
            </a:extLst>
          </p:cNvPr>
          <p:cNvSpPr>
            <a:spLocks noGrp="1" noChangeArrowheads="1"/>
          </p:cNvSpPr>
          <p:nvPr>
            <p:ph type="body" idx="1"/>
          </p:nvPr>
        </p:nvSpPr>
        <p:spPr>
          <a:noFill/>
        </p:spPr>
        <p:txBody>
          <a:bodyPr/>
          <a:lstStyle/>
          <a:p>
            <a:pPr eaLnBrk="1" hangingPunct="1"/>
            <a:r>
              <a:rPr lang="en-US" altLang="el-GR"/>
              <a:t>Jean-Baptiste Louis Romé de l'Isle (August 26, 1736–July 3, 1790) was a French mineralogist considered one of the creators of modern crystallography.</a:t>
            </a:r>
          </a:p>
          <a:p>
            <a:pPr eaLnBrk="1" hangingPunct="1"/>
            <a:r>
              <a:rPr lang="en-US" altLang="el-GR"/>
              <a:t>He formulated the Law of Constancy of Interfacial Angles in his Traitise on Crystallography (1772), which built on observations by the geologist Nicolaus Steno.</a:t>
            </a:r>
          </a:p>
          <a:p>
            <a:pPr eaLnBrk="1" hangingPunct="1"/>
            <a:r>
              <a:rPr lang="en-US" altLang="el-GR"/>
              <a:t>Romé de l'Isle was born in Gray, Haute-Saône, in eastern France and died in Paris, France on July 3, 1790.</a:t>
            </a:r>
          </a:p>
          <a:p>
            <a:pPr eaLnBrk="1" hangingPunct="1"/>
            <a:endParaRPr lang="en-US"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6010FF3-9F50-4E60-A238-29B12720B01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539D65-8E4A-41D3-97D1-3AAAA1859958}" type="slidenum">
              <a:rPr lang="el-GR" altLang="el-GR"/>
              <a:pPr/>
              <a:t>26</a:t>
            </a:fld>
            <a:endParaRPr lang="el-GR" altLang="el-GR"/>
          </a:p>
        </p:txBody>
      </p:sp>
      <p:sp>
        <p:nvSpPr>
          <p:cNvPr id="52227" name="Rectangle 2">
            <a:extLst>
              <a:ext uri="{FF2B5EF4-FFF2-40B4-BE49-F238E27FC236}">
                <a16:creationId xmlns:a16="http://schemas.microsoft.com/office/drawing/2014/main" id="{D5944FD1-8FD2-4A97-94E5-CD48A48BA1F2}"/>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E8811787-DF22-4E8A-B5D9-1EA14EC6518E}"/>
              </a:ext>
            </a:extLst>
          </p:cNvPr>
          <p:cNvSpPr>
            <a:spLocks noGrp="1" noChangeArrowheads="1"/>
          </p:cNvSpPr>
          <p:nvPr>
            <p:ph type="body" idx="1"/>
          </p:nvPr>
        </p:nvSpPr>
        <p:spPr>
          <a:noFill/>
        </p:spPr>
        <p:txBody>
          <a:bodyPr/>
          <a:lstStyle/>
          <a:p>
            <a:pPr eaLnBrk="1" hangingPunct="1"/>
            <a:r>
              <a:rPr lang="en-US" altLang="el-GR"/>
              <a:t>René Just Haüy (February 28, 1743 – June 3, 1822) was a French mineralogist, commonly styled the Abbé Haüy after he was made an honorary canon of Notre Dame.</a:t>
            </a:r>
          </a:p>
          <a:p>
            <a:pPr eaLnBrk="1" hangingPunct="1"/>
            <a:r>
              <a:rPr lang="en-US" altLang="el-GR"/>
              <a:t>Becoming one of the teachers at Lemoine, he began to devote his leisure hours to the study of botany, but an accident directed his attention to another field in natural history. He happened to let fall a specimen of calcareous spar which belonged to a friend; examining the fragments, he was led to make experiments which resulted in the statement of the geometrical law of crystallization associated with his name.</a:t>
            </a:r>
          </a:p>
          <a:p>
            <a:pPr eaLnBrk="1" hangingPunct="1"/>
            <a:r>
              <a:rPr lang="en-US" altLang="el-GR"/>
              <a:t>The value of this discovery, the mathematical theory of which is given by Haüy in his Traité de minéralogie, was immediately recognized, and when communicated to the Academy, it secured for its author a place in that society. Haüy's name is also known for the observations he made in pyroelectricity.</a:t>
            </a:r>
          </a:p>
          <a:p>
            <a:pPr eaLnBrk="1" hangingPunct="1"/>
            <a:endParaRPr lang="en-US" altLang="el-GR"/>
          </a:p>
          <a:p>
            <a:pPr eaLnBrk="1" hangingPunct="1"/>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C3B741F-7DEB-4349-80EC-843B96C7FD1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CD56AF-ECB3-4A0D-A02B-9C10CD974EB5}" type="slidenum">
              <a:rPr lang="el-GR" altLang="el-GR"/>
              <a:pPr/>
              <a:t>27</a:t>
            </a:fld>
            <a:endParaRPr lang="el-GR" altLang="el-GR"/>
          </a:p>
        </p:txBody>
      </p:sp>
      <p:sp>
        <p:nvSpPr>
          <p:cNvPr id="54275" name="Rectangle 2">
            <a:extLst>
              <a:ext uri="{FF2B5EF4-FFF2-40B4-BE49-F238E27FC236}">
                <a16:creationId xmlns:a16="http://schemas.microsoft.com/office/drawing/2014/main" id="{67A07ED1-B7A3-4E3F-9D5F-0C906C9B24BF}"/>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9CCD2751-42B1-4D07-995B-15897742AC14}"/>
              </a:ext>
            </a:extLst>
          </p:cNvPr>
          <p:cNvSpPr>
            <a:spLocks noGrp="1" noChangeArrowheads="1"/>
          </p:cNvSpPr>
          <p:nvPr>
            <p:ph type="body" idx="1"/>
          </p:nvPr>
        </p:nvSpPr>
        <p:spPr>
          <a:noFill/>
        </p:spPr>
        <p:txBody>
          <a:bodyPr/>
          <a:lstStyle/>
          <a:p>
            <a:pPr eaLnBrk="1" hangingPunct="1"/>
            <a:r>
              <a:rPr lang="en-US" altLang="el-GR"/>
              <a:t>John Dalton FRS (6 September 1766 – 27 July 1844) was an English chemist, meteorologist and physicist. He is best known for his pioneering work in the development of modern atomic theory, and his research into colour blindness (sometimes referred to as Daltonism, in his honour).</a:t>
            </a:r>
          </a:p>
          <a:p>
            <a:pPr eaLnBrk="1" hangingPunct="1"/>
            <a:r>
              <a:rPr lang="en-US" altLang="el-GR"/>
              <a:t>Five main points of Dalton's Atomic Theory</a:t>
            </a:r>
          </a:p>
          <a:p>
            <a:pPr eaLnBrk="1" hangingPunct="1"/>
            <a:r>
              <a:rPr lang="en-US" altLang="el-GR"/>
              <a:t>Elements are made of tiny particles called atoms. </a:t>
            </a:r>
          </a:p>
          <a:p>
            <a:pPr eaLnBrk="1" hangingPunct="1"/>
            <a:r>
              <a:rPr lang="en-US" altLang="el-GR"/>
              <a:t>All atoms of a given element are identical. </a:t>
            </a:r>
          </a:p>
          <a:p>
            <a:pPr eaLnBrk="1" hangingPunct="1"/>
            <a:r>
              <a:rPr lang="en-US" altLang="el-GR"/>
              <a:t>The atoms of a given element are different from those of any other element; the atoms of different elements can be distinguished from one another by their respective relative weights. </a:t>
            </a:r>
          </a:p>
          <a:p>
            <a:pPr eaLnBrk="1" hangingPunct="1"/>
            <a:r>
              <a:rPr lang="en-US" altLang="el-GR"/>
              <a:t>Atoms of one element can combine with atoms of other elements to form chemical compounds; a given compound always has the same relative numbers of types of atoms. </a:t>
            </a:r>
          </a:p>
          <a:p>
            <a:pPr eaLnBrk="1" hangingPunct="1"/>
            <a:r>
              <a:rPr lang="en-US" altLang="el-GR"/>
              <a:t>Atoms cannot be created, divided into smaller particles, nor destroyed in the chemical process; a chemical reaction simply changes the way atoms are grouped together. </a:t>
            </a:r>
          </a:p>
          <a:p>
            <a:pPr eaLnBrk="1" hangingPunct="1"/>
            <a:r>
              <a:rPr lang="en-US" altLang="el-GR"/>
              <a:t>Dalton proposed an additional "rule of greatest simplicity" that created controversy, since it could not be independently confirmed.</a:t>
            </a:r>
          </a:p>
          <a:p>
            <a:pPr eaLnBrk="1" hangingPunct="1"/>
            <a:endParaRPr lang="en-US" altLang="el-GR"/>
          </a:p>
          <a:p>
            <a:pPr eaLnBrk="1" hangingPunct="1"/>
            <a:endParaRPr lang="en-US" altLang="el-GR"/>
          </a:p>
          <a:p>
            <a:pPr eaLnBrk="1" hangingPunct="1"/>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799B5F5-C533-4653-83C0-CC4FD3AC376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41842D-9DE2-4A9A-AB82-920FEE6A67D2}" type="slidenum">
              <a:rPr lang="el-GR" altLang="el-GR"/>
              <a:pPr/>
              <a:t>28</a:t>
            </a:fld>
            <a:endParaRPr lang="el-GR" altLang="el-GR"/>
          </a:p>
        </p:txBody>
      </p:sp>
      <p:sp>
        <p:nvSpPr>
          <p:cNvPr id="56323" name="Rectangle 2">
            <a:extLst>
              <a:ext uri="{FF2B5EF4-FFF2-40B4-BE49-F238E27FC236}">
                <a16:creationId xmlns:a16="http://schemas.microsoft.com/office/drawing/2014/main" id="{A6CA8707-AA2E-4D5B-B895-5A2E22FCB650}"/>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0E8C050E-E297-4624-8AE8-56DE6215ED00}"/>
              </a:ext>
            </a:extLst>
          </p:cNvPr>
          <p:cNvSpPr>
            <a:spLocks noGrp="1" noChangeArrowheads="1"/>
          </p:cNvSpPr>
          <p:nvPr>
            <p:ph type="body" idx="1"/>
          </p:nvPr>
        </p:nvSpPr>
        <p:spPr>
          <a:noFill/>
        </p:spPr>
        <p:txBody>
          <a:bodyPr/>
          <a:lstStyle/>
          <a:p>
            <a:pPr eaLnBrk="1" hangingPunct="1"/>
            <a:r>
              <a:rPr lang="en-US" altLang="el-GR"/>
              <a:t>Friherre Jöns Jacob Berzelius (20 August 1779 – 7 August 1848) was a Swedish chemist. He invented the modern chemical notation, and is together with John Dalton, Antoine Lavoisier, and Robert Boyle considered a father of modern chemistry.[1]</a:t>
            </a:r>
          </a:p>
          <a:p>
            <a:pPr eaLnBrk="1" hangingPunct="1"/>
            <a:endParaRPr lang="en-US" altLang="el-GR"/>
          </a:p>
          <a:p>
            <a:pPr eaLnBrk="1" hangingPunct="1"/>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2CEA790-D5CB-49A3-9E22-06244E29319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9C1B4D-F6E4-4262-84D5-EEC30CC1EC5C}" type="slidenum">
              <a:rPr lang="el-GR" altLang="el-GR"/>
              <a:pPr/>
              <a:t>29</a:t>
            </a:fld>
            <a:endParaRPr lang="el-GR" altLang="el-GR"/>
          </a:p>
        </p:txBody>
      </p:sp>
      <p:sp>
        <p:nvSpPr>
          <p:cNvPr id="58371" name="Rectangle 2">
            <a:extLst>
              <a:ext uri="{FF2B5EF4-FFF2-40B4-BE49-F238E27FC236}">
                <a16:creationId xmlns:a16="http://schemas.microsoft.com/office/drawing/2014/main" id="{B886E2A9-21AF-40F7-8B87-93899F1035CC}"/>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ED6CE632-B45F-434E-A89A-215542A616E2}"/>
              </a:ext>
            </a:extLst>
          </p:cNvPr>
          <p:cNvSpPr>
            <a:spLocks noGrp="1" noChangeArrowheads="1"/>
          </p:cNvSpPr>
          <p:nvPr>
            <p:ph type="body" idx="1"/>
          </p:nvPr>
        </p:nvSpPr>
        <p:spPr>
          <a:noFill/>
        </p:spPr>
        <p:txBody>
          <a:bodyPr/>
          <a:lstStyle/>
          <a:p>
            <a:pPr eaLnBrk="1" hangingPunct="1"/>
            <a:r>
              <a:rPr lang="en-US" altLang="el-GR"/>
              <a:t>James Dwight Dana (February 12, 1813–April 14, 1895) was an American geologist, mineralogist and zoologist. He made important studies of mountain-building, volcanic activity, and the origin and structure of continents and oceans.</a:t>
            </a:r>
          </a:p>
          <a:p>
            <a:pPr eaLnBrk="1" hangingPunct="1"/>
            <a:r>
              <a:rPr lang="en-US" altLang="el-GR"/>
              <a:t>The Manual of Mineralogy by J. D. Dana became a standard college text, and has been continuously revised and updated by a succession of editors including W. E. Ford (13th-14th eds., 1912-1929) and Cornelius S. Hurlbut (15th-21st eds., 1941-1999). The 22nd edition is now in print under the title of Manual of Mineral Science (2002), revised by Cornelis Klein.</a:t>
            </a:r>
          </a:p>
          <a:p>
            <a:pPr eaLnBrk="1" hangingPunct="1"/>
            <a:r>
              <a:rPr lang="en-US" altLang="el-GR"/>
              <a:t>Dana's System of Mineralogy has also been revised, the 6th edition (1892) being edited by his son E. S. Dana. A 7th edition was published in 1944, and the 8th edition was published in 1997 under the title Dana's New Mineralogy, edited by R. V. Gaines et al.</a:t>
            </a:r>
          </a:p>
          <a:p>
            <a:pPr eaLnBrk="1" hangingPunct="1"/>
            <a:endParaRPr lang="en-US" altLang="el-GR"/>
          </a:p>
          <a:p>
            <a:pPr eaLnBrk="1" hangingPunct="1"/>
            <a:endParaRPr lang="en-US" altLang="el-GR"/>
          </a:p>
          <a:p>
            <a:pPr eaLnBrk="1" hangingPunct="1"/>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80623A53-187F-46AC-AC75-B20D5967A23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0A87C7-2A2D-46AD-BDF9-1A15940155A2}" type="slidenum">
              <a:rPr lang="el-GR" altLang="el-GR"/>
              <a:pPr/>
              <a:t>30</a:t>
            </a:fld>
            <a:endParaRPr lang="el-GR" altLang="el-GR"/>
          </a:p>
        </p:txBody>
      </p:sp>
      <p:sp>
        <p:nvSpPr>
          <p:cNvPr id="60419" name="Rectangle 2">
            <a:extLst>
              <a:ext uri="{FF2B5EF4-FFF2-40B4-BE49-F238E27FC236}">
                <a16:creationId xmlns:a16="http://schemas.microsoft.com/office/drawing/2014/main" id="{57812D21-95C0-4932-9DBF-0A53854E6D02}"/>
              </a:ext>
            </a:extLst>
          </p:cNvPr>
          <p:cNvSpPr>
            <a:spLocks noRot="1" noChangeArrowheads="1" noTextEdit="1"/>
          </p:cNvSpPr>
          <p:nvPr>
            <p:ph type="sldImg"/>
          </p:nvPr>
        </p:nvSpPr>
        <p:spPr>
          <a:ln/>
        </p:spPr>
      </p:sp>
      <p:sp>
        <p:nvSpPr>
          <p:cNvPr id="60420" name="Rectangle 3">
            <a:extLst>
              <a:ext uri="{FF2B5EF4-FFF2-40B4-BE49-F238E27FC236}">
                <a16:creationId xmlns:a16="http://schemas.microsoft.com/office/drawing/2014/main" id="{FB98C4BD-9E98-4684-A014-30E391C75E8F}"/>
              </a:ext>
            </a:extLst>
          </p:cNvPr>
          <p:cNvSpPr>
            <a:spLocks noGrp="1" noChangeArrowheads="1"/>
          </p:cNvSpPr>
          <p:nvPr>
            <p:ph type="body" idx="1"/>
          </p:nvPr>
        </p:nvSpPr>
        <p:spPr>
          <a:noFill/>
        </p:spPr>
        <p:txBody>
          <a:bodyPr/>
          <a:lstStyle/>
          <a:p>
            <a:pPr eaLnBrk="1" hangingPunct="1">
              <a:lnSpc>
                <a:spcPct val="90000"/>
              </a:lnSpc>
            </a:pPr>
            <a:r>
              <a:rPr lang="en-US" altLang="el-GR"/>
              <a:t>William Nicol (1770 - 1851) was a Scottish physicist and geologist who invented the first device for obtaining plane-polarized light - the Nicol prism - in 1828. He was born in 1770 in Humbie (East Lothian), not 1768 as previously thought[citation needed].</a:t>
            </a:r>
          </a:p>
          <a:p>
            <a:pPr eaLnBrk="1" hangingPunct="1">
              <a:lnSpc>
                <a:spcPct val="90000"/>
              </a:lnSpc>
            </a:pPr>
            <a:r>
              <a:rPr lang="en-US" altLang="el-GR"/>
              <a:t>Nothing is known of his early history beyond the fact that, after amassing a small competence as a popular lecturer on natural philosophy at the University of Edinburgh, he settled in Edinburgh to live a very retired life. He conducted extensive studies of fluid inclusions in crystals and the microscopic structure of fossil wood.[1] He did not publish any of his research findings until 1826.</a:t>
            </a:r>
          </a:p>
          <a:p>
            <a:pPr eaLnBrk="1" hangingPunct="1">
              <a:lnSpc>
                <a:spcPct val="90000"/>
              </a:lnSpc>
            </a:pPr>
            <a:r>
              <a:rPr lang="en-US" altLang="el-GR"/>
              <a:t>Nicol made his prism by bisecting a parallelepiped of Iceland spar (a naturally occurring, transparent crystalline form of calcium carbonate) along its shortest diagonal, then cementing the two halves together with Canada balsam. Light entering the prism is refracted into two rays, one of which emerges as plane-polarized light. Nicol prisms greatly facilitated the study of refraction and polarization, and were later used to investigate molecular structures and optical activity of organic compounds.</a:t>
            </a:r>
          </a:p>
          <a:p>
            <a:pPr eaLnBrk="1" hangingPunct="1">
              <a:lnSpc>
                <a:spcPct val="90000"/>
              </a:lnSpc>
            </a:pPr>
            <a:r>
              <a:rPr lang="en-US" altLang="el-GR"/>
              <a:t>In 1815, Nicol developed a method of preparing extremely thin sections of crystals and rocks for microscopical study. His technique (which involved cementing the specimen to a glass slide and then carefully grinding until it was extremely thin) made it possible to view mineral samples by transmitted rather than reflected light and therefore enabled the minerals' internal structures to be seen.</a:t>
            </a:r>
          </a:p>
          <a:p>
            <a:pPr eaLnBrk="1" hangingPunct="1">
              <a:lnSpc>
                <a:spcPct val="90000"/>
              </a:lnSpc>
            </a:pPr>
            <a:endParaRPr lang="en-US" altLang="el-GR"/>
          </a:p>
          <a:p>
            <a:pPr eaLnBrk="1" hangingPunct="1">
              <a:lnSpc>
                <a:spcPct val="90000"/>
              </a:lnSpc>
            </a:pPr>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A555854-63A6-47A4-B717-5F8EFA15A69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A0012F-766B-4A2E-B4A3-B9C510694D35}" type="slidenum">
              <a:rPr lang="el-GR" altLang="el-GR"/>
              <a:pPr/>
              <a:t>31</a:t>
            </a:fld>
            <a:endParaRPr lang="el-GR" altLang="el-GR"/>
          </a:p>
        </p:txBody>
      </p:sp>
      <p:sp>
        <p:nvSpPr>
          <p:cNvPr id="62467" name="Rectangle 2">
            <a:extLst>
              <a:ext uri="{FF2B5EF4-FFF2-40B4-BE49-F238E27FC236}">
                <a16:creationId xmlns:a16="http://schemas.microsoft.com/office/drawing/2014/main" id="{59766E17-0423-403A-B9FA-D5AE50100812}"/>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5FAD8B27-AF07-4DF8-B9AA-04F1298DF1B5}"/>
              </a:ext>
            </a:extLst>
          </p:cNvPr>
          <p:cNvSpPr>
            <a:spLocks noGrp="1" noChangeArrowheads="1"/>
          </p:cNvSpPr>
          <p:nvPr>
            <p:ph type="body" idx="1"/>
          </p:nvPr>
        </p:nvSpPr>
        <p:spPr>
          <a:noFill/>
        </p:spPr>
        <p:txBody>
          <a:bodyPr/>
          <a:lstStyle/>
          <a:p>
            <a:pPr eaLnBrk="1" hangingPunct="1">
              <a:lnSpc>
                <a:spcPct val="90000"/>
              </a:lnSpc>
            </a:pPr>
            <a:r>
              <a:rPr lang="en-US" altLang="el-GR"/>
              <a:t>Alfred Louis Olivier Legrand Des Cloizeaux (October 17, 1817 - May 6, 1897) was a French mineralogist.</a:t>
            </a:r>
          </a:p>
          <a:p>
            <a:pPr eaLnBrk="1" hangingPunct="1">
              <a:lnSpc>
                <a:spcPct val="90000"/>
              </a:lnSpc>
            </a:pPr>
            <a:r>
              <a:rPr lang="en-US" altLang="el-GR"/>
              <a:t>Des Cloizeaux was born at Beauvais, in the department of Oise. He studied with Jean-Baptiste Biot at the Collège de France. He became professor of mineralogy at the École Normale Supérieure and afterwards at the Muséum National d'Histoire Naturelle in Paris. He studied the geysers of Iceland, and wrote also on the classification of some of the eruptive rocks; but his main work consisted in the systematic examination of the crystals of numerous minerals, in researches on their optical properties and on the subject of polarization. He wrote especially on the means of determining the different feldspars.</a:t>
            </a:r>
          </a:p>
          <a:p>
            <a:pPr eaLnBrk="1" hangingPunct="1">
              <a:lnSpc>
                <a:spcPct val="90000"/>
              </a:lnSpc>
            </a:pPr>
            <a:endParaRPr lang="en-US" altLang="el-GR"/>
          </a:p>
          <a:p>
            <a:pPr eaLnBrk="1" hangingPunct="1">
              <a:lnSpc>
                <a:spcPct val="90000"/>
              </a:lnSpc>
            </a:pPr>
            <a:r>
              <a:rPr lang="en-US" altLang="el-GR"/>
              <a:t>Henry Clifton Sorby (May 10, 1826 – March 9, 1908), English microscopist and geologist, was born at Woodbourne near Sheffield in Yorkshire.</a:t>
            </a:r>
          </a:p>
          <a:p>
            <a:pPr eaLnBrk="1" hangingPunct="1">
              <a:lnSpc>
                <a:spcPct val="90000"/>
              </a:lnSpc>
            </a:pPr>
            <a:r>
              <a:rPr lang="en-US" altLang="el-GR"/>
              <a:t>He took up the study of rocks and minerals under the microscope, and published an important memoir "On the Microscopical Structure of Crystals" in 1858 (Quart. Journ. Geol. Soc.). In England he was one of the pioneers in petrography; he was awarded the Wollaston medal by the Geological Society of London in 1869. When president of the society, he published in his addresses the results of original researches on the structure and origin of limestones, and of the non-calcareous stratified rocks (1879-1880).</a:t>
            </a:r>
          </a:p>
          <a:p>
            <a:pPr eaLnBrk="1" hangingPunct="1">
              <a:lnSpc>
                <a:spcPct val="90000"/>
              </a:lnSpc>
            </a:pPr>
            <a:endParaRPr lang="en-US" altLang="el-GR"/>
          </a:p>
          <a:p>
            <a:pPr eaLnBrk="1" hangingPunct="1">
              <a:lnSpc>
                <a:spcPct val="90000"/>
              </a:lnSpc>
            </a:pPr>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2136F8A2-AAD1-43D2-B3EF-583092A9A4A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427FA3-067B-4F49-BD85-BF1C4761E563}" type="slidenum">
              <a:rPr lang="el-GR" altLang="el-GR"/>
              <a:pPr/>
              <a:t>32</a:t>
            </a:fld>
            <a:endParaRPr lang="el-GR" altLang="el-GR"/>
          </a:p>
        </p:txBody>
      </p:sp>
      <p:sp>
        <p:nvSpPr>
          <p:cNvPr id="64515" name="Rectangle 2">
            <a:extLst>
              <a:ext uri="{FF2B5EF4-FFF2-40B4-BE49-F238E27FC236}">
                <a16:creationId xmlns:a16="http://schemas.microsoft.com/office/drawing/2014/main" id="{605EFF09-42D5-4EEC-A1CF-05EE07230C16}"/>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D05F169F-AB2A-4514-991D-509133C3A471}"/>
              </a:ext>
            </a:extLst>
          </p:cNvPr>
          <p:cNvSpPr>
            <a:spLocks noGrp="1" noChangeArrowheads="1"/>
          </p:cNvSpPr>
          <p:nvPr>
            <p:ph type="body" idx="1"/>
          </p:nvPr>
        </p:nvSpPr>
        <p:spPr>
          <a:noFill/>
        </p:spPr>
        <p:txBody>
          <a:bodyPr/>
          <a:lstStyle/>
          <a:p>
            <a:pPr eaLnBrk="1" hangingPunct="1"/>
            <a:r>
              <a:rPr lang="en-US" altLang="el-GR"/>
              <a:t>Wilhelm Conrad Röntgen (27 March 1845 – 10 February 1923) was a German physicist, who, on 8 November 1895, produced and detected electromagnetic radiation in a wavelength range today known as x-rays or Röntgen rays, an achievement that earned him the first Nobel Prize in Physics in 1901.</a:t>
            </a:r>
          </a:p>
          <a:p>
            <a:pPr eaLnBrk="1" hangingPunct="1"/>
            <a:endParaRPr lang="en-US"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3808F56-ABB9-43E3-86FE-8DB62AE7E52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FE092E-3050-4E6D-8269-059C90AFB45D}" type="slidenum">
              <a:rPr lang="el-GR" altLang="el-GR"/>
              <a:pPr/>
              <a:t>6</a:t>
            </a:fld>
            <a:endParaRPr lang="el-GR" altLang="el-GR"/>
          </a:p>
        </p:txBody>
      </p:sp>
      <p:sp>
        <p:nvSpPr>
          <p:cNvPr id="11267" name="Rectangle 2">
            <a:extLst>
              <a:ext uri="{FF2B5EF4-FFF2-40B4-BE49-F238E27FC236}">
                <a16:creationId xmlns:a16="http://schemas.microsoft.com/office/drawing/2014/main" id="{BB96C204-7A8C-4E1B-A73B-5A29CA92504F}"/>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94DCFBC3-776A-491E-BE40-4F3A293D4249}"/>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862FA8E-2928-4EF4-9280-F716C90D59B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74D9C0-F906-48C3-B5A5-BDDA95A1F4FC}" type="slidenum">
              <a:rPr lang="el-GR" altLang="el-GR"/>
              <a:pPr/>
              <a:t>33</a:t>
            </a:fld>
            <a:endParaRPr lang="el-GR" altLang="el-GR"/>
          </a:p>
        </p:txBody>
      </p:sp>
      <p:sp>
        <p:nvSpPr>
          <p:cNvPr id="66563" name="Rectangle 2">
            <a:extLst>
              <a:ext uri="{FF2B5EF4-FFF2-40B4-BE49-F238E27FC236}">
                <a16:creationId xmlns:a16="http://schemas.microsoft.com/office/drawing/2014/main" id="{CB6A0A46-FA89-483E-A14A-34FFD3324908}"/>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BD3A9A92-C557-45A6-AB3C-49F03622EAD1}"/>
              </a:ext>
            </a:extLst>
          </p:cNvPr>
          <p:cNvSpPr>
            <a:spLocks noGrp="1" noChangeArrowheads="1"/>
          </p:cNvSpPr>
          <p:nvPr>
            <p:ph type="body" idx="1"/>
          </p:nvPr>
        </p:nvSpPr>
        <p:spPr>
          <a:noFill/>
        </p:spPr>
        <p:txBody>
          <a:bodyPr/>
          <a:lstStyle/>
          <a:p>
            <a:pPr eaLnBrk="1" hangingPunct="1"/>
            <a:r>
              <a:rPr lang="en-US" altLang="el-GR"/>
              <a:t>Max Theodor Felix von Laue (October 9, 1879 – April 24, 1960) was a German physicist who won the Nobel Prize in Physics in 1914 for his discovery of the diffraction of X-rays by crystals. He was strongly opposed to National Socialism. In addition to his scientific endeavors with contributions in optics, crystallography, quantum theory, superconductivity, and the theory of relativity, he had a number of administrative positions which advanced and guided German scientific research and development during four decades. He was instrumental in re-establishing and organizing German science after World War II.</a:t>
            </a:r>
          </a:p>
          <a:p>
            <a:pPr eaLnBrk="1" hangingPunct="1"/>
            <a:endParaRPr lang="en-US" altLang="el-GR"/>
          </a:p>
          <a:p>
            <a:pPr eaLnBrk="1" hangingPunct="1"/>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DEF18E7E-3570-44B5-9199-E6C99B1BC1B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6B1D7B-4665-4169-8C62-040592D99124}" type="slidenum">
              <a:rPr lang="el-GR" altLang="el-GR"/>
              <a:pPr/>
              <a:t>34</a:t>
            </a:fld>
            <a:endParaRPr lang="el-GR" altLang="el-GR"/>
          </a:p>
        </p:txBody>
      </p:sp>
      <p:sp>
        <p:nvSpPr>
          <p:cNvPr id="68611" name="Rectangle 2">
            <a:extLst>
              <a:ext uri="{FF2B5EF4-FFF2-40B4-BE49-F238E27FC236}">
                <a16:creationId xmlns:a16="http://schemas.microsoft.com/office/drawing/2014/main" id="{CAF4BE13-8070-4185-BBC8-6E63F8B1A86D}"/>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B145B0D8-EDC6-4A68-81BE-28F705FE1D88}"/>
              </a:ext>
            </a:extLst>
          </p:cNvPr>
          <p:cNvSpPr>
            <a:spLocks noGrp="1" noChangeArrowheads="1"/>
          </p:cNvSpPr>
          <p:nvPr>
            <p:ph type="body" idx="1"/>
          </p:nvPr>
        </p:nvSpPr>
        <p:spPr>
          <a:noFill/>
        </p:spPr>
        <p:txBody>
          <a:bodyPr/>
          <a:lstStyle/>
          <a:p>
            <a:pPr eaLnBrk="1" hangingPunct="1"/>
            <a:r>
              <a:rPr lang="en-US" altLang="el-GR"/>
              <a:t>Sir William Lawrence Bragg CH, FRS, (31 March 1890 – 1 July 1971) was an Australian physicist who shared the Nobel Prize in Physics in 1915 with his father Sir William Henry Bragg. </a:t>
            </a:r>
          </a:p>
          <a:p>
            <a:pPr eaLnBrk="1" hangingPunct="1"/>
            <a:r>
              <a:rPr lang="en-US" altLang="el-GR"/>
              <a:t>Bragg is most famous for his law on the diffraction of X-rays by crystals. Bragg's law makes it possible to calculate the positions of the atoms within a crystal from the way in which an X-ray beam is diffracted by the crystal lattice. He made this discovery in 1912, during his first year as a research student in Cambridge. He discussed his ideas with his father, who developed the X-ray spectrometer in Leeds. This tool allowed many different types of crystals to be analysed. The collaboration between father and son led many people to believe that the father had initiated the research, a fact that upset the son.</a:t>
            </a:r>
          </a:p>
          <a:p>
            <a:pPr eaLnBrk="1" hangingPunct="1"/>
            <a:endParaRPr lang="en-US" altLang="el-GR"/>
          </a:p>
          <a:p>
            <a:pPr eaLnBrk="1" hangingPunct="1"/>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132FB55-C332-4D18-AB17-3A154149E58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280AF-5C41-4083-99F6-1DF62FC15609}" type="slidenum">
              <a:rPr lang="el-GR" altLang="el-GR"/>
              <a:pPr/>
              <a:t>35</a:t>
            </a:fld>
            <a:endParaRPr lang="el-GR" altLang="el-GR"/>
          </a:p>
        </p:txBody>
      </p:sp>
      <p:sp>
        <p:nvSpPr>
          <p:cNvPr id="70659" name="Rectangle 2">
            <a:extLst>
              <a:ext uri="{FF2B5EF4-FFF2-40B4-BE49-F238E27FC236}">
                <a16:creationId xmlns:a16="http://schemas.microsoft.com/office/drawing/2014/main" id="{486CBFF1-AD66-4310-9F71-DA2B66988BF1}"/>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D63656F1-8BCE-4E8F-B57E-CF80F1C616D5}"/>
              </a:ext>
            </a:extLst>
          </p:cNvPr>
          <p:cNvSpPr>
            <a:spLocks noGrp="1" noChangeArrowheads="1"/>
          </p:cNvSpPr>
          <p:nvPr>
            <p:ph type="body" idx="1"/>
          </p:nvPr>
        </p:nvSpPr>
        <p:spPr>
          <a:noFill/>
        </p:spPr>
        <p:txBody>
          <a:bodyPr/>
          <a:lstStyle/>
          <a:p>
            <a:pPr eaLnBrk="1" hangingPunct="1"/>
            <a:r>
              <a:rPr lang="en-US" altLang="el-GR"/>
              <a:t>Peter Joseph William Debye (March 24, 1884 – November 2, 1966) was a Dutch physicist and physical chemist, and Nobel laureate</a:t>
            </a:r>
          </a:p>
          <a:p>
            <a:pPr eaLnBrk="1" hangingPunct="1"/>
            <a:endParaRPr lang="en-US" altLang="el-GR"/>
          </a:p>
          <a:p>
            <a:pPr eaLnBrk="1" hangingPunct="1"/>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C293A7A-0028-4AA6-BA3E-11660E3C10D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43EC10-163E-4813-B7C0-05908AB65DA3}" type="slidenum">
              <a:rPr lang="el-GR" altLang="el-GR"/>
              <a:pPr/>
              <a:t>36</a:t>
            </a:fld>
            <a:endParaRPr lang="el-GR" altLang="el-GR"/>
          </a:p>
        </p:txBody>
      </p:sp>
      <p:sp>
        <p:nvSpPr>
          <p:cNvPr id="72707" name="Rectangle 2">
            <a:extLst>
              <a:ext uri="{FF2B5EF4-FFF2-40B4-BE49-F238E27FC236}">
                <a16:creationId xmlns:a16="http://schemas.microsoft.com/office/drawing/2014/main" id="{EEEF7EA2-64A2-40E4-B42C-0E22DA4B8B72}"/>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03262CAF-C1CD-41EA-8C18-BBC697FEDB83}"/>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D09E399-584E-48A4-A5EB-8F282FFFAFC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82857C-F7F3-4CC8-97ED-E14E411C035B}" type="slidenum">
              <a:rPr lang="el-GR" altLang="el-GR"/>
              <a:pPr/>
              <a:t>7</a:t>
            </a:fld>
            <a:endParaRPr lang="el-GR" altLang="el-GR"/>
          </a:p>
        </p:txBody>
      </p:sp>
      <p:sp>
        <p:nvSpPr>
          <p:cNvPr id="13315" name="Rectangle 2">
            <a:extLst>
              <a:ext uri="{FF2B5EF4-FFF2-40B4-BE49-F238E27FC236}">
                <a16:creationId xmlns:a16="http://schemas.microsoft.com/office/drawing/2014/main" id="{99603D00-5083-4B9A-A237-4481E779D3F0}"/>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5CC610ED-3BE4-42E0-905B-8C7E21D2995F}"/>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CDA53DC3-C101-4CCD-9C37-A85A3FA50CF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16813F-9EC9-4E24-9690-ADD8EFB2D45D}" type="slidenum">
              <a:rPr lang="el-GR" altLang="el-GR"/>
              <a:pPr/>
              <a:t>8</a:t>
            </a:fld>
            <a:endParaRPr lang="el-GR" altLang="el-GR"/>
          </a:p>
        </p:txBody>
      </p:sp>
      <p:sp>
        <p:nvSpPr>
          <p:cNvPr id="15363" name="Rectangle 2">
            <a:extLst>
              <a:ext uri="{FF2B5EF4-FFF2-40B4-BE49-F238E27FC236}">
                <a16:creationId xmlns:a16="http://schemas.microsoft.com/office/drawing/2014/main" id="{E9758F7B-3955-4487-A576-3EBEE0F0014E}"/>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A5DD22CB-AAAE-451B-9996-F20E5E19C906}"/>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F5958F5-246F-4EB2-80A7-9DBBD5E88F6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EBFD0-7651-4C74-9BF9-F43DEB25981A}" type="slidenum">
              <a:rPr lang="el-GR" altLang="el-GR"/>
              <a:pPr/>
              <a:t>9</a:t>
            </a:fld>
            <a:endParaRPr lang="el-GR" altLang="el-GR"/>
          </a:p>
        </p:txBody>
      </p:sp>
      <p:sp>
        <p:nvSpPr>
          <p:cNvPr id="17411" name="Rectangle 2">
            <a:extLst>
              <a:ext uri="{FF2B5EF4-FFF2-40B4-BE49-F238E27FC236}">
                <a16:creationId xmlns:a16="http://schemas.microsoft.com/office/drawing/2014/main" id="{F1EC5123-72CA-4091-AF3C-15E05EB98EDB}"/>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21E80130-66A9-4B80-A8AD-2A70FC4956C7}"/>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22A87DA-138D-4428-8830-B8D776452C9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FBC295-F3C2-42BE-92D3-B55B8A4077B7}" type="slidenum">
              <a:rPr lang="el-GR" altLang="el-GR"/>
              <a:pPr/>
              <a:t>10</a:t>
            </a:fld>
            <a:endParaRPr lang="el-GR" altLang="el-GR"/>
          </a:p>
        </p:txBody>
      </p:sp>
      <p:sp>
        <p:nvSpPr>
          <p:cNvPr id="19459" name="Rectangle 2">
            <a:extLst>
              <a:ext uri="{FF2B5EF4-FFF2-40B4-BE49-F238E27FC236}">
                <a16:creationId xmlns:a16="http://schemas.microsoft.com/office/drawing/2014/main" id="{5FDA4EC9-DB3A-457A-9337-BEFD7931BB5B}"/>
              </a:ext>
            </a:extLst>
          </p:cNvPr>
          <p:cNvSpPr>
            <a:spLocks noRot="1" noChangeArrowheads="1" noTextEdit="1"/>
          </p:cNvSpPr>
          <p:nvPr>
            <p:ph type="sldImg"/>
          </p:nvPr>
        </p:nvSpPr>
        <p:spPr>
          <a:ln/>
        </p:spPr>
      </p:sp>
      <p:sp>
        <p:nvSpPr>
          <p:cNvPr id="19460" name="Rectangle 3">
            <a:extLst>
              <a:ext uri="{FF2B5EF4-FFF2-40B4-BE49-F238E27FC236}">
                <a16:creationId xmlns:a16="http://schemas.microsoft.com/office/drawing/2014/main" id="{47767958-BCE4-417C-A9A4-46ADE51D5808}"/>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5D3295C-A4CE-4D5E-B24D-048875DC53C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BE9B53-2137-4FDF-81E7-6DB1C0476295}" type="slidenum">
              <a:rPr lang="el-GR" altLang="el-GR"/>
              <a:pPr/>
              <a:t>11</a:t>
            </a:fld>
            <a:endParaRPr lang="el-GR" altLang="el-GR"/>
          </a:p>
        </p:txBody>
      </p:sp>
      <p:sp>
        <p:nvSpPr>
          <p:cNvPr id="21507" name="Rectangle 2">
            <a:extLst>
              <a:ext uri="{FF2B5EF4-FFF2-40B4-BE49-F238E27FC236}">
                <a16:creationId xmlns:a16="http://schemas.microsoft.com/office/drawing/2014/main" id="{5B7DE59D-AA2C-4E49-8874-42EE765CB76A}"/>
              </a:ext>
            </a:extLst>
          </p:cNvPr>
          <p:cNvSpPr>
            <a:spLocks noRot="1" noChangeArrowheads="1" noTextEdit="1"/>
          </p:cNvSpPr>
          <p:nvPr>
            <p:ph type="sldImg"/>
          </p:nvPr>
        </p:nvSpPr>
        <p:spPr>
          <a:ln/>
        </p:spPr>
      </p:sp>
      <p:sp>
        <p:nvSpPr>
          <p:cNvPr id="21508" name="Rectangle 3">
            <a:extLst>
              <a:ext uri="{FF2B5EF4-FFF2-40B4-BE49-F238E27FC236}">
                <a16:creationId xmlns:a16="http://schemas.microsoft.com/office/drawing/2014/main" id="{27647647-DCEB-46EA-A812-D8D498C6DD83}"/>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886D2D6-3657-443D-9F73-C4E2FA3ACB9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F19329-3C3F-42D6-9779-9539E314ACEB}" type="slidenum">
              <a:rPr lang="el-GR" altLang="el-GR"/>
              <a:pPr/>
              <a:t>12</a:t>
            </a:fld>
            <a:endParaRPr lang="el-GR" altLang="el-GR"/>
          </a:p>
        </p:txBody>
      </p:sp>
      <p:sp>
        <p:nvSpPr>
          <p:cNvPr id="23555" name="Rectangle 2">
            <a:extLst>
              <a:ext uri="{FF2B5EF4-FFF2-40B4-BE49-F238E27FC236}">
                <a16:creationId xmlns:a16="http://schemas.microsoft.com/office/drawing/2014/main" id="{399763B6-9098-481A-95C3-7D1727A49938}"/>
              </a:ext>
            </a:extLst>
          </p:cNvPr>
          <p:cNvSpPr>
            <a:spLocks noRot="1" noChangeArrowheads="1" noTextEdit="1"/>
          </p:cNvSpPr>
          <p:nvPr>
            <p:ph type="sldImg"/>
          </p:nvPr>
        </p:nvSpPr>
        <p:spPr>
          <a:ln/>
        </p:spPr>
      </p:sp>
      <p:sp>
        <p:nvSpPr>
          <p:cNvPr id="23556" name="Rectangle 3">
            <a:extLst>
              <a:ext uri="{FF2B5EF4-FFF2-40B4-BE49-F238E27FC236}">
                <a16:creationId xmlns:a16="http://schemas.microsoft.com/office/drawing/2014/main" id="{73A8F084-EC2C-4D13-8A8B-D196C935D315}"/>
              </a:ext>
            </a:extLst>
          </p:cNvPr>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Rectangle 4">
            <a:extLst>
              <a:ext uri="{FF2B5EF4-FFF2-40B4-BE49-F238E27FC236}">
                <a16:creationId xmlns:a16="http://schemas.microsoft.com/office/drawing/2014/main" id="{140185F5-4866-4204-80C2-B1DA16B82651}"/>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7CE974FD-46E9-4C61-B475-E683AA53D207}"/>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1D01E3F8-EE83-427A-8379-93CC3CC83FC2}"/>
              </a:ext>
            </a:extLst>
          </p:cNvPr>
          <p:cNvSpPr>
            <a:spLocks noGrp="1" noChangeArrowheads="1"/>
          </p:cNvSpPr>
          <p:nvPr>
            <p:ph type="sldNum" sz="quarter" idx="12"/>
          </p:nvPr>
        </p:nvSpPr>
        <p:spPr>
          <a:ln/>
        </p:spPr>
        <p:txBody>
          <a:bodyPr/>
          <a:lstStyle>
            <a:lvl1pPr>
              <a:defRPr/>
            </a:lvl1pPr>
          </a:lstStyle>
          <a:p>
            <a:fld id="{2D4E6177-393A-45FB-9B5D-ECC8D7FCBC7E}" type="slidenum">
              <a:rPr lang="el-GR" altLang="el-GR"/>
              <a:pPr/>
              <a:t>‹#›</a:t>
            </a:fld>
            <a:endParaRPr lang="el-GR" altLang="el-GR"/>
          </a:p>
        </p:txBody>
      </p:sp>
    </p:spTree>
    <p:extLst>
      <p:ext uri="{BB962C8B-B14F-4D97-AF65-F5344CB8AC3E}">
        <p14:creationId xmlns:p14="http://schemas.microsoft.com/office/powerpoint/2010/main" val="377183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82297F30-12DC-426D-A6AC-8CF597EC2A6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A350D51-3D70-4CFE-923C-07943B3694D5}"/>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36C6E0A3-8BCD-431F-8EB9-3C87D6A2EB66}"/>
              </a:ext>
            </a:extLst>
          </p:cNvPr>
          <p:cNvSpPr>
            <a:spLocks noGrp="1" noChangeArrowheads="1"/>
          </p:cNvSpPr>
          <p:nvPr>
            <p:ph type="sldNum" sz="quarter" idx="12"/>
          </p:nvPr>
        </p:nvSpPr>
        <p:spPr>
          <a:ln/>
        </p:spPr>
        <p:txBody>
          <a:bodyPr/>
          <a:lstStyle>
            <a:lvl1pPr>
              <a:defRPr/>
            </a:lvl1pPr>
          </a:lstStyle>
          <a:p>
            <a:fld id="{A15650AB-D770-41E4-90D8-0FE60AD4E0B7}" type="slidenum">
              <a:rPr lang="el-GR" altLang="el-GR"/>
              <a:pPr/>
              <a:t>‹#›</a:t>
            </a:fld>
            <a:endParaRPr lang="el-GR" altLang="el-GR"/>
          </a:p>
        </p:txBody>
      </p:sp>
    </p:spTree>
    <p:extLst>
      <p:ext uri="{BB962C8B-B14F-4D97-AF65-F5344CB8AC3E}">
        <p14:creationId xmlns:p14="http://schemas.microsoft.com/office/powerpoint/2010/main" val="109172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FADED4AB-17CB-439A-9695-371C9660A33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4126837F-90DC-48A6-A3D1-1555A247509B}"/>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11B915FD-C569-42E5-9D15-A53A55C83DD9}"/>
              </a:ext>
            </a:extLst>
          </p:cNvPr>
          <p:cNvSpPr>
            <a:spLocks noGrp="1" noChangeArrowheads="1"/>
          </p:cNvSpPr>
          <p:nvPr>
            <p:ph type="sldNum" sz="quarter" idx="12"/>
          </p:nvPr>
        </p:nvSpPr>
        <p:spPr>
          <a:ln/>
        </p:spPr>
        <p:txBody>
          <a:bodyPr/>
          <a:lstStyle>
            <a:lvl1pPr>
              <a:defRPr/>
            </a:lvl1pPr>
          </a:lstStyle>
          <a:p>
            <a:fld id="{65214B92-11F3-4A76-89AD-7FB2ABB7CE13}" type="slidenum">
              <a:rPr lang="el-GR" altLang="el-GR"/>
              <a:pPr/>
              <a:t>‹#›</a:t>
            </a:fld>
            <a:endParaRPr lang="el-GR" altLang="el-GR"/>
          </a:p>
        </p:txBody>
      </p:sp>
    </p:spTree>
    <p:extLst>
      <p:ext uri="{BB962C8B-B14F-4D97-AF65-F5344CB8AC3E}">
        <p14:creationId xmlns:p14="http://schemas.microsoft.com/office/powerpoint/2010/main" val="159716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855F9828-AAA9-457F-842E-5E09FA53DE2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2D9973D1-9542-4E99-AD1A-3A37178E216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0BE589AD-C36D-4EE7-B920-19F50068C24A}"/>
              </a:ext>
            </a:extLst>
          </p:cNvPr>
          <p:cNvSpPr>
            <a:spLocks noGrp="1" noChangeArrowheads="1"/>
          </p:cNvSpPr>
          <p:nvPr>
            <p:ph type="sldNum" sz="quarter" idx="12"/>
          </p:nvPr>
        </p:nvSpPr>
        <p:spPr>
          <a:ln/>
        </p:spPr>
        <p:txBody>
          <a:bodyPr/>
          <a:lstStyle>
            <a:lvl1pPr>
              <a:defRPr/>
            </a:lvl1pPr>
          </a:lstStyle>
          <a:p>
            <a:fld id="{0A8074B7-2323-48FE-A7B4-A1F1D356915F}" type="slidenum">
              <a:rPr lang="el-GR" altLang="el-GR"/>
              <a:pPr/>
              <a:t>‹#›</a:t>
            </a:fld>
            <a:endParaRPr lang="el-GR" altLang="el-GR"/>
          </a:p>
        </p:txBody>
      </p:sp>
    </p:spTree>
    <p:extLst>
      <p:ext uri="{BB962C8B-B14F-4D97-AF65-F5344CB8AC3E}">
        <p14:creationId xmlns:p14="http://schemas.microsoft.com/office/powerpoint/2010/main" val="1377927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A98A006-682F-42F8-95CF-2299732CB5C2}"/>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a:extLst>
              <a:ext uri="{FF2B5EF4-FFF2-40B4-BE49-F238E27FC236}">
                <a16:creationId xmlns:a16="http://schemas.microsoft.com/office/drawing/2014/main" id="{BF7A818E-3F7A-49FE-A7FB-8C38CEC881C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a:extLst>
              <a:ext uri="{FF2B5EF4-FFF2-40B4-BE49-F238E27FC236}">
                <a16:creationId xmlns:a16="http://schemas.microsoft.com/office/drawing/2014/main" id="{D877A732-22D4-46E3-8248-7266B58F8FE6}"/>
              </a:ext>
            </a:extLst>
          </p:cNvPr>
          <p:cNvSpPr>
            <a:spLocks noGrp="1" noChangeArrowheads="1"/>
          </p:cNvSpPr>
          <p:nvPr>
            <p:ph type="sldNum" sz="quarter" idx="12"/>
          </p:nvPr>
        </p:nvSpPr>
        <p:spPr>
          <a:ln/>
        </p:spPr>
        <p:txBody>
          <a:bodyPr/>
          <a:lstStyle>
            <a:lvl1pPr>
              <a:defRPr/>
            </a:lvl1pPr>
          </a:lstStyle>
          <a:p>
            <a:fld id="{06528D18-91C4-4930-8657-69559CF307A3}" type="slidenum">
              <a:rPr lang="el-GR" altLang="el-GR"/>
              <a:pPr/>
              <a:t>‹#›</a:t>
            </a:fld>
            <a:endParaRPr lang="el-GR" altLang="el-GR"/>
          </a:p>
        </p:txBody>
      </p:sp>
    </p:spTree>
    <p:extLst>
      <p:ext uri="{BB962C8B-B14F-4D97-AF65-F5344CB8AC3E}">
        <p14:creationId xmlns:p14="http://schemas.microsoft.com/office/powerpoint/2010/main" val="129845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7843D3FF-BB5F-4EA8-AD3B-1934C635BDE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2137798D-040B-4F5B-BD69-E581490ED794}"/>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7154E76F-9036-45C8-897C-94D6E619F6A8}"/>
              </a:ext>
            </a:extLst>
          </p:cNvPr>
          <p:cNvSpPr>
            <a:spLocks noGrp="1" noChangeArrowheads="1"/>
          </p:cNvSpPr>
          <p:nvPr>
            <p:ph type="sldNum" sz="quarter" idx="12"/>
          </p:nvPr>
        </p:nvSpPr>
        <p:spPr>
          <a:ln/>
        </p:spPr>
        <p:txBody>
          <a:bodyPr/>
          <a:lstStyle>
            <a:lvl1pPr>
              <a:defRPr/>
            </a:lvl1pPr>
          </a:lstStyle>
          <a:p>
            <a:fld id="{D00932CA-6C5D-46AD-87BA-DFC89D625828}" type="slidenum">
              <a:rPr lang="el-GR" altLang="el-GR"/>
              <a:pPr/>
              <a:t>‹#›</a:t>
            </a:fld>
            <a:endParaRPr lang="el-GR" altLang="el-GR"/>
          </a:p>
        </p:txBody>
      </p:sp>
    </p:spTree>
    <p:extLst>
      <p:ext uri="{BB962C8B-B14F-4D97-AF65-F5344CB8AC3E}">
        <p14:creationId xmlns:p14="http://schemas.microsoft.com/office/powerpoint/2010/main" val="315421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021B8BE3-55A1-4C9E-8FD1-899AC354F37F}"/>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a:extLst>
              <a:ext uri="{FF2B5EF4-FFF2-40B4-BE49-F238E27FC236}">
                <a16:creationId xmlns:a16="http://schemas.microsoft.com/office/drawing/2014/main" id="{24508B29-803D-4FD9-B106-944EFF982B45}"/>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a:extLst>
              <a:ext uri="{FF2B5EF4-FFF2-40B4-BE49-F238E27FC236}">
                <a16:creationId xmlns:a16="http://schemas.microsoft.com/office/drawing/2014/main" id="{A3CBE29C-FA37-4EEA-9EE8-4ECA3498B055}"/>
              </a:ext>
            </a:extLst>
          </p:cNvPr>
          <p:cNvSpPr>
            <a:spLocks noGrp="1" noChangeArrowheads="1"/>
          </p:cNvSpPr>
          <p:nvPr>
            <p:ph type="sldNum" sz="quarter" idx="12"/>
          </p:nvPr>
        </p:nvSpPr>
        <p:spPr>
          <a:ln/>
        </p:spPr>
        <p:txBody>
          <a:bodyPr/>
          <a:lstStyle>
            <a:lvl1pPr>
              <a:defRPr/>
            </a:lvl1pPr>
          </a:lstStyle>
          <a:p>
            <a:fld id="{4D129FBB-F6A2-4541-B40A-F57247415528}" type="slidenum">
              <a:rPr lang="el-GR" altLang="el-GR"/>
              <a:pPr/>
              <a:t>‹#›</a:t>
            </a:fld>
            <a:endParaRPr lang="el-GR" altLang="el-GR"/>
          </a:p>
        </p:txBody>
      </p:sp>
    </p:spTree>
    <p:extLst>
      <p:ext uri="{BB962C8B-B14F-4D97-AF65-F5344CB8AC3E}">
        <p14:creationId xmlns:p14="http://schemas.microsoft.com/office/powerpoint/2010/main" val="156941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AF77B31E-55F8-4639-AE42-181D59C0B1C2}"/>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a:extLst>
              <a:ext uri="{FF2B5EF4-FFF2-40B4-BE49-F238E27FC236}">
                <a16:creationId xmlns:a16="http://schemas.microsoft.com/office/drawing/2014/main" id="{41D8F8AC-653F-4778-9D8D-308581F9948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a:extLst>
              <a:ext uri="{FF2B5EF4-FFF2-40B4-BE49-F238E27FC236}">
                <a16:creationId xmlns:a16="http://schemas.microsoft.com/office/drawing/2014/main" id="{EB2117E1-D70C-449F-B8A7-09AD1D712344}"/>
              </a:ext>
            </a:extLst>
          </p:cNvPr>
          <p:cNvSpPr>
            <a:spLocks noGrp="1" noChangeArrowheads="1"/>
          </p:cNvSpPr>
          <p:nvPr>
            <p:ph type="sldNum" sz="quarter" idx="12"/>
          </p:nvPr>
        </p:nvSpPr>
        <p:spPr>
          <a:ln/>
        </p:spPr>
        <p:txBody>
          <a:bodyPr/>
          <a:lstStyle>
            <a:lvl1pPr>
              <a:defRPr/>
            </a:lvl1pPr>
          </a:lstStyle>
          <a:p>
            <a:fld id="{40E6C4B4-B051-42B2-BB9D-56E46DA042FF}" type="slidenum">
              <a:rPr lang="el-GR" altLang="el-GR"/>
              <a:pPr/>
              <a:t>‹#›</a:t>
            </a:fld>
            <a:endParaRPr lang="el-GR" altLang="el-GR"/>
          </a:p>
        </p:txBody>
      </p:sp>
    </p:spTree>
    <p:extLst>
      <p:ext uri="{BB962C8B-B14F-4D97-AF65-F5344CB8AC3E}">
        <p14:creationId xmlns:p14="http://schemas.microsoft.com/office/powerpoint/2010/main" val="331019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EFCA63-5BC9-4835-B4FE-DD9EB815BCB3}"/>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a:extLst>
              <a:ext uri="{FF2B5EF4-FFF2-40B4-BE49-F238E27FC236}">
                <a16:creationId xmlns:a16="http://schemas.microsoft.com/office/drawing/2014/main" id="{C6C157DC-6B64-4809-AB2E-011E73B0485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a:extLst>
              <a:ext uri="{FF2B5EF4-FFF2-40B4-BE49-F238E27FC236}">
                <a16:creationId xmlns:a16="http://schemas.microsoft.com/office/drawing/2014/main" id="{BF381071-6615-4046-AD88-8EC67C32D111}"/>
              </a:ext>
            </a:extLst>
          </p:cNvPr>
          <p:cNvSpPr>
            <a:spLocks noGrp="1" noChangeArrowheads="1"/>
          </p:cNvSpPr>
          <p:nvPr>
            <p:ph type="sldNum" sz="quarter" idx="12"/>
          </p:nvPr>
        </p:nvSpPr>
        <p:spPr>
          <a:ln/>
        </p:spPr>
        <p:txBody>
          <a:bodyPr/>
          <a:lstStyle>
            <a:lvl1pPr>
              <a:defRPr/>
            </a:lvl1pPr>
          </a:lstStyle>
          <a:p>
            <a:fld id="{5C882591-3F3D-492E-B48B-246C8A989760}" type="slidenum">
              <a:rPr lang="el-GR" altLang="el-GR"/>
              <a:pPr/>
              <a:t>‹#›</a:t>
            </a:fld>
            <a:endParaRPr lang="el-GR" altLang="el-GR"/>
          </a:p>
        </p:txBody>
      </p:sp>
    </p:spTree>
    <p:extLst>
      <p:ext uri="{BB962C8B-B14F-4D97-AF65-F5344CB8AC3E}">
        <p14:creationId xmlns:p14="http://schemas.microsoft.com/office/powerpoint/2010/main" val="280655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6309E04-EA43-4647-A164-459BF34B8EA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02023542-4C42-4A8A-975C-2C09ABCFFDC9}"/>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50ED61C2-747A-44A5-A41E-C0E1C9934F81}"/>
              </a:ext>
            </a:extLst>
          </p:cNvPr>
          <p:cNvSpPr>
            <a:spLocks noGrp="1" noChangeArrowheads="1"/>
          </p:cNvSpPr>
          <p:nvPr>
            <p:ph type="sldNum" sz="quarter" idx="12"/>
          </p:nvPr>
        </p:nvSpPr>
        <p:spPr>
          <a:ln/>
        </p:spPr>
        <p:txBody>
          <a:bodyPr/>
          <a:lstStyle>
            <a:lvl1pPr>
              <a:defRPr/>
            </a:lvl1pPr>
          </a:lstStyle>
          <a:p>
            <a:fld id="{1D10CC8E-ECC6-424A-9AFA-1C39699BEB2F}" type="slidenum">
              <a:rPr lang="el-GR" altLang="el-GR"/>
              <a:pPr/>
              <a:t>‹#›</a:t>
            </a:fld>
            <a:endParaRPr lang="el-GR" altLang="el-GR"/>
          </a:p>
        </p:txBody>
      </p:sp>
    </p:spTree>
    <p:extLst>
      <p:ext uri="{BB962C8B-B14F-4D97-AF65-F5344CB8AC3E}">
        <p14:creationId xmlns:p14="http://schemas.microsoft.com/office/powerpoint/2010/main" val="2089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CBE03C7-163A-4A47-B21B-AD84112E451D}"/>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a:extLst>
              <a:ext uri="{FF2B5EF4-FFF2-40B4-BE49-F238E27FC236}">
                <a16:creationId xmlns:a16="http://schemas.microsoft.com/office/drawing/2014/main" id="{4848E6F0-5390-45A3-B21F-D007DCE85444}"/>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a:extLst>
              <a:ext uri="{FF2B5EF4-FFF2-40B4-BE49-F238E27FC236}">
                <a16:creationId xmlns:a16="http://schemas.microsoft.com/office/drawing/2014/main" id="{B29ABC3F-98F1-44B9-816A-6C5E03293823}"/>
              </a:ext>
            </a:extLst>
          </p:cNvPr>
          <p:cNvSpPr>
            <a:spLocks noGrp="1" noChangeArrowheads="1"/>
          </p:cNvSpPr>
          <p:nvPr>
            <p:ph type="sldNum" sz="quarter" idx="12"/>
          </p:nvPr>
        </p:nvSpPr>
        <p:spPr>
          <a:ln/>
        </p:spPr>
        <p:txBody>
          <a:bodyPr/>
          <a:lstStyle>
            <a:lvl1pPr>
              <a:defRPr/>
            </a:lvl1pPr>
          </a:lstStyle>
          <a:p>
            <a:fld id="{2ECE7A05-8DEC-4E12-B6B8-81726D7F4437}" type="slidenum">
              <a:rPr lang="el-GR" altLang="el-GR"/>
              <a:pPr/>
              <a:t>‹#›</a:t>
            </a:fld>
            <a:endParaRPr lang="el-GR" altLang="el-GR"/>
          </a:p>
        </p:txBody>
      </p:sp>
    </p:spTree>
    <p:extLst>
      <p:ext uri="{BB962C8B-B14F-4D97-AF65-F5344CB8AC3E}">
        <p14:creationId xmlns:p14="http://schemas.microsoft.com/office/powerpoint/2010/main" val="186152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386C3B-B246-4356-B4BF-5A3FA9F507B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a:extLst>
              <a:ext uri="{FF2B5EF4-FFF2-40B4-BE49-F238E27FC236}">
                <a16:creationId xmlns:a16="http://schemas.microsoft.com/office/drawing/2014/main" id="{78F2F2D7-5B41-486E-9D5B-2463BB85B10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754C5835-0582-42AD-B6E4-04A2AD145F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l-GR" altLang="el-GR"/>
          </a:p>
        </p:txBody>
      </p:sp>
      <p:sp>
        <p:nvSpPr>
          <p:cNvPr id="1029" name="Rectangle 5">
            <a:extLst>
              <a:ext uri="{FF2B5EF4-FFF2-40B4-BE49-F238E27FC236}">
                <a16:creationId xmlns:a16="http://schemas.microsoft.com/office/drawing/2014/main" id="{942CC148-BF9E-4334-86D6-FA574301938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l-GR" altLang="el-GR"/>
          </a:p>
        </p:txBody>
      </p:sp>
      <p:sp>
        <p:nvSpPr>
          <p:cNvPr id="1030" name="Rectangle 6">
            <a:extLst>
              <a:ext uri="{FF2B5EF4-FFF2-40B4-BE49-F238E27FC236}">
                <a16:creationId xmlns:a16="http://schemas.microsoft.com/office/drawing/2014/main" id="{9D29ADF8-1AD9-4882-9131-0423F6180C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05E988E-F64A-45B8-AA71-A9E3BD5EF3DB}"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hyperlink" Target="http://upload.wikimedia.org/wikipedia/commons/a/ac/Nicol-prism.png" TargetMode="External"/><Relationship Id="rId4" Type="http://schemas.openxmlformats.org/officeDocument/2006/relationships/image" Target="../media/image74.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hyperlink" Target="http://upload.wikimedia.org/wikipedia/en/6/6e/Anna_Berthe_Roentgen.gi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upload.wikimedia.org/wikipedia/commons/0/0a/Bragg_diffraction.png" TargetMode="External"/><Relationship Id="rId5" Type="http://schemas.openxmlformats.org/officeDocument/2006/relationships/image" Target="../media/image83.jpeg"/><Relationship Id="rId4" Type="http://schemas.openxmlformats.org/officeDocument/2006/relationships/hyperlink" Target="http://upload.wikimedia.org/wikipedia/commons/7/7d/X-ray_diffraction_pattern_3clpro.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Εικόνα1">
            <a:extLst>
              <a:ext uri="{FF2B5EF4-FFF2-40B4-BE49-F238E27FC236}">
                <a16:creationId xmlns:a16="http://schemas.microsoft.com/office/drawing/2014/main" id="{B34C93B6-9D6F-49F9-84A3-18B7F8D95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76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7D65A8B3-2716-4AE7-AB6E-92B24EC42F31}"/>
              </a:ext>
            </a:extLst>
          </p:cNvPr>
          <p:cNvSpPr>
            <a:spLocks noGrp="1" noChangeArrowheads="1"/>
          </p:cNvSpPr>
          <p:nvPr>
            <p:ph type="ctrTitle"/>
          </p:nvPr>
        </p:nvSpPr>
        <p:spPr>
          <a:xfrm>
            <a:off x="1576388" y="2906713"/>
            <a:ext cx="5992812" cy="1044575"/>
          </a:xfrm>
          <a:noFill/>
          <a:ln w="38100" cmpd="dbl">
            <a:solidFill>
              <a:srgbClr val="FFCC00"/>
            </a:solidFill>
            <a:miter lim="800000"/>
            <a:headEnd/>
            <a:tailEnd/>
          </a:ln>
        </p:spPr>
        <p:txBody>
          <a:bodyPr wrap="none" anchor="ctr">
            <a:spAutoFit/>
          </a:bodyPr>
          <a:lstStyle/>
          <a:p>
            <a:pPr eaLnBrk="1" hangingPunct="1"/>
            <a:r>
              <a:rPr lang="el-GR" altLang="el-GR" b="1">
                <a:solidFill>
                  <a:srgbClr val="FFCC00"/>
                </a:solidFill>
                <a:latin typeface="Times New Roman" panose="02020603050405020304" pitchFamily="18" charset="0"/>
              </a:rPr>
              <a:t>ΟΡΥΚΤΟΛΟΓΙΑ</a:t>
            </a:r>
          </a:p>
        </p:txBody>
      </p:sp>
      <p:sp>
        <p:nvSpPr>
          <p:cNvPr id="3076" name="Rectangle 3">
            <a:extLst>
              <a:ext uri="{FF2B5EF4-FFF2-40B4-BE49-F238E27FC236}">
                <a16:creationId xmlns:a16="http://schemas.microsoft.com/office/drawing/2014/main" id="{AB6797CA-84B5-416B-9FA8-C568DC04CAAD}"/>
              </a:ext>
            </a:extLst>
          </p:cNvPr>
          <p:cNvSpPr>
            <a:spLocks noGrp="1" noChangeArrowheads="1"/>
          </p:cNvSpPr>
          <p:nvPr>
            <p:ph type="subTitle" idx="1"/>
          </p:nvPr>
        </p:nvSpPr>
        <p:spPr>
          <a:xfrm>
            <a:off x="1371600" y="3886200"/>
            <a:ext cx="6400800" cy="1752600"/>
          </a:xfrm>
        </p:spPr>
        <p:txBody>
          <a:bodyPr/>
          <a:lstStyle/>
          <a:p>
            <a:pPr eaLnBrk="1" hangingPunct="1"/>
            <a:endParaRPr lang="el-GR" altLang="el-GR" sz="3200"/>
          </a:p>
        </p:txBody>
      </p:sp>
      <p:pic>
        <p:nvPicPr>
          <p:cNvPr id="3077" name="Picture 11" descr="Εικόνα2">
            <a:extLst>
              <a:ext uri="{FF2B5EF4-FFF2-40B4-BE49-F238E27FC236}">
                <a16:creationId xmlns:a16="http://schemas.microsoft.com/office/drawing/2014/main" id="{B26C2047-CA46-40B4-AB2E-ED91F99A8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388" y="0"/>
            <a:ext cx="312261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Εικόνα3">
            <a:extLst>
              <a:ext uri="{FF2B5EF4-FFF2-40B4-BE49-F238E27FC236}">
                <a16:creationId xmlns:a16="http://schemas.microsoft.com/office/drawing/2014/main" id="{0354A126-ABB7-4601-9F10-95CB7E637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0"/>
            <a:ext cx="3638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Εικόνα4">
            <a:extLst>
              <a:ext uri="{FF2B5EF4-FFF2-40B4-BE49-F238E27FC236}">
                <a16:creationId xmlns:a16="http://schemas.microsoft.com/office/drawing/2014/main" id="{29B278CA-DBA9-4ABA-AF04-4A93EBEF4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Εικόνα24">
            <a:extLst>
              <a:ext uri="{FF2B5EF4-FFF2-40B4-BE49-F238E27FC236}">
                <a16:creationId xmlns:a16="http://schemas.microsoft.com/office/drawing/2014/main" id="{E6A6BC44-5531-4F5B-93EE-80CC6FF9B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8" descr="Εικόνα25">
            <a:extLst>
              <a:ext uri="{FF2B5EF4-FFF2-40B4-BE49-F238E27FC236}">
                <a16:creationId xmlns:a16="http://schemas.microsoft.com/office/drawing/2014/main" id="{AA615FC2-98C3-4DAF-8129-0F62B67FD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48025"/>
            <a:ext cx="54102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9345D94A-3A00-431A-8AB7-08066EC4B24D}"/>
              </a:ext>
            </a:extLst>
          </p:cNvPr>
          <p:cNvSpPr>
            <a:spLocks noGrp="1" noChangeArrowheads="1"/>
          </p:cNvSpPr>
          <p:nvPr>
            <p:ph type="title"/>
          </p:nvPr>
        </p:nvSpPr>
        <p:spPr/>
        <p:txBody>
          <a:bodyPr/>
          <a:lstStyle/>
          <a:p>
            <a:pPr eaLnBrk="1" hangingPunct="1"/>
            <a:endParaRPr lang="el-GR" altLang="el-GR"/>
          </a:p>
        </p:txBody>
      </p:sp>
      <p:sp>
        <p:nvSpPr>
          <p:cNvPr id="18437" name="Rectangle 3">
            <a:extLst>
              <a:ext uri="{FF2B5EF4-FFF2-40B4-BE49-F238E27FC236}">
                <a16:creationId xmlns:a16="http://schemas.microsoft.com/office/drawing/2014/main" id="{8926DC80-03A3-4AF6-BE0A-8E3CE31FF01C}"/>
              </a:ext>
            </a:extLst>
          </p:cNvPr>
          <p:cNvSpPr>
            <a:spLocks noGrp="1" noChangeArrowheads="1"/>
          </p:cNvSpPr>
          <p:nvPr>
            <p:ph type="body" idx="1"/>
          </p:nvPr>
        </p:nvSpPr>
        <p:spPr/>
        <p:txBody>
          <a:bodyPr/>
          <a:lstStyle/>
          <a:p>
            <a:pPr eaLnBrk="1" hangingPunct="1"/>
            <a:endParaRPr lang="el-GR" altLang="el-GR"/>
          </a:p>
        </p:txBody>
      </p:sp>
      <p:sp>
        <p:nvSpPr>
          <p:cNvPr id="18438" name="Rectangle 6">
            <a:extLst>
              <a:ext uri="{FF2B5EF4-FFF2-40B4-BE49-F238E27FC236}">
                <a16:creationId xmlns:a16="http://schemas.microsoft.com/office/drawing/2014/main" id="{712F380D-26C9-4B66-A960-18C62A8A3413}"/>
              </a:ext>
            </a:extLst>
          </p:cNvPr>
          <p:cNvSpPr>
            <a:spLocks noChangeArrowheads="1"/>
          </p:cNvSpPr>
          <p:nvPr/>
        </p:nvSpPr>
        <p:spPr bwMode="auto">
          <a:xfrm>
            <a:off x="5880100" y="2565400"/>
            <a:ext cx="229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400">
                <a:solidFill>
                  <a:schemeClr val="bg1"/>
                </a:solidFill>
                <a:latin typeface="Verdana" panose="020B0604030504040204" pitchFamily="34" charset="0"/>
              </a:rPr>
              <a:t>Χαλκοπυρίτης</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Εικόνα29">
            <a:extLst>
              <a:ext uri="{FF2B5EF4-FFF2-40B4-BE49-F238E27FC236}">
                <a16:creationId xmlns:a16="http://schemas.microsoft.com/office/drawing/2014/main" id="{C5145531-C335-4865-A515-77DE96790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789363"/>
            <a:ext cx="26384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1" descr="Εικόνα28">
            <a:extLst>
              <a:ext uri="{FF2B5EF4-FFF2-40B4-BE49-F238E27FC236}">
                <a16:creationId xmlns:a16="http://schemas.microsoft.com/office/drawing/2014/main" id="{169CC4C8-1B13-4681-B92A-E09E9615D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89363"/>
            <a:ext cx="43942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descr="Εικόνα27">
            <a:extLst>
              <a:ext uri="{FF2B5EF4-FFF2-40B4-BE49-F238E27FC236}">
                <a16:creationId xmlns:a16="http://schemas.microsoft.com/office/drawing/2014/main" id="{49160821-0AED-44EB-ACF0-BF645915A0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260350"/>
            <a:ext cx="33083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9" descr="Εικόνα26">
            <a:extLst>
              <a:ext uri="{FF2B5EF4-FFF2-40B4-BE49-F238E27FC236}">
                <a16:creationId xmlns:a16="http://schemas.microsoft.com/office/drawing/2014/main" id="{DD2913E9-FED4-4A9D-87D1-45ABFAD4FE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3548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a:extLst>
              <a:ext uri="{FF2B5EF4-FFF2-40B4-BE49-F238E27FC236}">
                <a16:creationId xmlns:a16="http://schemas.microsoft.com/office/drawing/2014/main" id="{F2D9BB90-067A-47C7-958F-A40D1D2B9066}"/>
              </a:ext>
            </a:extLst>
          </p:cNvPr>
          <p:cNvSpPr>
            <a:spLocks noGrp="1" noChangeArrowheads="1"/>
          </p:cNvSpPr>
          <p:nvPr>
            <p:ph type="title"/>
          </p:nvPr>
        </p:nvSpPr>
        <p:spPr/>
        <p:txBody>
          <a:bodyPr/>
          <a:lstStyle/>
          <a:p>
            <a:pPr eaLnBrk="1" hangingPunct="1"/>
            <a:endParaRPr lang="el-GR" altLang="el-GR"/>
          </a:p>
        </p:txBody>
      </p:sp>
      <p:sp>
        <p:nvSpPr>
          <p:cNvPr id="20487" name="Rectangle 3">
            <a:extLst>
              <a:ext uri="{FF2B5EF4-FFF2-40B4-BE49-F238E27FC236}">
                <a16:creationId xmlns:a16="http://schemas.microsoft.com/office/drawing/2014/main" id="{EB7882FC-2CDE-4A28-A26F-89F8E34CF485}"/>
              </a:ext>
            </a:extLst>
          </p:cNvPr>
          <p:cNvSpPr>
            <a:spLocks noGrp="1" noChangeArrowheads="1"/>
          </p:cNvSpPr>
          <p:nvPr>
            <p:ph type="body" idx="1"/>
          </p:nvPr>
        </p:nvSpPr>
        <p:spPr/>
        <p:txBody>
          <a:bodyPr/>
          <a:lstStyle/>
          <a:p>
            <a:pPr eaLnBrk="1" hangingPunct="1"/>
            <a:endParaRPr lang="el-GR" altLang="el-GR"/>
          </a:p>
        </p:txBody>
      </p:sp>
      <p:sp>
        <p:nvSpPr>
          <p:cNvPr id="20488" name="Rectangle 8">
            <a:extLst>
              <a:ext uri="{FF2B5EF4-FFF2-40B4-BE49-F238E27FC236}">
                <a16:creationId xmlns:a16="http://schemas.microsoft.com/office/drawing/2014/main" id="{170804D4-613B-43DE-82A1-E8F720A2110B}"/>
              </a:ext>
            </a:extLst>
          </p:cNvPr>
          <p:cNvSpPr>
            <a:spLocks noChangeArrowheads="1"/>
          </p:cNvSpPr>
          <p:nvPr/>
        </p:nvSpPr>
        <p:spPr bwMode="auto">
          <a:xfrm>
            <a:off x="5651500" y="2971800"/>
            <a:ext cx="250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400">
                <a:solidFill>
                  <a:schemeClr val="bg1"/>
                </a:solidFill>
                <a:latin typeface="Verdana" panose="020B0604030504040204" pitchFamily="34" charset="0"/>
              </a:rPr>
              <a:t>Πολύτιμοι λίθοι</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Εικόνα31">
            <a:extLst>
              <a:ext uri="{FF2B5EF4-FFF2-40B4-BE49-F238E27FC236}">
                <a16:creationId xmlns:a16="http://schemas.microsoft.com/office/drawing/2014/main" id="{174A163C-8C37-4636-B22B-5F481A08A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descr="Εικόνα30">
            <a:extLst>
              <a:ext uri="{FF2B5EF4-FFF2-40B4-BE49-F238E27FC236}">
                <a16:creationId xmlns:a16="http://schemas.microsoft.com/office/drawing/2014/main" id="{35565516-6576-444C-BAEB-DFB8A2E92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94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a:extLst>
              <a:ext uri="{FF2B5EF4-FFF2-40B4-BE49-F238E27FC236}">
                <a16:creationId xmlns:a16="http://schemas.microsoft.com/office/drawing/2014/main" id="{A7CE0CBF-C9BA-42C0-ACEB-68521742663E}"/>
              </a:ext>
            </a:extLst>
          </p:cNvPr>
          <p:cNvSpPr>
            <a:spLocks noGrp="1" noChangeArrowheads="1"/>
          </p:cNvSpPr>
          <p:nvPr>
            <p:ph type="title"/>
          </p:nvPr>
        </p:nvSpPr>
        <p:spPr/>
        <p:txBody>
          <a:bodyPr/>
          <a:lstStyle/>
          <a:p>
            <a:pPr eaLnBrk="1" hangingPunct="1"/>
            <a:endParaRPr lang="el-GR" altLang="el-GR"/>
          </a:p>
        </p:txBody>
      </p:sp>
      <p:sp>
        <p:nvSpPr>
          <p:cNvPr id="22533" name="Rectangle 3">
            <a:extLst>
              <a:ext uri="{FF2B5EF4-FFF2-40B4-BE49-F238E27FC236}">
                <a16:creationId xmlns:a16="http://schemas.microsoft.com/office/drawing/2014/main" id="{4D8EA7E0-5AD8-46F5-A667-6810664C5CB8}"/>
              </a:ext>
            </a:extLst>
          </p:cNvPr>
          <p:cNvSpPr>
            <a:spLocks noGrp="1" noChangeArrowheads="1"/>
          </p:cNvSpPr>
          <p:nvPr>
            <p:ph type="body" idx="1"/>
          </p:nvPr>
        </p:nvSpPr>
        <p:spPr/>
        <p:txBody>
          <a:bodyPr/>
          <a:lstStyle/>
          <a:p>
            <a:pPr eaLnBrk="1" hangingPunct="1"/>
            <a:endParaRPr lang="el-GR" altLang="el-GR"/>
          </a:p>
        </p:txBody>
      </p:sp>
      <p:sp>
        <p:nvSpPr>
          <p:cNvPr id="22534" name="Rectangle 6">
            <a:extLst>
              <a:ext uri="{FF2B5EF4-FFF2-40B4-BE49-F238E27FC236}">
                <a16:creationId xmlns:a16="http://schemas.microsoft.com/office/drawing/2014/main" id="{A9E9C5F7-DF60-4F4E-94FB-A78B1D2A213B}"/>
              </a:ext>
            </a:extLst>
          </p:cNvPr>
          <p:cNvSpPr>
            <a:spLocks noChangeArrowheads="1"/>
          </p:cNvSpPr>
          <p:nvPr/>
        </p:nvSpPr>
        <p:spPr bwMode="auto">
          <a:xfrm>
            <a:off x="6237288" y="2684463"/>
            <a:ext cx="1503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400">
                <a:solidFill>
                  <a:schemeClr val="bg1"/>
                </a:solidFill>
                <a:latin typeface="Verdana" panose="020B0604030504040204" pitchFamily="34" charset="0"/>
              </a:rPr>
              <a:t>Γρανίτης</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Εικόνα39">
            <a:extLst>
              <a:ext uri="{FF2B5EF4-FFF2-40B4-BE49-F238E27FC236}">
                <a16:creationId xmlns:a16="http://schemas.microsoft.com/office/drawing/2014/main" id="{CFFAF86E-C0E2-421A-A575-5E67A32B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Εικόνα38">
            <a:extLst>
              <a:ext uri="{FF2B5EF4-FFF2-40B4-BE49-F238E27FC236}">
                <a16:creationId xmlns:a16="http://schemas.microsoft.com/office/drawing/2014/main" id="{CC9156A9-22D1-4DBF-A1AD-F17C398A8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a:extLst>
              <a:ext uri="{FF2B5EF4-FFF2-40B4-BE49-F238E27FC236}">
                <a16:creationId xmlns:a16="http://schemas.microsoft.com/office/drawing/2014/main" id="{0FB02B5F-FD7D-4A6B-A7D3-9E53A882668E}"/>
              </a:ext>
            </a:extLst>
          </p:cNvPr>
          <p:cNvSpPr>
            <a:spLocks noGrp="1" noChangeArrowheads="1"/>
          </p:cNvSpPr>
          <p:nvPr>
            <p:ph type="title"/>
          </p:nvPr>
        </p:nvSpPr>
        <p:spPr>
          <a:xfrm>
            <a:off x="6300788" y="188913"/>
            <a:ext cx="2676525" cy="762000"/>
          </a:xfrm>
          <a:noFill/>
        </p:spPr>
        <p:txBody>
          <a:bodyPr wrap="none">
            <a:spAutoFit/>
          </a:bodyPr>
          <a:lstStyle/>
          <a:p>
            <a:pPr eaLnBrk="1" hangingPunct="1"/>
            <a:r>
              <a:rPr lang="el-GR" altLang="el-GR">
                <a:solidFill>
                  <a:srgbClr val="FFCC00"/>
                </a:solidFill>
                <a:latin typeface="Verdana" panose="020B0604030504040204" pitchFamily="34" charset="0"/>
              </a:rPr>
              <a:t>Πέτρωμα</a:t>
            </a:r>
          </a:p>
        </p:txBody>
      </p:sp>
      <p:sp>
        <p:nvSpPr>
          <p:cNvPr id="24581" name="Rectangle 3">
            <a:extLst>
              <a:ext uri="{FF2B5EF4-FFF2-40B4-BE49-F238E27FC236}">
                <a16:creationId xmlns:a16="http://schemas.microsoft.com/office/drawing/2014/main" id="{43C38240-C483-4CAF-AD02-2EDBB963D5D8}"/>
              </a:ext>
            </a:extLst>
          </p:cNvPr>
          <p:cNvSpPr>
            <a:spLocks noGrp="1" noChangeArrowheads="1"/>
          </p:cNvSpPr>
          <p:nvPr>
            <p:ph type="body" idx="1"/>
          </p:nvPr>
        </p:nvSpPr>
        <p:spPr>
          <a:xfrm>
            <a:off x="322263" y="3954463"/>
            <a:ext cx="4105275" cy="2282825"/>
          </a:xfrm>
          <a:solidFill>
            <a:srgbClr val="000000">
              <a:alpha val="50195"/>
            </a:srgbClr>
          </a:solidFill>
          <a:extLs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marL="0" indent="0" eaLnBrk="1" hangingPunct="1">
              <a:spcBef>
                <a:spcPct val="0"/>
              </a:spcBef>
              <a:buFontTx/>
              <a:buNone/>
            </a:pPr>
            <a:r>
              <a:rPr lang="el-GR" altLang="el-GR" sz="2400">
                <a:solidFill>
                  <a:schemeClr val="bg1"/>
                </a:solidFill>
                <a:latin typeface="Verdana" panose="020B0604030504040204" pitchFamily="34" charset="0"/>
              </a:rPr>
              <a:t>Πετρώματα είναι οι δομικές μονάδες </a:t>
            </a:r>
          </a:p>
          <a:p>
            <a:pPr marL="0" indent="0" eaLnBrk="1" hangingPunct="1">
              <a:spcBef>
                <a:spcPct val="0"/>
              </a:spcBef>
              <a:buFontTx/>
              <a:buNone/>
            </a:pPr>
            <a:r>
              <a:rPr lang="el-GR" altLang="el-GR" sz="2400">
                <a:solidFill>
                  <a:schemeClr val="bg1"/>
                </a:solidFill>
                <a:latin typeface="Verdana" panose="020B0604030504040204" pitchFamily="34" charset="0"/>
              </a:rPr>
              <a:t>του στερεού φλοιού της Γης</a:t>
            </a:r>
            <a:r>
              <a:rPr lang="en-US" altLang="el-GR" sz="2400">
                <a:solidFill>
                  <a:schemeClr val="bg1"/>
                </a:solidFill>
                <a:latin typeface="Verdana" panose="020B0604030504040204" pitchFamily="34" charset="0"/>
              </a:rPr>
              <a:t>. </a:t>
            </a:r>
            <a:r>
              <a:rPr lang="el-GR" altLang="el-GR" sz="2400">
                <a:solidFill>
                  <a:schemeClr val="bg1"/>
                </a:solidFill>
                <a:latin typeface="Verdana" panose="020B0604030504040204" pitchFamily="34" charset="0"/>
              </a:rPr>
              <a:t>Ένα πέτρωμα αποτελείται από ένα ή περισσότερα ορυκτά</a:t>
            </a:r>
            <a:r>
              <a:rPr lang="en-US" altLang="el-GR" sz="2400">
                <a:solidFill>
                  <a:schemeClr val="bg1"/>
                </a:solidFill>
                <a:latin typeface="Verdana" panose="020B0604030504040204" pitchFamily="34" charset="0"/>
              </a:rPr>
              <a:t>.</a:t>
            </a:r>
            <a:endParaRPr lang="el-GR" altLang="el-GR" sz="2400">
              <a:solidFill>
                <a:schemeClr val="bg1"/>
              </a:solidFill>
              <a:latin typeface="Verdana" panose="020B0604030504040204" pitchFamily="34"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Εικόνα43">
            <a:extLst>
              <a:ext uri="{FF2B5EF4-FFF2-40B4-BE49-F238E27FC236}">
                <a16:creationId xmlns:a16="http://schemas.microsoft.com/office/drawing/2014/main" id="{68FB3780-3309-41C6-9355-6FC03F727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9581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0" descr="Εικόνα40">
            <a:extLst>
              <a:ext uri="{FF2B5EF4-FFF2-40B4-BE49-F238E27FC236}">
                <a16:creationId xmlns:a16="http://schemas.microsoft.com/office/drawing/2014/main" id="{969A5A42-F213-40AA-B130-F83F2B5A9F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1" descr="Εικόνα41">
            <a:extLst>
              <a:ext uri="{FF2B5EF4-FFF2-40B4-BE49-F238E27FC236}">
                <a16:creationId xmlns:a16="http://schemas.microsoft.com/office/drawing/2014/main" id="{83891046-4BA7-4B31-9C25-6549453A2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descr="Εικόνα42">
            <a:extLst>
              <a:ext uri="{FF2B5EF4-FFF2-40B4-BE49-F238E27FC236}">
                <a16:creationId xmlns:a16="http://schemas.microsoft.com/office/drawing/2014/main" id="{42D71DF5-8EE0-4D5D-9DEF-F5F51A564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5825"/>
            <a:ext cx="4572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2">
            <a:extLst>
              <a:ext uri="{FF2B5EF4-FFF2-40B4-BE49-F238E27FC236}">
                <a16:creationId xmlns:a16="http://schemas.microsoft.com/office/drawing/2014/main" id="{36E8BC68-810E-42E8-8134-66FABFD750C9}"/>
              </a:ext>
            </a:extLst>
          </p:cNvPr>
          <p:cNvSpPr>
            <a:spLocks noGrp="1" noChangeArrowheads="1"/>
          </p:cNvSpPr>
          <p:nvPr>
            <p:ph type="title"/>
          </p:nvPr>
        </p:nvSpPr>
        <p:spPr/>
        <p:txBody>
          <a:bodyPr/>
          <a:lstStyle/>
          <a:p>
            <a:pPr eaLnBrk="1" hangingPunct="1"/>
            <a:endParaRPr lang="el-GR" altLang="el-GR"/>
          </a:p>
        </p:txBody>
      </p:sp>
      <p:sp>
        <p:nvSpPr>
          <p:cNvPr id="26631" name="Rectangle 3">
            <a:extLst>
              <a:ext uri="{FF2B5EF4-FFF2-40B4-BE49-F238E27FC236}">
                <a16:creationId xmlns:a16="http://schemas.microsoft.com/office/drawing/2014/main" id="{25CC2AA2-927B-4EEA-92B5-D44D7911B390}"/>
              </a:ext>
            </a:extLst>
          </p:cNvPr>
          <p:cNvSpPr>
            <a:spLocks noGrp="1" noChangeArrowheads="1"/>
          </p:cNvSpPr>
          <p:nvPr>
            <p:ph type="body" idx="1"/>
          </p:nvPr>
        </p:nvSpPr>
        <p:spPr/>
        <p:txBody>
          <a:bodyPr/>
          <a:lstStyle/>
          <a:p>
            <a:pPr eaLnBrk="1" hangingPunct="1"/>
            <a:endParaRPr lang="el-GR" altLang="el-G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0439263-BD63-4908-94F5-2A6B7F006BB5}"/>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Ορισμός ορυκτού</a:t>
            </a:r>
          </a:p>
        </p:txBody>
      </p:sp>
      <p:sp>
        <p:nvSpPr>
          <p:cNvPr id="28675" name="Rectangle 3">
            <a:extLst>
              <a:ext uri="{FF2B5EF4-FFF2-40B4-BE49-F238E27FC236}">
                <a16:creationId xmlns:a16="http://schemas.microsoft.com/office/drawing/2014/main" id="{49EF36FC-89DE-4298-82D0-28F9ADFBBE7A}"/>
              </a:ext>
            </a:extLst>
          </p:cNvPr>
          <p:cNvSpPr>
            <a:spLocks noGrp="1" noChangeArrowheads="1"/>
          </p:cNvSpPr>
          <p:nvPr>
            <p:ph type="body" idx="1"/>
          </p:nvPr>
        </p:nvSpPr>
        <p:spPr>
          <a:xfrm>
            <a:off x="457200" y="1557338"/>
            <a:ext cx="8229600" cy="5040312"/>
          </a:xfrm>
          <a:solidFill>
            <a:srgbClr val="CCFFFF"/>
          </a:solidFill>
        </p:spPr>
        <p:txBody>
          <a:bodyPr/>
          <a:lstStyle/>
          <a:p>
            <a:pPr eaLnBrk="1" hangingPunct="1">
              <a:lnSpc>
                <a:spcPct val="110000"/>
              </a:lnSpc>
            </a:pPr>
            <a:r>
              <a:rPr lang="el-GR" altLang="el-GR" sz="2800" b="1">
                <a:latin typeface="Verdana" panose="020B0604030504040204" pitchFamily="34" charset="0"/>
              </a:rPr>
              <a:t>Ορυκτό</a:t>
            </a:r>
            <a:r>
              <a:rPr lang="el-GR" altLang="el-GR" sz="2800">
                <a:latin typeface="Verdana" panose="020B0604030504040204" pitchFamily="34" charset="0"/>
              </a:rPr>
              <a:t>:  ορύσσω = σκάβω</a:t>
            </a:r>
          </a:p>
          <a:p>
            <a:pPr eaLnBrk="1" hangingPunct="1">
              <a:lnSpc>
                <a:spcPct val="110000"/>
              </a:lnSpc>
            </a:pPr>
            <a:r>
              <a:rPr lang="el-GR" altLang="el-GR" sz="2800">
                <a:latin typeface="Verdana" panose="020B0604030504040204" pitchFamily="34" charset="0"/>
              </a:rPr>
              <a:t>Όχι ζωικό, όχι φυτικό</a:t>
            </a:r>
          </a:p>
          <a:p>
            <a:pPr eaLnBrk="1" hangingPunct="1">
              <a:lnSpc>
                <a:spcPct val="110000"/>
              </a:lnSpc>
            </a:pPr>
            <a:r>
              <a:rPr lang="el-GR" altLang="el-GR" sz="2800">
                <a:latin typeface="Verdana" panose="020B0604030504040204" pitchFamily="34" charset="0"/>
              </a:rPr>
              <a:t>Ορυκτό είναι ένα </a:t>
            </a:r>
            <a:r>
              <a:rPr lang="el-GR" altLang="el-GR" sz="2800">
                <a:solidFill>
                  <a:srgbClr val="FF3300"/>
                </a:solidFill>
                <a:latin typeface="Verdana" panose="020B0604030504040204" pitchFamily="34" charset="0"/>
              </a:rPr>
              <a:t>φυσικώς</a:t>
            </a:r>
            <a:r>
              <a:rPr lang="el-GR" altLang="el-GR" sz="2800">
                <a:latin typeface="Verdana" panose="020B0604030504040204" pitchFamily="34" charset="0"/>
              </a:rPr>
              <a:t> εμφανιζόμενο </a:t>
            </a:r>
            <a:r>
              <a:rPr lang="el-GR" altLang="el-GR" sz="2800">
                <a:solidFill>
                  <a:srgbClr val="FF3300"/>
                </a:solidFill>
                <a:latin typeface="Verdana" panose="020B0604030504040204" pitchFamily="34" charset="0"/>
              </a:rPr>
              <a:t>ομογενές στερεό</a:t>
            </a:r>
            <a:r>
              <a:rPr lang="el-GR" altLang="el-GR" sz="2800">
                <a:latin typeface="Verdana" panose="020B0604030504040204" pitchFamily="34" charset="0"/>
              </a:rPr>
              <a:t>, το οποίο συνήθως σχηματίζεται με </a:t>
            </a:r>
            <a:r>
              <a:rPr lang="el-GR" altLang="el-GR" sz="2800">
                <a:solidFill>
                  <a:srgbClr val="FF3300"/>
                </a:solidFill>
                <a:latin typeface="Verdana" panose="020B0604030504040204" pitchFamily="34" charset="0"/>
              </a:rPr>
              <a:t>ανόργανες</a:t>
            </a:r>
            <a:r>
              <a:rPr lang="el-GR" altLang="el-GR" sz="2800">
                <a:latin typeface="Verdana" panose="020B0604030504040204" pitchFamily="34" charset="0"/>
              </a:rPr>
              <a:t> διαδικασίες, χαρακτηρίζεται από υψηλό βαθμό </a:t>
            </a:r>
            <a:r>
              <a:rPr lang="el-GR" altLang="el-GR" sz="2800">
                <a:solidFill>
                  <a:srgbClr val="FF3300"/>
                </a:solidFill>
                <a:latin typeface="Verdana" panose="020B0604030504040204" pitchFamily="34" charset="0"/>
              </a:rPr>
              <a:t>ταξινομημένης </a:t>
            </a:r>
            <a:r>
              <a:rPr lang="el-GR" altLang="el-GR" sz="2800">
                <a:latin typeface="Verdana" panose="020B0604030504040204" pitchFamily="34" charset="0"/>
              </a:rPr>
              <a:t>ατομικής διατάξεως, και έχει χημική σύσταση και φυσικές ιδιότητες, οι οποίες είτε είναι </a:t>
            </a:r>
            <a:r>
              <a:rPr lang="el-GR" altLang="el-GR" sz="2800">
                <a:solidFill>
                  <a:srgbClr val="FF3300"/>
                </a:solidFill>
                <a:latin typeface="Verdana" panose="020B0604030504040204" pitchFamily="34" charset="0"/>
              </a:rPr>
              <a:t>σταθερές</a:t>
            </a:r>
            <a:r>
              <a:rPr lang="el-GR" altLang="el-GR" sz="2800">
                <a:latin typeface="Verdana" panose="020B0604030504040204" pitchFamily="34" charset="0"/>
              </a:rPr>
              <a:t> είτε κυμαίνονται εντός ορισμένων ορίων</a:t>
            </a:r>
            <a:r>
              <a:rPr lang="en-US" altLang="el-GR" sz="2800">
                <a:latin typeface="Verdana" panose="020B0604030504040204" pitchFamily="34" charset="0"/>
              </a:rPr>
              <a:t>.</a:t>
            </a:r>
            <a:endParaRPr lang="el-GR" altLang="el-GR" sz="2800">
              <a:latin typeface="Verdana" panose="020B0604030504040204" pitchFamily="34"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Εικόνα1">
            <a:extLst>
              <a:ext uri="{FF2B5EF4-FFF2-40B4-BE49-F238E27FC236}">
                <a16:creationId xmlns:a16="http://schemas.microsoft.com/office/drawing/2014/main" id="{A56CD675-DFE5-4364-AD20-4A820F2E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412875"/>
            <a:ext cx="84232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3145748E-63FC-40CE-BE71-DA1A033E7927}"/>
              </a:ext>
            </a:extLst>
          </p:cNvPr>
          <p:cNvSpPr>
            <a:spLocks noGrp="1" noChangeArrowheads="1"/>
          </p:cNvSpPr>
          <p:nvPr>
            <p:ph type="title"/>
          </p:nvPr>
        </p:nvSpPr>
        <p:spPr>
          <a:xfrm>
            <a:off x="2081213" y="404813"/>
            <a:ext cx="4984750" cy="701675"/>
          </a:xfrm>
          <a:noFill/>
        </p:spPr>
        <p:txBody>
          <a:bodyPr wrap="none">
            <a:spAutoFit/>
          </a:bodyPr>
          <a:lstStyle/>
          <a:p>
            <a:pPr eaLnBrk="1" hangingPunct="1"/>
            <a:r>
              <a:rPr lang="el-GR" altLang="el-GR" sz="4000">
                <a:solidFill>
                  <a:srgbClr val="FFCC00"/>
                </a:solidFill>
                <a:latin typeface="Verdana" panose="020B0604030504040204" pitchFamily="34" charset="0"/>
              </a:rPr>
              <a:t>Προϊστορική εποχή</a:t>
            </a:r>
          </a:p>
        </p:txBody>
      </p:sp>
      <p:sp>
        <p:nvSpPr>
          <p:cNvPr id="30724" name="Rectangle 3">
            <a:extLst>
              <a:ext uri="{FF2B5EF4-FFF2-40B4-BE49-F238E27FC236}">
                <a16:creationId xmlns:a16="http://schemas.microsoft.com/office/drawing/2014/main" id="{0D276C9C-2D37-4AA4-811E-4B594CB32B2F}"/>
              </a:ext>
            </a:extLst>
          </p:cNvPr>
          <p:cNvSpPr>
            <a:spLocks noGrp="1" noChangeArrowheads="1"/>
          </p:cNvSpPr>
          <p:nvPr>
            <p:ph type="body" idx="1"/>
          </p:nvPr>
        </p:nvSpPr>
        <p:spPr/>
        <p:txBody>
          <a:bodyPr/>
          <a:lstStyle/>
          <a:p>
            <a:pPr eaLnBrk="1" hangingPunct="1"/>
            <a:endParaRPr lang="el-GR" altLang="el-G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Εικόνα5">
            <a:extLst>
              <a:ext uri="{FF2B5EF4-FFF2-40B4-BE49-F238E27FC236}">
                <a16:creationId xmlns:a16="http://schemas.microsoft.com/office/drawing/2014/main" id="{9F837612-8560-4AA0-AE0F-923ED1163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149725"/>
            <a:ext cx="3098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2" descr="Εικόνα2">
            <a:extLst>
              <a:ext uri="{FF2B5EF4-FFF2-40B4-BE49-F238E27FC236}">
                <a16:creationId xmlns:a16="http://schemas.microsoft.com/office/drawing/2014/main" id="{4802583F-ABFB-4210-B6DD-F4F8D3C0D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84313"/>
            <a:ext cx="309721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3" descr="Εικόνα3">
            <a:extLst>
              <a:ext uri="{FF2B5EF4-FFF2-40B4-BE49-F238E27FC236}">
                <a16:creationId xmlns:a16="http://schemas.microsoft.com/office/drawing/2014/main" id="{8176C838-F833-41EB-9002-2CAD05C27F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1484313"/>
            <a:ext cx="3455987"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4" descr="Εικόνα4">
            <a:extLst>
              <a:ext uri="{FF2B5EF4-FFF2-40B4-BE49-F238E27FC236}">
                <a16:creationId xmlns:a16="http://schemas.microsoft.com/office/drawing/2014/main" id="{CEB8F9C5-1F79-40E7-AA82-F32D82F39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149725"/>
            <a:ext cx="3382962"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3">
            <a:extLst>
              <a:ext uri="{FF2B5EF4-FFF2-40B4-BE49-F238E27FC236}">
                <a16:creationId xmlns:a16="http://schemas.microsoft.com/office/drawing/2014/main" id="{8D3246E0-6A52-4E2D-9581-440FA919F046}"/>
              </a:ext>
            </a:extLst>
          </p:cNvPr>
          <p:cNvSpPr>
            <a:spLocks noGrp="1" noChangeArrowheads="1"/>
          </p:cNvSpPr>
          <p:nvPr>
            <p:ph type="body" idx="1"/>
          </p:nvPr>
        </p:nvSpPr>
        <p:spPr>
          <a:xfrm>
            <a:off x="6897688" y="3500438"/>
            <a:ext cx="1995487" cy="519112"/>
          </a:xfrm>
          <a:noFill/>
        </p:spPr>
        <p:txBody>
          <a:bodyPr wrap="none">
            <a:spAutoFit/>
          </a:bodyPr>
          <a:lstStyle/>
          <a:p>
            <a:pPr eaLnBrk="1" hangingPunct="1">
              <a:buFontTx/>
              <a:buNone/>
            </a:pPr>
            <a:r>
              <a:rPr lang="el-GR" altLang="el-GR" sz="2800">
                <a:solidFill>
                  <a:schemeClr val="bg1"/>
                </a:solidFill>
                <a:latin typeface="Verdana" panose="020B0604030504040204" pitchFamily="34" charset="0"/>
              </a:rPr>
              <a:t>Οψιδιανός</a:t>
            </a:r>
          </a:p>
        </p:txBody>
      </p:sp>
      <p:sp>
        <p:nvSpPr>
          <p:cNvPr id="32775" name="Rectangle 7">
            <a:extLst>
              <a:ext uri="{FF2B5EF4-FFF2-40B4-BE49-F238E27FC236}">
                <a16:creationId xmlns:a16="http://schemas.microsoft.com/office/drawing/2014/main" id="{4ECE6B2D-C947-4954-8301-8EA61449B40C}"/>
              </a:ext>
            </a:extLst>
          </p:cNvPr>
          <p:cNvSpPr>
            <a:spLocks noGrp="1" noChangeArrowheads="1"/>
          </p:cNvSpPr>
          <p:nvPr>
            <p:ph type="title"/>
          </p:nvPr>
        </p:nvSpPr>
        <p:spPr>
          <a:xfrm>
            <a:off x="2081213" y="404813"/>
            <a:ext cx="4984750" cy="701675"/>
          </a:xfrm>
          <a:noFill/>
        </p:spPr>
        <p:txBody>
          <a:bodyPr wrap="none">
            <a:spAutoFit/>
          </a:bodyPr>
          <a:lstStyle/>
          <a:p>
            <a:pPr eaLnBrk="1" hangingPunct="1"/>
            <a:r>
              <a:rPr lang="el-GR" altLang="el-GR" sz="4000">
                <a:solidFill>
                  <a:srgbClr val="FFCC00"/>
                </a:solidFill>
                <a:latin typeface="Verdana" panose="020B0604030504040204" pitchFamily="34" charset="0"/>
              </a:rPr>
              <a:t>Προϊστορική εποχή</a:t>
            </a:r>
          </a:p>
        </p:txBody>
      </p:sp>
      <p:sp>
        <p:nvSpPr>
          <p:cNvPr id="32776" name="Rectangle 10">
            <a:extLst>
              <a:ext uri="{FF2B5EF4-FFF2-40B4-BE49-F238E27FC236}">
                <a16:creationId xmlns:a16="http://schemas.microsoft.com/office/drawing/2014/main" id="{8583068D-7AFA-4BB3-86D5-003F18AFC8C1}"/>
              </a:ext>
            </a:extLst>
          </p:cNvPr>
          <p:cNvSpPr>
            <a:spLocks noChangeArrowheads="1"/>
          </p:cNvSpPr>
          <p:nvPr/>
        </p:nvSpPr>
        <p:spPr bwMode="auto">
          <a:xfrm>
            <a:off x="6877050" y="6092825"/>
            <a:ext cx="2039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800">
                <a:solidFill>
                  <a:schemeClr val="bg1"/>
                </a:solidFill>
                <a:latin typeface="Verdana" panose="020B0604030504040204" pitchFamily="34" charset="0"/>
              </a:rPr>
              <a:t>Πυρόλιθος</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Εικόνα7">
            <a:extLst>
              <a:ext uri="{FF2B5EF4-FFF2-40B4-BE49-F238E27FC236}">
                <a16:creationId xmlns:a16="http://schemas.microsoft.com/office/drawing/2014/main" id="{C3065000-A000-45D1-8282-6078A5B0B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437063"/>
            <a:ext cx="284638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9" descr="Εικόνα9">
            <a:extLst>
              <a:ext uri="{FF2B5EF4-FFF2-40B4-BE49-F238E27FC236}">
                <a16:creationId xmlns:a16="http://schemas.microsoft.com/office/drawing/2014/main" id="{14446887-4A44-40F9-8F8C-D843F3B5D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1412875"/>
            <a:ext cx="241617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0" descr="Εικόνα8">
            <a:extLst>
              <a:ext uri="{FF2B5EF4-FFF2-40B4-BE49-F238E27FC236}">
                <a16:creationId xmlns:a16="http://schemas.microsoft.com/office/drawing/2014/main" id="{6A6BBAE1-3FCC-4CD9-944E-697BFBCB3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221163"/>
            <a:ext cx="2743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Εικόνα6">
            <a:extLst>
              <a:ext uri="{FF2B5EF4-FFF2-40B4-BE49-F238E27FC236}">
                <a16:creationId xmlns:a16="http://schemas.microsoft.com/office/drawing/2014/main" id="{69F61EE3-29E2-4F64-AB5C-59C36348C7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1052513"/>
            <a:ext cx="34194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3">
            <a:extLst>
              <a:ext uri="{FF2B5EF4-FFF2-40B4-BE49-F238E27FC236}">
                <a16:creationId xmlns:a16="http://schemas.microsoft.com/office/drawing/2014/main" id="{40A5801B-7E5F-41F3-AA5F-F81C02DF7EFA}"/>
              </a:ext>
            </a:extLst>
          </p:cNvPr>
          <p:cNvSpPr>
            <a:spLocks noGrp="1" noChangeArrowheads="1"/>
          </p:cNvSpPr>
          <p:nvPr>
            <p:ph type="body" idx="1"/>
          </p:nvPr>
        </p:nvSpPr>
        <p:spPr/>
        <p:txBody>
          <a:bodyPr/>
          <a:lstStyle/>
          <a:p>
            <a:pPr eaLnBrk="1" hangingPunct="1"/>
            <a:endParaRPr lang="el-GR" altLang="el-GR"/>
          </a:p>
        </p:txBody>
      </p:sp>
      <p:sp>
        <p:nvSpPr>
          <p:cNvPr id="34823" name="Rectangle 2">
            <a:extLst>
              <a:ext uri="{FF2B5EF4-FFF2-40B4-BE49-F238E27FC236}">
                <a16:creationId xmlns:a16="http://schemas.microsoft.com/office/drawing/2014/main" id="{588CCEC4-9085-459C-A635-08062CF9CF22}"/>
              </a:ext>
            </a:extLst>
          </p:cNvPr>
          <p:cNvSpPr>
            <a:spLocks noGrp="1" noChangeArrowheads="1"/>
          </p:cNvSpPr>
          <p:nvPr>
            <p:ph type="title"/>
          </p:nvPr>
        </p:nvSpPr>
        <p:spPr>
          <a:xfrm>
            <a:off x="2679700" y="188913"/>
            <a:ext cx="3783013" cy="701675"/>
          </a:xfrm>
          <a:noFill/>
        </p:spPr>
        <p:txBody>
          <a:bodyPr wrap="none">
            <a:spAutoFit/>
          </a:bodyPr>
          <a:lstStyle/>
          <a:p>
            <a:pPr eaLnBrk="1" hangingPunct="1"/>
            <a:r>
              <a:rPr lang="el-GR" altLang="el-GR" sz="4000">
                <a:solidFill>
                  <a:srgbClr val="FFCC00"/>
                </a:solidFill>
                <a:latin typeface="Verdana" panose="020B0604030504040204" pitchFamily="34" charset="0"/>
              </a:rPr>
              <a:t>Εποχή χαλκού</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Εικόνα10">
            <a:extLst>
              <a:ext uri="{FF2B5EF4-FFF2-40B4-BE49-F238E27FC236}">
                <a16:creationId xmlns:a16="http://schemas.microsoft.com/office/drawing/2014/main" id="{2C977671-807C-496B-BD94-77255D684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773238"/>
            <a:ext cx="348138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a:extLst>
              <a:ext uri="{FF2B5EF4-FFF2-40B4-BE49-F238E27FC236}">
                <a16:creationId xmlns:a16="http://schemas.microsoft.com/office/drawing/2014/main" id="{71FD3A85-F8AB-484C-A4A8-F5073C24FA68}"/>
              </a:ext>
            </a:extLst>
          </p:cNvPr>
          <p:cNvSpPr>
            <a:spLocks noGrp="1" noChangeArrowheads="1"/>
          </p:cNvSpPr>
          <p:nvPr>
            <p:ph type="title"/>
          </p:nvPr>
        </p:nvSpPr>
        <p:spPr>
          <a:xfrm>
            <a:off x="1031875" y="495300"/>
            <a:ext cx="7078663" cy="701675"/>
          </a:xfrm>
          <a:noFill/>
        </p:spPr>
        <p:txBody>
          <a:bodyPr wrap="none">
            <a:spAutoFit/>
          </a:bodyPr>
          <a:lstStyle/>
          <a:p>
            <a:pPr eaLnBrk="1" hangingPunct="1"/>
            <a:r>
              <a:rPr lang="el-GR" altLang="el-GR" sz="4000">
                <a:solidFill>
                  <a:srgbClr val="FFCC00"/>
                </a:solidFill>
                <a:latin typeface="Verdana" panose="020B0604030504040204" pitchFamily="34" charset="0"/>
              </a:rPr>
              <a:t>Αριστοτέλης (384-322 </a:t>
            </a:r>
            <a:r>
              <a:rPr lang="el-GR" altLang="el-GR" sz="3200">
                <a:solidFill>
                  <a:srgbClr val="FFCC00"/>
                </a:solidFill>
                <a:latin typeface="Verdana" panose="020B0604030504040204" pitchFamily="34" charset="0"/>
              </a:rPr>
              <a:t>π.Χ.</a:t>
            </a:r>
            <a:r>
              <a:rPr lang="el-GR" altLang="el-GR" sz="4000">
                <a:solidFill>
                  <a:srgbClr val="FFCC00"/>
                </a:solidFill>
                <a:latin typeface="Verdana" panose="020B0604030504040204" pitchFamily="34" charset="0"/>
              </a:rPr>
              <a:t>)</a:t>
            </a:r>
          </a:p>
        </p:txBody>
      </p:sp>
      <p:sp>
        <p:nvSpPr>
          <p:cNvPr id="36868" name="Rectangle 3">
            <a:extLst>
              <a:ext uri="{FF2B5EF4-FFF2-40B4-BE49-F238E27FC236}">
                <a16:creationId xmlns:a16="http://schemas.microsoft.com/office/drawing/2014/main" id="{C003A019-7747-4D72-9D90-F9B7143D0528}"/>
              </a:ext>
            </a:extLst>
          </p:cNvPr>
          <p:cNvSpPr>
            <a:spLocks noGrp="1" noChangeArrowheads="1"/>
          </p:cNvSpPr>
          <p:nvPr>
            <p:ph type="body" idx="1"/>
          </p:nvPr>
        </p:nvSpPr>
        <p:spPr>
          <a:xfrm>
            <a:off x="5219700" y="5373688"/>
            <a:ext cx="3309938" cy="579437"/>
          </a:xfrm>
          <a:noFill/>
        </p:spPr>
        <p:txBody>
          <a:bodyPr wrap="none">
            <a:spAutoFit/>
          </a:bodyPr>
          <a:lstStyle/>
          <a:p>
            <a:pPr eaLnBrk="1" hangingPunct="1">
              <a:buFontTx/>
              <a:buNone/>
            </a:pPr>
            <a:r>
              <a:rPr lang="el-GR" altLang="el-GR">
                <a:solidFill>
                  <a:schemeClr val="bg1"/>
                </a:solidFill>
                <a:latin typeface="Verdana" panose="020B0604030504040204" pitchFamily="34" charset="0"/>
              </a:rPr>
              <a:t>Μετεωρολογικά</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Εικόνα1">
            <a:extLst>
              <a:ext uri="{FF2B5EF4-FFF2-40B4-BE49-F238E27FC236}">
                <a16:creationId xmlns:a16="http://schemas.microsoft.com/office/drawing/2014/main" id="{389F0FD2-1F39-4C3E-8A48-F37662E34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pet_met_greenschist_02">
            <a:extLst>
              <a:ext uri="{FF2B5EF4-FFF2-40B4-BE49-F238E27FC236}">
                <a16:creationId xmlns:a16="http://schemas.microsoft.com/office/drawing/2014/main" id="{DBCA8100-0BAF-46F9-A5E0-49E15BC21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88913"/>
            <a:ext cx="3779837" cy="28384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6746" name="Picture 10" descr="8_5_06_chlorite_doc_04">
            <a:extLst>
              <a:ext uri="{FF2B5EF4-FFF2-40B4-BE49-F238E27FC236}">
                <a16:creationId xmlns:a16="http://schemas.microsoft.com/office/drawing/2014/main" id="{10CC4BDC-9EC6-4E8C-BC5A-9BC516616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4508500"/>
            <a:ext cx="2892425" cy="217011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6747" name="Picture 11" descr="8_2_01_epidote_doc_05">
            <a:extLst>
              <a:ext uri="{FF2B5EF4-FFF2-40B4-BE49-F238E27FC236}">
                <a16:creationId xmlns:a16="http://schemas.microsoft.com/office/drawing/2014/main" id="{35B1DFA6-1B8C-4963-B31E-1D16B37451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8" y="4508500"/>
            <a:ext cx="2892425" cy="217011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6748" name="Text Box 12">
            <a:extLst>
              <a:ext uri="{FF2B5EF4-FFF2-40B4-BE49-F238E27FC236}">
                <a16:creationId xmlns:a16="http://schemas.microsoft.com/office/drawing/2014/main" id="{C0528FC1-F1B8-4C3B-92E9-0D97060B1E0C}"/>
              </a:ext>
            </a:extLst>
          </p:cNvPr>
          <p:cNvSpPr txBox="1">
            <a:spLocks noChangeArrowheads="1"/>
          </p:cNvSpPr>
          <p:nvPr/>
        </p:nvSpPr>
        <p:spPr bwMode="auto">
          <a:xfrm>
            <a:off x="5219700" y="3141663"/>
            <a:ext cx="36083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b="1">
                <a:latin typeface="Verdana" panose="020B0604030504040204" pitchFamily="34" charset="0"/>
              </a:rPr>
              <a:t>Πρασινοσχιστόλιθος</a:t>
            </a:r>
          </a:p>
        </p:txBody>
      </p:sp>
      <p:sp>
        <p:nvSpPr>
          <p:cNvPr id="116749" name="Text Box 13">
            <a:extLst>
              <a:ext uri="{FF2B5EF4-FFF2-40B4-BE49-F238E27FC236}">
                <a16:creationId xmlns:a16="http://schemas.microsoft.com/office/drawing/2014/main" id="{FDCF60FD-FF5F-4919-8A57-AB703FBD02DC}"/>
              </a:ext>
            </a:extLst>
          </p:cNvPr>
          <p:cNvSpPr txBox="1">
            <a:spLocks noChangeArrowheads="1"/>
          </p:cNvSpPr>
          <p:nvPr/>
        </p:nvSpPr>
        <p:spPr bwMode="auto">
          <a:xfrm>
            <a:off x="755650" y="3933825"/>
            <a:ext cx="15970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latin typeface="Verdana" panose="020B0604030504040204" pitchFamily="34" charset="0"/>
              </a:rPr>
              <a:t>Χλωρίτης</a:t>
            </a:r>
          </a:p>
        </p:txBody>
      </p:sp>
      <p:sp>
        <p:nvSpPr>
          <p:cNvPr id="116750" name="Text Box 14">
            <a:extLst>
              <a:ext uri="{FF2B5EF4-FFF2-40B4-BE49-F238E27FC236}">
                <a16:creationId xmlns:a16="http://schemas.microsoft.com/office/drawing/2014/main" id="{351575AD-6E24-4426-86FD-64E5113FA9CD}"/>
              </a:ext>
            </a:extLst>
          </p:cNvPr>
          <p:cNvSpPr txBox="1">
            <a:spLocks noChangeArrowheads="1"/>
          </p:cNvSpPr>
          <p:nvPr/>
        </p:nvSpPr>
        <p:spPr bwMode="auto">
          <a:xfrm>
            <a:off x="3786188" y="3908425"/>
            <a:ext cx="13620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latin typeface="Verdana" panose="020B0604030504040204" pitchFamily="34" charset="0"/>
              </a:rPr>
              <a:t>Επίδοτο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fade">
                                      <p:cBhvr>
                                        <p:cTn id="7" dur="500"/>
                                        <p:tgtEl>
                                          <p:spTgt spid="1167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48"/>
                                        </p:tgtEl>
                                        <p:attrNameLst>
                                          <p:attrName>style.visibility</p:attrName>
                                        </p:attrNameLst>
                                      </p:cBhvr>
                                      <p:to>
                                        <p:strVal val="visible"/>
                                      </p:to>
                                    </p:set>
                                    <p:animEffect transition="in" filter="fade">
                                      <p:cBhvr>
                                        <p:cTn id="10" dur="500"/>
                                        <p:tgtEl>
                                          <p:spTgt spid="1167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6746"/>
                                        </p:tgtEl>
                                        <p:attrNameLst>
                                          <p:attrName>style.visibility</p:attrName>
                                        </p:attrNameLst>
                                      </p:cBhvr>
                                      <p:to>
                                        <p:strVal val="visible"/>
                                      </p:to>
                                    </p:set>
                                    <p:animEffect transition="in" filter="fade">
                                      <p:cBhvr>
                                        <p:cTn id="15" dur="500"/>
                                        <p:tgtEl>
                                          <p:spTgt spid="116746"/>
                                        </p:tgtEl>
                                      </p:cBhvr>
                                    </p:animEffect>
                                  </p:childTnLst>
                                </p:cTn>
                              </p:par>
                              <p:par>
                                <p:cTn id="16" presetID="10" presetClass="entr" presetSubtype="0" fill="hold" nodeType="withEffect">
                                  <p:stCondLst>
                                    <p:cond delay="0"/>
                                  </p:stCondLst>
                                  <p:childTnLst>
                                    <p:set>
                                      <p:cBhvr>
                                        <p:cTn id="17" dur="1" fill="hold">
                                          <p:stCondLst>
                                            <p:cond delay="0"/>
                                          </p:stCondLst>
                                        </p:cTn>
                                        <p:tgtEl>
                                          <p:spTgt spid="116747"/>
                                        </p:tgtEl>
                                        <p:attrNameLst>
                                          <p:attrName>style.visibility</p:attrName>
                                        </p:attrNameLst>
                                      </p:cBhvr>
                                      <p:to>
                                        <p:strVal val="visible"/>
                                      </p:to>
                                    </p:set>
                                    <p:animEffect transition="in" filter="fade">
                                      <p:cBhvr>
                                        <p:cTn id="18" dur="500"/>
                                        <p:tgtEl>
                                          <p:spTgt spid="1167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6749"/>
                                        </p:tgtEl>
                                        <p:attrNameLst>
                                          <p:attrName>style.visibility</p:attrName>
                                        </p:attrNameLst>
                                      </p:cBhvr>
                                      <p:to>
                                        <p:strVal val="visible"/>
                                      </p:to>
                                    </p:set>
                                    <p:animEffect transition="in" filter="fade">
                                      <p:cBhvr>
                                        <p:cTn id="21" dur="500"/>
                                        <p:tgtEl>
                                          <p:spTgt spid="1167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750"/>
                                        </p:tgtEl>
                                        <p:attrNameLst>
                                          <p:attrName>style.visibility</p:attrName>
                                        </p:attrNameLst>
                                      </p:cBhvr>
                                      <p:to>
                                        <p:strVal val="visible"/>
                                      </p:to>
                                    </p:set>
                                    <p:animEffect transition="in" filter="fade">
                                      <p:cBhvr>
                                        <p:cTn id="24" dur="500"/>
                                        <p:tgtEl>
                                          <p:spTgt spid="116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8" grpId="0" animBg="1"/>
      <p:bldP spid="116749" grpId="0" animBg="1"/>
      <p:bldP spid="1167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Εικόνα11">
            <a:extLst>
              <a:ext uri="{FF2B5EF4-FFF2-40B4-BE49-F238E27FC236}">
                <a16:creationId xmlns:a16="http://schemas.microsoft.com/office/drawing/2014/main" id="{060CED2D-75C7-464E-8188-F6CE09723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371475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708B2042-8274-416F-B2D9-2AA1865CCD0F}"/>
              </a:ext>
            </a:extLst>
          </p:cNvPr>
          <p:cNvSpPr>
            <a:spLocks noGrp="1" noChangeArrowheads="1"/>
          </p:cNvSpPr>
          <p:nvPr>
            <p:ph type="title"/>
          </p:nvPr>
        </p:nvSpPr>
        <p:spPr>
          <a:xfrm>
            <a:off x="1004888" y="495300"/>
            <a:ext cx="7142162" cy="701675"/>
          </a:xfrm>
          <a:noFill/>
        </p:spPr>
        <p:txBody>
          <a:bodyPr wrap="none">
            <a:spAutoFit/>
          </a:bodyPr>
          <a:lstStyle/>
          <a:p>
            <a:pPr eaLnBrk="1" hangingPunct="1"/>
            <a:r>
              <a:rPr lang="el-GR" altLang="el-GR" sz="4000">
                <a:solidFill>
                  <a:srgbClr val="FFCC00"/>
                </a:solidFill>
                <a:latin typeface="Verdana" panose="020B0604030504040204" pitchFamily="34" charset="0"/>
              </a:rPr>
              <a:t>Θεόφραστος (372-287 </a:t>
            </a:r>
            <a:r>
              <a:rPr lang="el-GR" altLang="el-GR" sz="3200">
                <a:solidFill>
                  <a:srgbClr val="FFCC00"/>
                </a:solidFill>
                <a:latin typeface="Verdana" panose="020B0604030504040204" pitchFamily="34" charset="0"/>
              </a:rPr>
              <a:t>π.Χ.</a:t>
            </a:r>
            <a:r>
              <a:rPr lang="el-GR" altLang="el-GR" sz="4000">
                <a:solidFill>
                  <a:srgbClr val="FFCC00"/>
                </a:solidFill>
                <a:latin typeface="Verdana" panose="020B0604030504040204" pitchFamily="34" charset="0"/>
              </a:rPr>
              <a:t>)</a:t>
            </a:r>
          </a:p>
        </p:txBody>
      </p:sp>
      <p:sp>
        <p:nvSpPr>
          <p:cNvPr id="38916" name="Rectangle 3">
            <a:extLst>
              <a:ext uri="{FF2B5EF4-FFF2-40B4-BE49-F238E27FC236}">
                <a16:creationId xmlns:a16="http://schemas.microsoft.com/office/drawing/2014/main" id="{1027B4F2-A005-4907-9196-3E0C7F2691F0}"/>
              </a:ext>
            </a:extLst>
          </p:cNvPr>
          <p:cNvSpPr>
            <a:spLocks noGrp="1" noChangeArrowheads="1"/>
          </p:cNvSpPr>
          <p:nvPr>
            <p:ph type="body" idx="1"/>
          </p:nvPr>
        </p:nvSpPr>
        <p:spPr>
          <a:xfrm>
            <a:off x="5573713" y="5373688"/>
            <a:ext cx="2382837" cy="579437"/>
          </a:xfrm>
          <a:noFill/>
        </p:spPr>
        <p:txBody>
          <a:bodyPr wrap="none">
            <a:spAutoFit/>
          </a:bodyPr>
          <a:lstStyle/>
          <a:p>
            <a:pPr eaLnBrk="1" hangingPunct="1">
              <a:buFontTx/>
              <a:buNone/>
            </a:pPr>
            <a:r>
              <a:rPr lang="el-GR" altLang="el-GR">
                <a:solidFill>
                  <a:schemeClr val="bg1"/>
                </a:solidFill>
                <a:latin typeface="Verdana" panose="020B0604030504040204" pitchFamily="34" charset="0"/>
              </a:rPr>
              <a:t>Περί λίθων</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Εικόνα14">
            <a:extLst>
              <a:ext uri="{FF2B5EF4-FFF2-40B4-BE49-F238E27FC236}">
                <a16:creationId xmlns:a16="http://schemas.microsoft.com/office/drawing/2014/main" id="{631CC7F7-6CD3-4161-A638-A254B295D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412875"/>
            <a:ext cx="3427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descr="Εικόνα12">
            <a:extLst>
              <a:ext uri="{FF2B5EF4-FFF2-40B4-BE49-F238E27FC236}">
                <a16:creationId xmlns:a16="http://schemas.microsoft.com/office/drawing/2014/main" id="{968F500A-04A3-4C2F-ABE8-560775C67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20938"/>
            <a:ext cx="4157662"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a:extLst>
              <a:ext uri="{FF2B5EF4-FFF2-40B4-BE49-F238E27FC236}">
                <a16:creationId xmlns:a16="http://schemas.microsoft.com/office/drawing/2014/main" id="{84A07593-AFC4-4DDE-A2E2-7E1EAA1CABB4}"/>
              </a:ext>
            </a:extLst>
          </p:cNvPr>
          <p:cNvSpPr>
            <a:spLocks noGrp="1" noChangeArrowheads="1"/>
          </p:cNvSpPr>
          <p:nvPr>
            <p:ph type="title"/>
          </p:nvPr>
        </p:nvSpPr>
        <p:spPr>
          <a:xfrm>
            <a:off x="288925" y="404813"/>
            <a:ext cx="8604250" cy="641350"/>
          </a:xfrm>
          <a:noFill/>
        </p:spPr>
        <p:txBody>
          <a:bodyPr>
            <a:spAutoFit/>
          </a:bodyPr>
          <a:lstStyle/>
          <a:p>
            <a:pPr algn="l" eaLnBrk="1" hangingPunct="1"/>
            <a:r>
              <a:rPr lang="el-GR" altLang="el-GR" sz="3600">
                <a:solidFill>
                  <a:srgbClr val="FFCC00"/>
                </a:solidFill>
                <a:latin typeface="Verdana" panose="020B0604030504040204" pitchFamily="34" charset="0"/>
              </a:rPr>
              <a:t>Πλίνιος ο πρεσβύτερος (23-79 μ.Χ.)</a:t>
            </a:r>
          </a:p>
        </p:txBody>
      </p:sp>
      <p:sp>
        <p:nvSpPr>
          <p:cNvPr id="40965" name="Rectangle 8">
            <a:extLst>
              <a:ext uri="{FF2B5EF4-FFF2-40B4-BE49-F238E27FC236}">
                <a16:creationId xmlns:a16="http://schemas.microsoft.com/office/drawing/2014/main" id="{D0F5BCCA-74B7-4A0F-87BC-0EF26361E0BB}"/>
              </a:ext>
            </a:extLst>
          </p:cNvPr>
          <p:cNvSpPr>
            <a:spLocks noGrp="1" noChangeArrowheads="1"/>
          </p:cNvSpPr>
          <p:nvPr>
            <p:ph type="body" idx="1"/>
          </p:nvPr>
        </p:nvSpPr>
        <p:spPr/>
        <p:txBody>
          <a:bodyPr/>
          <a:lstStyle/>
          <a:p>
            <a:pPr eaLnBrk="1" hangingPunct="1"/>
            <a:endParaRPr lang="el-GR" altLang="el-G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Εικόνα15">
            <a:extLst>
              <a:ext uri="{FF2B5EF4-FFF2-40B4-BE49-F238E27FC236}">
                <a16:creationId xmlns:a16="http://schemas.microsoft.com/office/drawing/2014/main" id="{8AB9D74F-46D6-4053-BD20-A3CFF171F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44675"/>
            <a:ext cx="32766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9051C70F-527E-461F-9846-54D89789A558}"/>
              </a:ext>
            </a:extLst>
          </p:cNvPr>
          <p:cNvSpPr>
            <a:spLocks noGrp="1" noChangeArrowheads="1"/>
          </p:cNvSpPr>
          <p:nvPr>
            <p:ph type="title"/>
          </p:nvPr>
        </p:nvSpPr>
        <p:spPr>
          <a:xfrm>
            <a:off x="288925" y="3746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Georgius Agricola</a:t>
            </a:r>
            <a:r>
              <a:rPr lang="el-GR" altLang="el-GR" sz="4000">
                <a:solidFill>
                  <a:srgbClr val="FFCC00"/>
                </a:solidFill>
                <a:latin typeface="Verdana" panose="020B0604030504040204" pitchFamily="34" charset="0"/>
              </a:rPr>
              <a:t> (</a:t>
            </a:r>
            <a:r>
              <a:rPr lang="en-US" altLang="el-GR" sz="4000">
                <a:solidFill>
                  <a:srgbClr val="FFCC00"/>
                </a:solidFill>
                <a:latin typeface="Verdana" panose="020B0604030504040204" pitchFamily="34" charset="0"/>
              </a:rPr>
              <a:t>1494-1555)</a:t>
            </a:r>
            <a:endParaRPr lang="el-GR" altLang="el-GR" sz="4000">
              <a:solidFill>
                <a:srgbClr val="FFCC00"/>
              </a:solidFill>
              <a:latin typeface="Verdana" panose="020B0604030504040204" pitchFamily="34" charset="0"/>
            </a:endParaRPr>
          </a:p>
        </p:txBody>
      </p:sp>
      <p:sp>
        <p:nvSpPr>
          <p:cNvPr id="43012" name="Rectangle 3">
            <a:extLst>
              <a:ext uri="{FF2B5EF4-FFF2-40B4-BE49-F238E27FC236}">
                <a16:creationId xmlns:a16="http://schemas.microsoft.com/office/drawing/2014/main" id="{4AF923AC-39FF-45A3-92E5-F95699394CF3}"/>
              </a:ext>
            </a:extLst>
          </p:cNvPr>
          <p:cNvSpPr>
            <a:spLocks noGrp="1" noChangeArrowheads="1"/>
          </p:cNvSpPr>
          <p:nvPr>
            <p:ph type="body" idx="1"/>
          </p:nvPr>
        </p:nvSpPr>
        <p:spPr>
          <a:xfrm>
            <a:off x="4427538" y="1916113"/>
            <a:ext cx="4279900" cy="457200"/>
          </a:xfrm>
          <a:noFill/>
        </p:spPr>
        <p:txBody>
          <a:bodyPr wrap="none">
            <a:spAutoFit/>
          </a:bodyPr>
          <a:lstStyle/>
          <a:p>
            <a:pPr eaLnBrk="1" hangingPunct="1">
              <a:buFontTx/>
              <a:buNone/>
            </a:pPr>
            <a:r>
              <a:rPr lang="el-GR" altLang="el-GR" sz="2400">
                <a:solidFill>
                  <a:schemeClr val="bg1"/>
                </a:solidFill>
                <a:latin typeface="Verdana" panose="020B0604030504040204" pitchFamily="34" charset="0"/>
              </a:rPr>
              <a:t>Πατέρας της Ορυκτολογίας</a:t>
            </a:r>
          </a:p>
        </p:txBody>
      </p:sp>
      <p:pic>
        <p:nvPicPr>
          <p:cNvPr id="43013" name="Picture 8" descr="Georgius_Agricola">
            <a:extLst>
              <a:ext uri="{FF2B5EF4-FFF2-40B4-BE49-F238E27FC236}">
                <a16:creationId xmlns:a16="http://schemas.microsoft.com/office/drawing/2014/main" id="{936BBEED-D4E7-4C40-81D1-798E89674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924175"/>
            <a:ext cx="2613025"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Εικόνα18">
            <a:extLst>
              <a:ext uri="{FF2B5EF4-FFF2-40B4-BE49-F238E27FC236}">
                <a16:creationId xmlns:a16="http://schemas.microsoft.com/office/drawing/2014/main" id="{1A755651-36E6-4B80-BE8B-91B8CE98D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429000"/>
            <a:ext cx="39497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7" descr="Εικόνα17">
            <a:extLst>
              <a:ext uri="{FF2B5EF4-FFF2-40B4-BE49-F238E27FC236}">
                <a16:creationId xmlns:a16="http://schemas.microsoft.com/office/drawing/2014/main" id="{0DDCBD26-B70C-4E91-9579-B4712C051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3657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a:extLst>
              <a:ext uri="{FF2B5EF4-FFF2-40B4-BE49-F238E27FC236}">
                <a16:creationId xmlns:a16="http://schemas.microsoft.com/office/drawing/2014/main" id="{95D86E27-1E86-441B-B8CE-BF34EE657BA6}"/>
              </a:ext>
            </a:extLst>
          </p:cNvPr>
          <p:cNvSpPr>
            <a:spLocks noGrp="1" noChangeArrowheads="1"/>
          </p:cNvSpPr>
          <p:nvPr>
            <p:ph type="title"/>
          </p:nvPr>
        </p:nvSpPr>
        <p:spPr>
          <a:xfrm>
            <a:off x="288925" y="344488"/>
            <a:ext cx="8604250" cy="762000"/>
          </a:xfrm>
          <a:noFill/>
        </p:spPr>
        <p:txBody>
          <a:bodyPr>
            <a:spAutoFit/>
          </a:bodyPr>
          <a:lstStyle/>
          <a:p>
            <a:pPr eaLnBrk="1" hangingPunct="1"/>
            <a:r>
              <a:rPr lang="en-US" altLang="el-GR">
                <a:solidFill>
                  <a:srgbClr val="FFCC00"/>
                </a:solidFill>
                <a:latin typeface="Verdana" panose="020B0604030504040204" pitchFamily="34" charset="0"/>
              </a:rPr>
              <a:t>Nicolaus Steno</a:t>
            </a:r>
            <a:r>
              <a:rPr lang="el-GR" altLang="el-GR">
                <a:solidFill>
                  <a:srgbClr val="FFCC00"/>
                </a:solidFill>
                <a:latin typeface="Verdana" panose="020B0604030504040204" pitchFamily="34" charset="0"/>
              </a:rPr>
              <a:t> (</a:t>
            </a:r>
            <a:r>
              <a:rPr lang="en-US" altLang="el-GR">
                <a:solidFill>
                  <a:srgbClr val="FFCC00"/>
                </a:solidFill>
                <a:latin typeface="Verdana" panose="020B0604030504040204" pitchFamily="34" charset="0"/>
              </a:rPr>
              <a:t>1669)</a:t>
            </a:r>
            <a:endParaRPr lang="el-GR" altLang="el-GR">
              <a:solidFill>
                <a:srgbClr val="FFCC00"/>
              </a:solidFill>
              <a:latin typeface="Verdana" panose="020B0604030504040204" pitchFamily="34" charset="0"/>
            </a:endParaRPr>
          </a:p>
        </p:txBody>
      </p:sp>
      <p:sp>
        <p:nvSpPr>
          <p:cNvPr id="45061" name="Rectangle 3">
            <a:extLst>
              <a:ext uri="{FF2B5EF4-FFF2-40B4-BE49-F238E27FC236}">
                <a16:creationId xmlns:a16="http://schemas.microsoft.com/office/drawing/2014/main" id="{EEFBB086-92C6-41FC-B5C8-4A97129ABF00}"/>
              </a:ext>
            </a:extLst>
          </p:cNvPr>
          <p:cNvSpPr>
            <a:spLocks noGrp="1" noChangeArrowheads="1"/>
          </p:cNvSpPr>
          <p:nvPr>
            <p:ph type="body" idx="1"/>
          </p:nvPr>
        </p:nvSpPr>
        <p:spPr>
          <a:xfrm>
            <a:off x="5522913" y="2324100"/>
            <a:ext cx="2936875" cy="457200"/>
          </a:xfrm>
          <a:noFill/>
        </p:spPr>
        <p:txBody>
          <a:bodyPr wrap="none">
            <a:spAutoFit/>
          </a:bodyPr>
          <a:lstStyle/>
          <a:p>
            <a:pPr eaLnBrk="1" hangingPunct="1">
              <a:buFontTx/>
              <a:buNone/>
            </a:pPr>
            <a:r>
              <a:rPr lang="el-GR" altLang="el-GR" sz="2400">
                <a:solidFill>
                  <a:schemeClr val="bg1"/>
                </a:solidFill>
                <a:latin typeface="Verdana" panose="020B0604030504040204" pitchFamily="34" charset="0"/>
              </a:rPr>
              <a:t>Κρυσταλλογραφία</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Εικόνα19">
            <a:extLst>
              <a:ext uri="{FF2B5EF4-FFF2-40B4-BE49-F238E27FC236}">
                <a16:creationId xmlns:a16="http://schemas.microsoft.com/office/drawing/2014/main" id="{AB202115-4055-400C-9AD4-AF8B2650E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44700"/>
            <a:ext cx="3544888"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76F39875-6305-4124-A9B7-7978592C2C3E}"/>
              </a:ext>
            </a:extLst>
          </p:cNvPr>
          <p:cNvSpPr>
            <a:spLocks noGrp="1" noChangeArrowheads="1"/>
          </p:cNvSpPr>
          <p:nvPr>
            <p:ph type="title"/>
          </p:nvPr>
        </p:nvSpPr>
        <p:spPr>
          <a:xfrm>
            <a:off x="288925" y="388938"/>
            <a:ext cx="8604250" cy="1311275"/>
          </a:xfrm>
          <a:noFill/>
        </p:spPr>
        <p:txBody>
          <a:bodyPr>
            <a:spAutoFit/>
          </a:bodyPr>
          <a:lstStyle/>
          <a:p>
            <a:pPr eaLnBrk="1" hangingPunct="1"/>
            <a:r>
              <a:rPr lang="en-US" altLang="el-GR" sz="4000">
                <a:solidFill>
                  <a:srgbClr val="FFCC00"/>
                </a:solidFill>
                <a:latin typeface="Verdana" panose="020B0604030504040204" pitchFamily="34" charset="0"/>
              </a:rPr>
              <a:t>Abraham Gottlob Werner</a:t>
            </a:r>
            <a:r>
              <a:rPr lang="el-GR" altLang="el-GR" sz="4000">
                <a:solidFill>
                  <a:srgbClr val="FFCC00"/>
                </a:solidFill>
                <a:latin typeface="Verdana" panose="020B0604030504040204" pitchFamily="34" charset="0"/>
              </a:rPr>
              <a:t> </a:t>
            </a:r>
            <a:br>
              <a:rPr lang="en-US" altLang="el-GR" sz="4000">
                <a:solidFill>
                  <a:srgbClr val="FFCC00"/>
                </a:solidFill>
                <a:latin typeface="Verdana" panose="020B0604030504040204" pitchFamily="34" charset="0"/>
              </a:rPr>
            </a:b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1750-1817)</a:t>
            </a:r>
            <a:endParaRPr lang="el-GR" altLang="el-GR" sz="4000">
              <a:solidFill>
                <a:srgbClr val="FFCC00"/>
              </a:solidFill>
              <a:latin typeface="Verdana" panose="020B0604030504040204" pitchFamily="34" charset="0"/>
            </a:endParaRPr>
          </a:p>
        </p:txBody>
      </p:sp>
      <p:sp>
        <p:nvSpPr>
          <p:cNvPr id="47108" name="Rectangle 3">
            <a:extLst>
              <a:ext uri="{FF2B5EF4-FFF2-40B4-BE49-F238E27FC236}">
                <a16:creationId xmlns:a16="http://schemas.microsoft.com/office/drawing/2014/main" id="{1D670F18-C606-4105-8F2A-16762464EFF8}"/>
              </a:ext>
            </a:extLst>
          </p:cNvPr>
          <p:cNvSpPr>
            <a:spLocks noGrp="1" noChangeArrowheads="1"/>
          </p:cNvSpPr>
          <p:nvPr>
            <p:ph type="body" idx="1"/>
          </p:nvPr>
        </p:nvSpPr>
        <p:spPr>
          <a:xfrm>
            <a:off x="4859338" y="3644900"/>
            <a:ext cx="3730625" cy="1163638"/>
          </a:xfrm>
          <a:noFill/>
        </p:spPr>
        <p:txBody>
          <a:bodyPr wrap="none">
            <a:spAutoFit/>
          </a:bodyPr>
          <a:lstStyle/>
          <a:p>
            <a:pPr algn="ctr" eaLnBrk="1" hangingPunct="1">
              <a:buFontTx/>
              <a:buNone/>
            </a:pPr>
            <a:r>
              <a:rPr lang="el-GR" altLang="el-GR">
                <a:solidFill>
                  <a:schemeClr val="bg1"/>
                </a:solidFill>
                <a:latin typeface="Verdana" panose="020B0604030504040204" pitchFamily="34" charset="0"/>
              </a:rPr>
              <a:t>Ταξινόμηση</a:t>
            </a:r>
          </a:p>
          <a:p>
            <a:pPr algn="ctr" eaLnBrk="1" hangingPunct="1">
              <a:buFontTx/>
              <a:buNone/>
            </a:pPr>
            <a:r>
              <a:rPr lang="el-GR" altLang="el-GR">
                <a:solidFill>
                  <a:schemeClr val="bg1"/>
                </a:solidFill>
                <a:latin typeface="Verdana" panose="020B0604030504040204" pitchFamily="34" charset="0"/>
              </a:rPr>
              <a:t>Φυσικές ιδιότητες</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Εικόνα22">
            <a:extLst>
              <a:ext uri="{FF2B5EF4-FFF2-40B4-BE49-F238E27FC236}">
                <a16:creationId xmlns:a16="http://schemas.microsoft.com/office/drawing/2014/main" id="{5F00C7BF-696F-4BD8-81DF-71554F52C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276475"/>
            <a:ext cx="28432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8" descr="Εικόνα20">
            <a:extLst>
              <a:ext uri="{FF2B5EF4-FFF2-40B4-BE49-F238E27FC236}">
                <a16:creationId xmlns:a16="http://schemas.microsoft.com/office/drawing/2014/main" id="{F8E3ADE2-E028-451A-BE7C-19E104192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2932113"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descr="Εικόνα21">
            <a:extLst>
              <a:ext uri="{FF2B5EF4-FFF2-40B4-BE49-F238E27FC236}">
                <a16:creationId xmlns:a16="http://schemas.microsoft.com/office/drawing/2014/main" id="{34E12FF0-86DE-49FA-899E-5913142DE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508500"/>
            <a:ext cx="33337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2">
            <a:extLst>
              <a:ext uri="{FF2B5EF4-FFF2-40B4-BE49-F238E27FC236}">
                <a16:creationId xmlns:a16="http://schemas.microsoft.com/office/drawing/2014/main" id="{2DC3BA29-F05F-42BA-93B6-641EBD35E2C8}"/>
              </a:ext>
            </a:extLst>
          </p:cNvPr>
          <p:cNvSpPr>
            <a:spLocks noGrp="1" noChangeArrowheads="1"/>
          </p:cNvSpPr>
          <p:nvPr>
            <p:ph type="title"/>
          </p:nvPr>
        </p:nvSpPr>
        <p:spPr>
          <a:xfrm>
            <a:off x="288925" y="404813"/>
            <a:ext cx="8604250" cy="701675"/>
          </a:xfrm>
          <a:noFill/>
        </p:spPr>
        <p:txBody>
          <a:bodyPr>
            <a:spAutoFit/>
          </a:bodyPr>
          <a:lstStyle/>
          <a:p>
            <a:pPr eaLnBrk="1" hangingPunct="1"/>
            <a:r>
              <a:rPr lang="en-US" altLang="el-GR" sz="4000">
                <a:solidFill>
                  <a:srgbClr val="FFCC00"/>
                </a:solidFill>
                <a:latin typeface="Verdana" panose="020B0604030504040204" pitchFamily="34" charset="0"/>
              </a:rPr>
              <a:t>Romé de l’ Isle </a:t>
            </a: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1736-1790)</a:t>
            </a:r>
            <a:endParaRPr lang="el-GR" altLang="el-GR" sz="4000">
              <a:solidFill>
                <a:srgbClr val="FFCC00"/>
              </a:solidFill>
              <a:latin typeface="Verdana" panose="020B0604030504040204" pitchFamily="34" charset="0"/>
            </a:endParaRPr>
          </a:p>
        </p:txBody>
      </p:sp>
      <p:sp>
        <p:nvSpPr>
          <p:cNvPr id="49158" name="Rectangle 3">
            <a:extLst>
              <a:ext uri="{FF2B5EF4-FFF2-40B4-BE49-F238E27FC236}">
                <a16:creationId xmlns:a16="http://schemas.microsoft.com/office/drawing/2014/main" id="{4F76C76F-9E5A-4E00-89CA-5067E79E6640}"/>
              </a:ext>
            </a:extLst>
          </p:cNvPr>
          <p:cNvSpPr>
            <a:spLocks noGrp="1" noChangeArrowheads="1"/>
          </p:cNvSpPr>
          <p:nvPr>
            <p:ph type="body" idx="1"/>
          </p:nvPr>
        </p:nvSpPr>
        <p:spPr>
          <a:xfrm>
            <a:off x="3635375" y="1773238"/>
            <a:ext cx="2936875" cy="457200"/>
          </a:xfrm>
          <a:noFill/>
        </p:spPr>
        <p:txBody>
          <a:bodyPr wrap="none">
            <a:spAutoFit/>
          </a:bodyPr>
          <a:lstStyle/>
          <a:p>
            <a:pPr algn="ctr" eaLnBrk="1" hangingPunct="1">
              <a:buFontTx/>
              <a:buNone/>
            </a:pPr>
            <a:r>
              <a:rPr lang="el-GR" altLang="el-GR" sz="2400">
                <a:solidFill>
                  <a:schemeClr val="bg1"/>
                </a:solidFill>
                <a:latin typeface="Verdana" panose="020B0604030504040204" pitchFamily="34" charset="0"/>
              </a:rPr>
              <a:t>Κρυσταλλογραφία</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Εικόνα24">
            <a:extLst>
              <a:ext uri="{FF2B5EF4-FFF2-40B4-BE49-F238E27FC236}">
                <a16:creationId xmlns:a16="http://schemas.microsoft.com/office/drawing/2014/main" id="{9D51490C-FCE3-487D-A4CC-8E14DB0C4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06688"/>
            <a:ext cx="4359275"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7" descr="Εικόνα23">
            <a:extLst>
              <a:ext uri="{FF2B5EF4-FFF2-40B4-BE49-F238E27FC236}">
                <a16:creationId xmlns:a16="http://schemas.microsoft.com/office/drawing/2014/main" id="{CFF3DAEF-CE47-4F6F-A772-91D4126F2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155825"/>
            <a:ext cx="3729037"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a:extLst>
              <a:ext uri="{FF2B5EF4-FFF2-40B4-BE49-F238E27FC236}">
                <a16:creationId xmlns:a16="http://schemas.microsoft.com/office/drawing/2014/main" id="{24256A24-EFC9-47DE-B0B4-A6A1C0013D5A}"/>
              </a:ext>
            </a:extLst>
          </p:cNvPr>
          <p:cNvSpPr>
            <a:spLocks noGrp="1" noChangeArrowheads="1"/>
          </p:cNvSpPr>
          <p:nvPr>
            <p:ph type="title"/>
          </p:nvPr>
        </p:nvSpPr>
        <p:spPr>
          <a:xfrm>
            <a:off x="288925" y="4762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René-Just Haüy</a:t>
            </a:r>
            <a:r>
              <a:rPr lang="el-GR" altLang="el-GR" sz="4000">
                <a:solidFill>
                  <a:srgbClr val="FFCC00"/>
                </a:solidFill>
                <a:latin typeface="Verdana" panose="020B0604030504040204" pitchFamily="34" charset="0"/>
              </a:rPr>
              <a:t> (</a:t>
            </a:r>
            <a:r>
              <a:rPr lang="en-US" altLang="el-GR" sz="4000">
                <a:solidFill>
                  <a:srgbClr val="FFCC00"/>
                </a:solidFill>
                <a:latin typeface="Verdana" panose="020B0604030504040204" pitchFamily="34" charset="0"/>
              </a:rPr>
              <a:t>1743-1822)</a:t>
            </a:r>
            <a:endParaRPr lang="el-GR" altLang="el-GR" sz="4000">
              <a:solidFill>
                <a:srgbClr val="FFCC00"/>
              </a:solidFill>
              <a:latin typeface="Verdana" panose="020B0604030504040204" pitchFamily="34" charset="0"/>
            </a:endParaRPr>
          </a:p>
        </p:txBody>
      </p:sp>
      <p:sp>
        <p:nvSpPr>
          <p:cNvPr id="51205" name="Rectangle 3">
            <a:extLst>
              <a:ext uri="{FF2B5EF4-FFF2-40B4-BE49-F238E27FC236}">
                <a16:creationId xmlns:a16="http://schemas.microsoft.com/office/drawing/2014/main" id="{1D123DCD-C702-4FC9-9B04-AF3C0D66A56A}"/>
              </a:ext>
            </a:extLst>
          </p:cNvPr>
          <p:cNvSpPr>
            <a:spLocks noGrp="1" noChangeArrowheads="1"/>
          </p:cNvSpPr>
          <p:nvPr>
            <p:ph type="body" idx="1"/>
          </p:nvPr>
        </p:nvSpPr>
        <p:spPr>
          <a:xfrm>
            <a:off x="5583238" y="1449388"/>
            <a:ext cx="3092450" cy="118745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Πατέρας της </a:t>
            </a:r>
          </a:p>
          <a:p>
            <a:pPr algn="ctr" eaLnBrk="1" hangingPunct="1">
              <a:spcBef>
                <a:spcPct val="0"/>
              </a:spcBef>
              <a:buFontTx/>
              <a:buNone/>
            </a:pPr>
            <a:r>
              <a:rPr lang="el-GR" altLang="el-GR" sz="2400">
                <a:solidFill>
                  <a:schemeClr val="bg1"/>
                </a:solidFill>
                <a:latin typeface="Verdana" panose="020B0604030504040204" pitchFamily="34" charset="0"/>
              </a:rPr>
              <a:t>Μαθηματικής </a:t>
            </a:r>
          </a:p>
          <a:p>
            <a:pPr algn="ctr" eaLnBrk="1" hangingPunct="1">
              <a:spcBef>
                <a:spcPct val="0"/>
              </a:spcBef>
              <a:buFontTx/>
              <a:buNone/>
            </a:pPr>
            <a:r>
              <a:rPr lang="el-GR" altLang="el-GR" sz="2400">
                <a:solidFill>
                  <a:schemeClr val="bg1"/>
                </a:solidFill>
                <a:latin typeface="Verdana" panose="020B0604030504040204" pitchFamily="34" charset="0"/>
              </a:rPr>
              <a:t>Κρυσταλλογραφίας</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Εικόνα26">
            <a:extLst>
              <a:ext uri="{FF2B5EF4-FFF2-40B4-BE49-F238E27FC236}">
                <a16:creationId xmlns:a16="http://schemas.microsoft.com/office/drawing/2014/main" id="{3BEE740F-C5BB-4C59-88FF-60284674C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492375"/>
            <a:ext cx="359092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Εικόνα25">
            <a:extLst>
              <a:ext uri="{FF2B5EF4-FFF2-40B4-BE49-F238E27FC236}">
                <a16:creationId xmlns:a16="http://schemas.microsoft.com/office/drawing/2014/main" id="{568A2197-976C-43D3-A7B0-C283486AB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555750"/>
            <a:ext cx="35782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a:extLst>
              <a:ext uri="{FF2B5EF4-FFF2-40B4-BE49-F238E27FC236}">
                <a16:creationId xmlns:a16="http://schemas.microsoft.com/office/drawing/2014/main" id="{3604095D-F212-4FDE-8D35-DB73FD6CFBF8}"/>
              </a:ext>
            </a:extLst>
          </p:cNvPr>
          <p:cNvSpPr>
            <a:spLocks noGrp="1" noChangeArrowheads="1"/>
          </p:cNvSpPr>
          <p:nvPr>
            <p:ph type="title"/>
          </p:nvPr>
        </p:nvSpPr>
        <p:spPr>
          <a:xfrm>
            <a:off x="288925" y="4762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John Dalton </a:t>
            </a: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1766-1844)</a:t>
            </a:r>
            <a:endParaRPr lang="el-GR" altLang="el-GR" sz="4000">
              <a:solidFill>
                <a:srgbClr val="FFCC00"/>
              </a:solidFill>
              <a:latin typeface="Verdana" panose="020B0604030504040204" pitchFamily="34" charset="0"/>
            </a:endParaRPr>
          </a:p>
        </p:txBody>
      </p:sp>
      <p:sp>
        <p:nvSpPr>
          <p:cNvPr id="53253" name="Rectangle 3">
            <a:extLst>
              <a:ext uri="{FF2B5EF4-FFF2-40B4-BE49-F238E27FC236}">
                <a16:creationId xmlns:a16="http://schemas.microsoft.com/office/drawing/2014/main" id="{72508682-ECF1-4204-9EDA-FE3818A3B032}"/>
              </a:ext>
            </a:extLst>
          </p:cNvPr>
          <p:cNvSpPr>
            <a:spLocks noGrp="1" noChangeArrowheads="1"/>
          </p:cNvSpPr>
          <p:nvPr>
            <p:ph type="body" idx="1"/>
          </p:nvPr>
        </p:nvSpPr>
        <p:spPr>
          <a:xfrm>
            <a:off x="4932363" y="1747838"/>
            <a:ext cx="3906837" cy="45720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Αρχές Ατομικής Θεωρίας</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Εικόνα28">
            <a:extLst>
              <a:ext uri="{FF2B5EF4-FFF2-40B4-BE49-F238E27FC236}">
                <a16:creationId xmlns:a16="http://schemas.microsoft.com/office/drawing/2014/main" id="{EC8568D1-2953-4E0D-8FF5-83B8D4606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989138"/>
            <a:ext cx="3852862"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7" descr="Εικόνα27">
            <a:extLst>
              <a:ext uri="{FF2B5EF4-FFF2-40B4-BE49-F238E27FC236}">
                <a16:creationId xmlns:a16="http://schemas.microsoft.com/office/drawing/2014/main" id="{7816EBD8-7E01-4567-AC49-B1919150F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3644900"/>
            <a:ext cx="404812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a:extLst>
              <a:ext uri="{FF2B5EF4-FFF2-40B4-BE49-F238E27FC236}">
                <a16:creationId xmlns:a16="http://schemas.microsoft.com/office/drawing/2014/main" id="{F81CA4C0-7F2C-4D27-BB3D-1D7BE1C56CD4}"/>
              </a:ext>
            </a:extLst>
          </p:cNvPr>
          <p:cNvSpPr>
            <a:spLocks noGrp="1" noChangeArrowheads="1"/>
          </p:cNvSpPr>
          <p:nvPr>
            <p:ph type="title"/>
          </p:nvPr>
        </p:nvSpPr>
        <p:spPr>
          <a:xfrm>
            <a:off x="288925" y="171450"/>
            <a:ext cx="8604250" cy="1311275"/>
          </a:xfrm>
          <a:noFill/>
        </p:spPr>
        <p:txBody>
          <a:bodyPr>
            <a:spAutoFit/>
          </a:bodyPr>
          <a:lstStyle/>
          <a:p>
            <a:pPr eaLnBrk="1" hangingPunct="1"/>
            <a:r>
              <a:rPr lang="en-US" altLang="el-GR" sz="4000">
                <a:solidFill>
                  <a:srgbClr val="FFCC00"/>
                </a:solidFill>
                <a:latin typeface="Verdana" panose="020B0604030504040204" pitchFamily="34" charset="0"/>
              </a:rPr>
              <a:t>Jöns Jacobs Berzelius </a:t>
            </a:r>
            <a:br>
              <a:rPr lang="en-US" altLang="el-GR" sz="4000">
                <a:solidFill>
                  <a:srgbClr val="FFCC00"/>
                </a:solidFill>
                <a:latin typeface="Verdana" panose="020B0604030504040204" pitchFamily="34" charset="0"/>
              </a:rPr>
            </a:b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1779-1848)</a:t>
            </a:r>
            <a:endParaRPr lang="el-GR" altLang="el-GR" sz="4000">
              <a:solidFill>
                <a:srgbClr val="FFCC00"/>
              </a:solidFill>
              <a:latin typeface="Verdana" panose="020B0604030504040204" pitchFamily="34" charset="0"/>
            </a:endParaRPr>
          </a:p>
        </p:txBody>
      </p:sp>
      <p:sp>
        <p:nvSpPr>
          <p:cNvPr id="55301" name="Rectangle 3">
            <a:extLst>
              <a:ext uri="{FF2B5EF4-FFF2-40B4-BE49-F238E27FC236}">
                <a16:creationId xmlns:a16="http://schemas.microsoft.com/office/drawing/2014/main" id="{160D61FE-A437-4F14-96A7-A92D1215CBB8}"/>
              </a:ext>
            </a:extLst>
          </p:cNvPr>
          <p:cNvSpPr>
            <a:spLocks noGrp="1" noChangeArrowheads="1"/>
          </p:cNvSpPr>
          <p:nvPr>
            <p:ph type="body" idx="1"/>
          </p:nvPr>
        </p:nvSpPr>
        <p:spPr>
          <a:xfrm>
            <a:off x="438150" y="2395538"/>
            <a:ext cx="4089400" cy="45720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Χημική σύσταση ορυκτών</a:t>
            </a: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6" descr="Εικόνα30">
            <a:extLst>
              <a:ext uri="{FF2B5EF4-FFF2-40B4-BE49-F238E27FC236}">
                <a16:creationId xmlns:a16="http://schemas.microsoft.com/office/drawing/2014/main" id="{2CEC6132-4B2D-4A7C-B9D6-0BD056BD3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928938"/>
            <a:ext cx="349408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7" descr="Εικόνα29">
            <a:extLst>
              <a:ext uri="{FF2B5EF4-FFF2-40B4-BE49-F238E27FC236}">
                <a16:creationId xmlns:a16="http://schemas.microsoft.com/office/drawing/2014/main" id="{B1C0592C-8EE1-4331-9AF0-E78ED1C59F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844675"/>
            <a:ext cx="37528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a:extLst>
              <a:ext uri="{FF2B5EF4-FFF2-40B4-BE49-F238E27FC236}">
                <a16:creationId xmlns:a16="http://schemas.microsoft.com/office/drawing/2014/main" id="{9E592ED7-F9D4-476D-A07A-75B2E175B8C3}"/>
              </a:ext>
            </a:extLst>
          </p:cNvPr>
          <p:cNvSpPr>
            <a:spLocks noGrp="1" noChangeArrowheads="1"/>
          </p:cNvSpPr>
          <p:nvPr>
            <p:ph type="title"/>
          </p:nvPr>
        </p:nvSpPr>
        <p:spPr>
          <a:xfrm>
            <a:off x="288925" y="171450"/>
            <a:ext cx="8604250" cy="1311275"/>
          </a:xfrm>
          <a:noFill/>
        </p:spPr>
        <p:txBody>
          <a:bodyPr>
            <a:spAutoFit/>
          </a:bodyPr>
          <a:lstStyle/>
          <a:p>
            <a:pPr eaLnBrk="1" hangingPunct="1"/>
            <a:r>
              <a:rPr lang="en-US" altLang="el-GR" sz="4000">
                <a:solidFill>
                  <a:srgbClr val="FFCC00"/>
                </a:solidFill>
                <a:latin typeface="Verdana" panose="020B0604030504040204" pitchFamily="34" charset="0"/>
              </a:rPr>
              <a:t>James Dwight Dana </a:t>
            </a:r>
            <a:br>
              <a:rPr lang="en-US" altLang="el-GR" sz="4000">
                <a:solidFill>
                  <a:srgbClr val="FFCC00"/>
                </a:solidFill>
                <a:latin typeface="Verdana" panose="020B0604030504040204" pitchFamily="34" charset="0"/>
              </a:rPr>
            </a:b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1813-1895)</a:t>
            </a:r>
            <a:endParaRPr lang="el-GR" altLang="el-GR" sz="4000">
              <a:solidFill>
                <a:srgbClr val="FFCC00"/>
              </a:solidFill>
              <a:latin typeface="Verdana" panose="020B0604030504040204" pitchFamily="34" charset="0"/>
            </a:endParaRPr>
          </a:p>
        </p:txBody>
      </p:sp>
      <p:sp>
        <p:nvSpPr>
          <p:cNvPr id="57349" name="Rectangle 3">
            <a:extLst>
              <a:ext uri="{FF2B5EF4-FFF2-40B4-BE49-F238E27FC236}">
                <a16:creationId xmlns:a16="http://schemas.microsoft.com/office/drawing/2014/main" id="{C1F7724C-DE86-45A4-8F8D-0AF91FD2D273}"/>
              </a:ext>
            </a:extLst>
          </p:cNvPr>
          <p:cNvSpPr>
            <a:spLocks noGrp="1" noChangeArrowheads="1"/>
          </p:cNvSpPr>
          <p:nvPr>
            <p:ph type="body" idx="1"/>
          </p:nvPr>
        </p:nvSpPr>
        <p:spPr>
          <a:xfrm>
            <a:off x="5641975" y="1885950"/>
            <a:ext cx="3178175" cy="822325"/>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Χημική ταξινόμηση </a:t>
            </a:r>
          </a:p>
          <a:p>
            <a:pPr algn="ctr" eaLnBrk="1" hangingPunct="1">
              <a:spcBef>
                <a:spcPct val="0"/>
              </a:spcBef>
              <a:buFontTx/>
              <a:buNone/>
            </a:pPr>
            <a:r>
              <a:rPr lang="el-GR" altLang="el-GR" sz="2400">
                <a:solidFill>
                  <a:schemeClr val="bg1"/>
                </a:solidFill>
                <a:latin typeface="Verdana" panose="020B0604030504040204" pitchFamily="34" charset="0"/>
              </a:rPr>
              <a:t>των ορυκτών</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Εικόνα1">
            <a:extLst>
              <a:ext uri="{FF2B5EF4-FFF2-40B4-BE49-F238E27FC236}">
                <a16:creationId xmlns:a16="http://schemas.microsoft.com/office/drawing/2014/main" id="{D789C7DF-E97A-4671-9565-ED9261A26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9" descr="acid_granite_13">
            <a:extLst>
              <a:ext uri="{FF2B5EF4-FFF2-40B4-BE49-F238E27FC236}">
                <a16:creationId xmlns:a16="http://schemas.microsoft.com/office/drawing/2014/main" id="{1FF898C3-E40E-4A64-B736-12B3F17C0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5888"/>
            <a:ext cx="3598863" cy="269875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7770" name="Picture 10" descr="8_6_01_quartz_doc_03">
            <a:extLst>
              <a:ext uri="{FF2B5EF4-FFF2-40B4-BE49-F238E27FC236}">
                <a16:creationId xmlns:a16="http://schemas.microsoft.com/office/drawing/2014/main" id="{24DB257D-A242-4057-8053-AA6A68D29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581525"/>
            <a:ext cx="2892425" cy="217011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7771" name="Picture 11" descr="8_6_04_alkali-feldspar_doc_02">
            <a:extLst>
              <a:ext uri="{FF2B5EF4-FFF2-40B4-BE49-F238E27FC236}">
                <a16:creationId xmlns:a16="http://schemas.microsoft.com/office/drawing/2014/main" id="{E17C0C97-C2B7-4F5B-A2F8-760FCB33D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581525"/>
            <a:ext cx="2892425" cy="217011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772" name="Text Box 12">
            <a:extLst>
              <a:ext uri="{FF2B5EF4-FFF2-40B4-BE49-F238E27FC236}">
                <a16:creationId xmlns:a16="http://schemas.microsoft.com/office/drawing/2014/main" id="{A35532EB-F4BE-4DE5-B8FC-4F401C86FDE5}"/>
              </a:ext>
            </a:extLst>
          </p:cNvPr>
          <p:cNvSpPr txBox="1">
            <a:spLocks noChangeArrowheads="1"/>
          </p:cNvSpPr>
          <p:nvPr/>
        </p:nvSpPr>
        <p:spPr bwMode="auto">
          <a:xfrm>
            <a:off x="6588125" y="2997200"/>
            <a:ext cx="16589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b="1">
                <a:latin typeface="Verdana" panose="020B0604030504040204" pitchFamily="34" charset="0"/>
              </a:rPr>
              <a:t>Γρανίτης</a:t>
            </a:r>
          </a:p>
        </p:txBody>
      </p:sp>
      <p:sp>
        <p:nvSpPr>
          <p:cNvPr id="117773" name="Text Box 13">
            <a:extLst>
              <a:ext uri="{FF2B5EF4-FFF2-40B4-BE49-F238E27FC236}">
                <a16:creationId xmlns:a16="http://schemas.microsoft.com/office/drawing/2014/main" id="{9716CC18-9559-4F6A-88D9-556FA37334A3}"/>
              </a:ext>
            </a:extLst>
          </p:cNvPr>
          <p:cNvSpPr txBox="1">
            <a:spLocks noChangeArrowheads="1"/>
          </p:cNvSpPr>
          <p:nvPr/>
        </p:nvSpPr>
        <p:spPr bwMode="auto">
          <a:xfrm>
            <a:off x="792163" y="3933825"/>
            <a:ext cx="15255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latin typeface="Verdana" panose="020B0604030504040204" pitchFamily="34" charset="0"/>
              </a:rPr>
              <a:t>Χαλαζίας</a:t>
            </a:r>
          </a:p>
        </p:txBody>
      </p:sp>
      <p:sp>
        <p:nvSpPr>
          <p:cNvPr id="117774" name="Text Box 14">
            <a:extLst>
              <a:ext uri="{FF2B5EF4-FFF2-40B4-BE49-F238E27FC236}">
                <a16:creationId xmlns:a16="http://schemas.microsoft.com/office/drawing/2014/main" id="{B5F0B54A-7834-4DFA-8A2D-4E91F29A72E6}"/>
              </a:ext>
            </a:extLst>
          </p:cNvPr>
          <p:cNvSpPr txBox="1">
            <a:spLocks noChangeArrowheads="1"/>
          </p:cNvSpPr>
          <p:nvPr/>
        </p:nvSpPr>
        <p:spPr bwMode="auto">
          <a:xfrm>
            <a:off x="3924300" y="3908425"/>
            <a:ext cx="13509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latin typeface="Verdana" panose="020B0604030504040204" pitchFamily="34" charset="0"/>
              </a:rPr>
              <a:t>Άστριος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fade">
                                      <p:cBhvr>
                                        <p:cTn id="7" dur="500"/>
                                        <p:tgtEl>
                                          <p:spTgt spid="1177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772"/>
                                        </p:tgtEl>
                                        <p:attrNameLst>
                                          <p:attrName>style.visibility</p:attrName>
                                        </p:attrNameLst>
                                      </p:cBhvr>
                                      <p:to>
                                        <p:strVal val="visible"/>
                                      </p:to>
                                    </p:set>
                                    <p:animEffect transition="in" filter="fade">
                                      <p:cBhvr>
                                        <p:cTn id="10" dur="500"/>
                                        <p:tgtEl>
                                          <p:spTgt spid="1177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7770"/>
                                        </p:tgtEl>
                                        <p:attrNameLst>
                                          <p:attrName>style.visibility</p:attrName>
                                        </p:attrNameLst>
                                      </p:cBhvr>
                                      <p:to>
                                        <p:strVal val="visible"/>
                                      </p:to>
                                    </p:set>
                                    <p:animEffect transition="in" filter="fade">
                                      <p:cBhvr>
                                        <p:cTn id="15" dur="500"/>
                                        <p:tgtEl>
                                          <p:spTgt spid="117770"/>
                                        </p:tgtEl>
                                      </p:cBhvr>
                                    </p:animEffect>
                                  </p:childTnLst>
                                </p:cTn>
                              </p:par>
                              <p:par>
                                <p:cTn id="16" presetID="10" presetClass="entr" presetSubtype="0" fill="hold" nodeType="withEffect">
                                  <p:stCondLst>
                                    <p:cond delay="0"/>
                                  </p:stCondLst>
                                  <p:childTnLst>
                                    <p:set>
                                      <p:cBhvr>
                                        <p:cTn id="17" dur="1" fill="hold">
                                          <p:stCondLst>
                                            <p:cond delay="0"/>
                                          </p:stCondLst>
                                        </p:cTn>
                                        <p:tgtEl>
                                          <p:spTgt spid="117771"/>
                                        </p:tgtEl>
                                        <p:attrNameLst>
                                          <p:attrName>style.visibility</p:attrName>
                                        </p:attrNameLst>
                                      </p:cBhvr>
                                      <p:to>
                                        <p:strVal val="visible"/>
                                      </p:to>
                                    </p:set>
                                    <p:animEffect transition="in" filter="fade">
                                      <p:cBhvr>
                                        <p:cTn id="18" dur="500"/>
                                        <p:tgtEl>
                                          <p:spTgt spid="1177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773"/>
                                        </p:tgtEl>
                                        <p:attrNameLst>
                                          <p:attrName>style.visibility</p:attrName>
                                        </p:attrNameLst>
                                      </p:cBhvr>
                                      <p:to>
                                        <p:strVal val="visible"/>
                                      </p:to>
                                    </p:set>
                                    <p:animEffect transition="in" filter="fade">
                                      <p:cBhvr>
                                        <p:cTn id="21" dur="500"/>
                                        <p:tgtEl>
                                          <p:spTgt spid="1177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7774"/>
                                        </p:tgtEl>
                                        <p:attrNameLst>
                                          <p:attrName>style.visibility</p:attrName>
                                        </p:attrNameLst>
                                      </p:cBhvr>
                                      <p:to>
                                        <p:strVal val="visible"/>
                                      </p:to>
                                    </p:set>
                                    <p:animEffect transition="in" filter="fade">
                                      <p:cBhvr>
                                        <p:cTn id="24" dur="500"/>
                                        <p:tgtEl>
                                          <p:spTgt spid="117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2" grpId="0" animBg="1"/>
      <p:bldP spid="117773" grpId="0" animBg="1"/>
      <p:bldP spid="1177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Εικόνα32">
            <a:extLst>
              <a:ext uri="{FF2B5EF4-FFF2-40B4-BE49-F238E27FC236}">
                <a16:creationId xmlns:a16="http://schemas.microsoft.com/office/drawing/2014/main" id="{A7187E64-4C4B-442D-9C46-EB5D74A2B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660650"/>
            <a:ext cx="25082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7" descr="Εικόνα31">
            <a:extLst>
              <a:ext uri="{FF2B5EF4-FFF2-40B4-BE49-F238E27FC236}">
                <a16:creationId xmlns:a16="http://schemas.microsoft.com/office/drawing/2014/main" id="{73E704A1-0921-41A7-9287-C09126DBF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420938"/>
            <a:ext cx="241458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a:extLst>
              <a:ext uri="{FF2B5EF4-FFF2-40B4-BE49-F238E27FC236}">
                <a16:creationId xmlns:a16="http://schemas.microsoft.com/office/drawing/2014/main" id="{EB94E3BC-3C65-4BEF-9982-844FB957C575}"/>
              </a:ext>
            </a:extLst>
          </p:cNvPr>
          <p:cNvSpPr>
            <a:spLocks noGrp="1" noChangeArrowheads="1"/>
          </p:cNvSpPr>
          <p:nvPr>
            <p:ph type="title"/>
          </p:nvPr>
        </p:nvSpPr>
        <p:spPr>
          <a:xfrm>
            <a:off x="288925" y="4762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William Nicol </a:t>
            </a:r>
            <a:r>
              <a:rPr lang="el-GR" altLang="el-GR" sz="4000">
                <a:solidFill>
                  <a:srgbClr val="FFCC00"/>
                </a:solidFill>
                <a:latin typeface="Verdana" panose="020B0604030504040204" pitchFamily="34" charset="0"/>
              </a:rPr>
              <a:t>(</a:t>
            </a:r>
            <a:r>
              <a:rPr lang="en-US" altLang="el-GR" sz="4000">
                <a:solidFill>
                  <a:srgbClr val="FFCC00"/>
                </a:solidFill>
                <a:latin typeface="Verdana" panose="020B0604030504040204" pitchFamily="34" charset="0"/>
              </a:rPr>
              <a:t>1768-1851)</a:t>
            </a:r>
            <a:endParaRPr lang="el-GR" altLang="el-GR" sz="4000">
              <a:solidFill>
                <a:srgbClr val="FFCC00"/>
              </a:solidFill>
              <a:latin typeface="Verdana" panose="020B0604030504040204" pitchFamily="34" charset="0"/>
            </a:endParaRPr>
          </a:p>
        </p:txBody>
      </p:sp>
      <p:sp>
        <p:nvSpPr>
          <p:cNvPr id="59397" name="Rectangle 3">
            <a:extLst>
              <a:ext uri="{FF2B5EF4-FFF2-40B4-BE49-F238E27FC236}">
                <a16:creationId xmlns:a16="http://schemas.microsoft.com/office/drawing/2014/main" id="{7953E18A-3F57-4842-B08C-0D30D2C2EF0F}"/>
              </a:ext>
            </a:extLst>
          </p:cNvPr>
          <p:cNvSpPr>
            <a:spLocks noGrp="1" noChangeArrowheads="1"/>
          </p:cNvSpPr>
          <p:nvPr>
            <p:ph type="body" idx="1"/>
          </p:nvPr>
        </p:nvSpPr>
        <p:spPr>
          <a:xfrm>
            <a:off x="5224463" y="1700213"/>
            <a:ext cx="3595687" cy="45720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Πολωτικό μικροσκόπιο</a:t>
            </a:r>
          </a:p>
        </p:txBody>
      </p:sp>
      <p:pic>
        <p:nvPicPr>
          <p:cNvPr id="59398" name="Picture 9" descr="Image:Nicol-prism.png">
            <a:hlinkClick r:id="rId5"/>
            <a:extLst>
              <a:ext uri="{FF2B5EF4-FFF2-40B4-BE49-F238E27FC236}">
                <a16:creationId xmlns:a16="http://schemas.microsoft.com/office/drawing/2014/main" id="{2FD0C612-7E38-4515-8064-9651184FA3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5516563"/>
            <a:ext cx="31670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1" descr="thinSection">
            <a:extLst>
              <a:ext uri="{FF2B5EF4-FFF2-40B4-BE49-F238E27FC236}">
                <a16:creationId xmlns:a16="http://schemas.microsoft.com/office/drawing/2014/main" id="{E3CEB905-81BA-40CA-BB32-B6AEAA8962C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138" y="3429000"/>
            <a:ext cx="233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7" descr="Εικόνα35">
            <a:extLst>
              <a:ext uri="{FF2B5EF4-FFF2-40B4-BE49-F238E27FC236}">
                <a16:creationId xmlns:a16="http://schemas.microsoft.com/office/drawing/2014/main" id="{1765A1FC-046A-41B6-8FDE-66BA5AB12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238" y="3141663"/>
            <a:ext cx="29257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8" descr="Εικόνα33">
            <a:extLst>
              <a:ext uri="{FF2B5EF4-FFF2-40B4-BE49-F238E27FC236}">
                <a16:creationId xmlns:a16="http://schemas.microsoft.com/office/drawing/2014/main" id="{77075A6B-3E75-4EDD-BDBA-592BB947E0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16113"/>
            <a:ext cx="30924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9" descr="Εικόνα34">
            <a:extLst>
              <a:ext uri="{FF2B5EF4-FFF2-40B4-BE49-F238E27FC236}">
                <a16:creationId xmlns:a16="http://schemas.microsoft.com/office/drawing/2014/main" id="{CC7B1991-C087-43B1-B806-36A07FFC1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221163"/>
            <a:ext cx="2490788"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2">
            <a:extLst>
              <a:ext uri="{FF2B5EF4-FFF2-40B4-BE49-F238E27FC236}">
                <a16:creationId xmlns:a16="http://schemas.microsoft.com/office/drawing/2014/main" id="{F59BB152-3554-4440-86AB-BCDA6D13E611}"/>
              </a:ext>
            </a:extLst>
          </p:cNvPr>
          <p:cNvSpPr>
            <a:spLocks noGrp="1" noChangeArrowheads="1"/>
          </p:cNvSpPr>
          <p:nvPr>
            <p:ph type="title"/>
          </p:nvPr>
        </p:nvSpPr>
        <p:spPr>
          <a:xfrm>
            <a:off x="288925" y="231775"/>
            <a:ext cx="8604250" cy="1190625"/>
          </a:xfrm>
          <a:noFill/>
        </p:spPr>
        <p:txBody>
          <a:bodyPr>
            <a:spAutoFit/>
          </a:bodyPr>
          <a:lstStyle/>
          <a:p>
            <a:pPr eaLnBrk="1" hangingPunct="1"/>
            <a:r>
              <a:rPr lang="en-US" altLang="el-GR" sz="3600">
                <a:solidFill>
                  <a:srgbClr val="FFCC00"/>
                </a:solidFill>
                <a:latin typeface="Verdana" panose="020B0604030504040204" pitchFamily="34" charset="0"/>
              </a:rPr>
              <a:t>Alfred des Cloizeaux (1817-1897)</a:t>
            </a:r>
            <a:r>
              <a:rPr lang="el-GR" altLang="el-GR" sz="3600">
                <a:solidFill>
                  <a:srgbClr val="FFCC00"/>
                </a:solidFill>
                <a:latin typeface="Verdana" panose="020B0604030504040204" pitchFamily="34" charset="0"/>
              </a:rPr>
              <a:t> </a:t>
            </a:r>
            <a:r>
              <a:rPr lang="en-US" altLang="el-GR" sz="3600">
                <a:solidFill>
                  <a:srgbClr val="FFCC00"/>
                </a:solidFill>
                <a:latin typeface="Verdana" panose="020B0604030504040204" pitchFamily="34" charset="0"/>
              </a:rPr>
              <a:t>Henry Clifton Sorby</a:t>
            </a:r>
            <a:r>
              <a:rPr lang="el-GR" altLang="el-GR" sz="3600">
                <a:solidFill>
                  <a:srgbClr val="FFCC00"/>
                </a:solidFill>
                <a:latin typeface="Verdana" panose="020B0604030504040204" pitchFamily="34" charset="0"/>
              </a:rPr>
              <a:t> (</a:t>
            </a:r>
            <a:r>
              <a:rPr lang="en-US" altLang="el-GR" sz="3600">
                <a:solidFill>
                  <a:srgbClr val="FFCC00"/>
                </a:solidFill>
                <a:latin typeface="Verdana" panose="020B0604030504040204" pitchFamily="34" charset="0"/>
              </a:rPr>
              <a:t>1826-1908)</a:t>
            </a:r>
            <a:endParaRPr lang="el-GR" altLang="el-GR" sz="3600">
              <a:solidFill>
                <a:srgbClr val="FFCC00"/>
              </a:solidFill>
              <a:latin typeface="Verdana" panose="020B0604030504040204" pitchFamily="34" charset="0"/>
            </a:endParaRPr>
          </a:p>
        </p:txBody>
      </p:sp>
      <p:sp>
        <p:nvSpPr>
          <p:cNvPr id="61446" name="Rectangle 6">
            <a:extLst>
              <a:ext uri="{FF2B5EF4-FFF2-40B4-BE49-F238E27FC236}">
                <a16:creationId xmlns:a16="http://schemas.microsoft.com/office/drawing/2014/main" id="{64E3666F-9BE2-48AB-889B-38CA232C88FF}"/>
              </a:ext>
            </a:extLst>
          </p:cNvPr>
          <p:cNvSpPr>
            <a:spLocks noGrp="1" noChangeArrowheads="1"/>
          </p:cNvSpPr>
          <p:nvPr>
            <p:ph type="body" idx="1"/>
          </p:nvPr>
        </p:nvSpPr>
        <p:spPr>
          <a:xfrm>
            <a:off x="3419475" y="1916113"/>
            <a:ext cx="3608388" cy="895350"/>
          </a:xfrm>
          <a:noFill/>
        </p:spPr>
        <p:txBody>
          <a:bodyPr wrap="none">
            <a:spAutoFit/>
          </a:bodyPr>
          <a:lstStyle/>
          <a:p>
            <a:pPr eaLnBrk="1" hangingPunct="1">
              <a:buFontTx/>
              <a:buNone/>
            </a:pPr>
            <a:r>
              <a:rPr lang="el-GR" altLang="el-GR" sz="2400">
                <a:solidFill>
                  <a:schemeClr val="bg1"/>
                </a:solidFill>
                <a:latin typeface="Verdana" panose="020B0604030504040204" pitchFamily="34" charset="0"/>
              </a:rPr>
              <a:t>Πατέρας της</a:t>
            </a:r>
          </a:p>
          <a:p>
            <a:pPr eaLnBrk="1" hangingPunct="1">
              <a:buFontTx/>
              <a:buNone/>
            </a:pPr>
            <a:r>
              <a:rPr lang="el-GR" altLang="el-GR" sz="2400">
                <a:solidFill>
                  <a:schemeClr val="bg1"/>
                </a:solidFill>
                <a:latin typeface="Verdana" panose="020B0604030504040204" pitchFamily="34" charset="0"/>
              </a:rPr>
              <a:t>Οπτικής Ορυκτολογίας</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descr="Εικόνα36">
            <a:extLst>
              <a:ext uri="{FF2B5EF4-FFF2-40B4-BE49-F238E27FC236}">
                <a16:creationId xmlns:a16="http://schemas.microsoft.com/office/drawing/2014/main" id="{D526D90A-175C-43BC-9552-D30C5AF9E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16113"/>
            <a:ext cx="34940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a:extLst>
              <a:ext uri="{FF2B5EF4-FFF2-40B4-BE49-F238E27FC236}">
                <a16:creationId xmlns:a16="http://schemas.microsoft.com/office/drawing/2014/main" id="{43623255-8742-4CE7-9860-35686B101FC0}"/>
              </a:ext>
            </a:extLst>
          </p:cNvPr>
          <p:cNvSpPr>
            <a:spLocks noGrp="1" noChangeArrowheads="1"/>
          </p:cNvSpPr>
          <p:nvPr>
            <p:ph type="title"/>
          </p:nvPr>
        </p:nvSpPr>
        <p:spPr>
          <a:xfrm>
            <a:off x="288925" y="171450"/>
            <a:ext cx="8604250" cy="1311275"/>
          </a:xfrm>
          <a:noFill/>
        </p:spPr>
        <p:txBody>
          <a:bodyPr>
            <a:spAutoFit/>
          </a:bodyPr>
          <a:lstStyle/>
          <a:p>
            <a:pPr eaLnBrk="1" hangingPunct="1"/>
            <a:r>
              <a:rPr lang="en-US" altLang="el-GR" sz="4000">
                <a:solidFill>
                  <a:srgbClr val="FFCC00"/>
                </a:solidFill>
                <a:latin typeface="Verdana" panose="020B0604030504040204" pitchFamily="34" charset="0"/>
              </a:rPr>
              <a:t>Wilhelm Conrad Roentgen (1845-1923</a:t>
            </a:r>
            <a:r>
              <a:rPr lang="el-GR" altLang="el-GR" sz="4000">
                <a:solidFill>
                  <a:srgbClr val="FFCC00"/>
                </a:solidFill>
                <a:latin typeface="Verdana" panose="020B0604030504040204" pitchFamily="34" charset="0"/>
              </a:rPr>
              <a:t>)</a:t>
            </a:r>
          </a:p>
        </p:txBody>
      </p:sp>
      <p:sp>
        <p:nvSpPr>
          <p:cNvPr id="63492" name="Rectangle 3">
            <a:extLst>
              <a:ext uri="{FF2B5EF4-FFF2-40B4-BE49-F238E27FC236}">
                <a16:creationId xmlns:a16="http://schemas.microsoft.com/office/drawing/2014/main" id="{9FC23655-14FC-4C30-9A33-CA59F5AA470A}"/>
              </a:ext>
            </a:extLst>
          </p:cNvPr>
          <p:cNvSpPr>
            <a:spLocks noGrp="1" noChangeArrowheads="1"/>
          </p:cNvSpPr>
          <p:nvPr>
            <p:ph type="body" idx="1"/>
          </p:nvPr>
        </p:nvSpPr>
        <p:spPr>
          <a:xfrm>
            <a:off x="1619250" y="2276475"/>
            <a:ext cx="2328863" cy="641350"/>
          </a:xfrm>
          <a:noFill/>
        </p:spPr>
        <p:txBody>
          <a:bodyPr wrap="none">
            <a:spAutoFit/>
          </a:bodyPr>
          <a:lstStyle/>
          <a:p>
            <a:pPr algn="ctr" eaLnBrk="1" hangingPunct="1">
              <a:spcBef>
                <a:spcPct val="0"/>
              </a:spcBef>
              <a:buFontTx/>
              <a:buNone/>
            </a:pPr>
            <a:r>
              <a:rPr lang="el-GR" altLang="el-GR" sz="3600">
                <a:solidFill>
                  <a:schemeClr val="bg1"/>
                </a:solidFill>
                <a:latin typeface="Verdana" panose="020B0604030504040204" pitchFamily="34" charset="0"/>
              </a:rPr>
              <a:t>Ακτίνες Χ</a:t>
            </a:r>
          </a:p>
        </p:txBody>
      </p:sp>
      <p:sp>
        <p:nvSpPr>
          <p:cNvPr id="63493" name="Rectangle 5">
            <a:extLst>
              <a:ext uri="{FF2B5EF4-FFF2-40B4-BE49-F238E27FC236}">
                <a16:creationId xmlns:a16="http://schemas.microsoft.com/office/drawing/2014/main" id="{189017AC-F6B4-4E9D-81C7-859EA57A55D6}"/>
              </a:ext>
            </a:extLst>
          </p:cNvPr>
          <p:cNvSpPr>
            <a:spLocks noChangeArrowheads="1"/>
          </p:cNvSpPr>
          <p:nvPr/>
        </p:nvSpPr>
        <p:spPr bwMode="auto">
          <a:xfrm>
            <a:off x="2505075" y="5630863"/>
            <a:ext cx="2787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a:solidFill>
                  <a:schemeClr val="bg1"/>
                </a:solidFill>
                <a:latin typeface="Verdana" panose="020B0604030504040204" pitchFamily="34" charset="0"/>
              </a:rPr>
              <a:t>Νόμπελ Φυσικής </a:t>
            </a:r>
          </a:p>
          <a:p>
            <a:pPr algn="ctr" eaLnBrk="1" hangingPunct="1">
              <a:spcBef>
                <a:spcPct val="0"/>
              </a:spcBef>
              <a:buFontTx/>
              <a:buNone/>
            </a:pPr>
            <a:r>
              <a:rPr lang="el-GR" altLang="el-GR" sz="2400">
                <a:solidFill>
                  <a:schemeClr val="bg1"/>
                </a:solidFill>
                <a:latin typeface="Verdana" panose="020B0604030504040204" pitchFamily="34" charset="0"/>
              </a:rPr>
              <a:t>1901</a:t>
            </a:r>
          </a:p>
        </p:txBody>
      </p:sp>
      <p:pic>
        <p:nvPicPr>
          <p:cNvPr id="63494" name="Picture 8" descr="Image:Anna Berthe Roentgen.gif">
            <a:hlinkClick r:id="rId4"/>
            <a:extLst>
              <a:ext uri="{FF2B5EF4-FFF2-40B4-BE49-F238E27FC236}">
                <a16:creationId xmlns:a16="http://schemas.microsoft.com/office/drawing/2014/main" id="{7FB1C6DE-94AC-4BE8-8ECD-969CEFFB5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429000"/>
            <a:ext cx="211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Εικόνα37">
            <a:extLst>
              <a:ext uri="{FF2B5EF4-FFF2-40B4-BE49-F238E27FC236}">
                <a16:creationId xmlns:a16="http://schemas.microsoft.com/office/drawing/2014/main" id="{CE250709-238E-4AEC-A982-6BE6E2DAF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089275"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89EAF7B4-5BD0-40DC-AE63-AAA07495B4C4}"/>
              </a:ext>
            </a:extLst>
          </p:cNvPr>
          <p:cNvSpPr>
            <a:spLocks noGrp="1" noChangeArrowheads="1"/>
          </p:cNvSpPr>
          <p:nvPr>
            <p:ph type="title"/>
          </p:nvPr>
        </p:nvSpPr>
        <p:spPr>
          <a:xfrm>
            <a:off x="288925" y="4762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Max von Laue (1879-1960</a:t>
            </a:r>
            <a:r>
              <a:rPr lang="el-GR" altLang="el-GR" sz="4000">
                <a:solidFill>
                  <a:srgbClr val="FFCC00"/>
                </a:solidFill>
                <a:latin typeface="Verdana" panose="020B0604030504040204" pitchFamily="34" charset="0"/>
              </a:rPr>
              <a:t>)</a:t>
            </a:r>
          </a:p>
        </p:txBody>
      </p:sp>
      <p:sp>
        <p:nvSpPr>
          <p:cNvPr id="65540" name="Rectangle 3">
            <a:extLst>
              <a:ext uri="{FF2B5EF4-FFF2-40B4-BE49-F238E27FC236}">
                <a16:creationId xmlns:a16="http://schemas.microsoft.com/office/drawing/2014/main" id="{696D7529-9BEA-4062-97B5-439EE3B1EC17}"/>
              </a:ext>
            </a:extLst>
          </p:cNvPr>
          <p:cNvSpPr>
            <a:spLocks noGrp="1" noChangeArrowheads="1"/>
          </p:cNvSpPr>
          <p:nvPr>
            <p:ph type="body" idx="1"/>
          </p:nvPr>
        </p:nvSpPr>
        <p:spPr>
          <a:xfrm>
            <a:off x="3779838" y="1736725"/>
            <a:ext cx="2632075" cy="118745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Περίθλαση</a:t>
            </a:r>
          </a:p>
          <a:p>
            <a:pPr algn="ctr" eaLnBrk="1" hangingPunct="1">
              <a:spcBef>
                <a:spcPct val="0"/>
              </a:spcBef>
              <a:buFontTx/>
              <a:buNone/>
            </a:pPr>
            <a:r>
              <a:rPr lang="el-GR" altLang="el-GR" sz="2400">
                <a:solidFill>
                  <a:schemeClr val="bg1"/>
                </a:solidFill>
                <a:latin typeface="Verdana" panose="020B0604030504040204" pitchFamily="34" charset="0"/>
              </a:rPr>
              <a:t>ακτίνων Χ</a:t>
            </a:r>
          </a:p>
          <a:p>
            <a:pPr algn="ctr" eaLnBrk="1" hangingPunct="1">
              <a:spcBef>
                <a:spcPct val="0"/>
              </a:spcBef>
              <a:buFontTx/>
              <a:buNone/>
            </a:pPr>
            <a:r>
              <a:rPr lang="el-GR" altLang="el-GR" sz="2400">
                <a:solidFill>
                  <a:schemeClr val="bg1"/>
                </a:solidFill>
                <a:latin typeface="Verdana" panose="020B0604030504040204" pitchFamily="34" charset="0"/>
              </a:rPr>
              <a:t>σε κρυστάλλους</a:t>
            </a:r>
          </a:p>
        </p:txBody>
      </p:sp>
      <p:sp>
        <p:nvSpPr>
          <p:cNvPr id="65541" name="Rectangle 4">
            <a:extLst>
              <a:ext uri="{FF2B5EF4-FFF2-40B4-BE49-F238E27FC236}">
                <a16:creationId xmlns:a16="http://schemas.microsoft.com/office/drawing/2014/main" id="{2C1BA3AD-F8ED-4F49-BE50-8D32442138B6}"/>
              </a:ext>
            </a:extLst>
          </p:cNvPr>
          <p:cNvSpPr>
            <a:spLocks noChangeArrowheads="1"/>
          </p:cNvSpPr>
          <p:nvPr/>
        </p:nvSpPr>
        <p:spPr bwMode="auto">
          <a:xfrm>
            <a:off x="323850" y="6062663"/>
            <a:ext cx="2787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a:solidFill>
                  <a:schemeClr val="bg1"/>
                </a:solidFill>
                <a:latin typeface="Verdana" panose="020B0604030504040204" pitchFamily="34" charset="0"/>
              </a:rPr>
              <a:t>Νόμπελ Φυσικής </a:t>
            </a:r>
          </a:p>
          <a:p>
            <a:pPr algn="ctr" eaLnBrk="1" hangingPunct="1">
              <a:spcBef>
                <a:spcPct val="0"/>
              </a:spcBef>
              <a:buFontTx/>
              <a:buNone/>
            </a:pPr>
            <a:r>
              <a:rPr lang="el-GR" altLang="el-GR" sz="2400">
                <a:solidFill>
                  <a:schemeClr val="bg1"/>
                </a:solidFill>
                <a:latin typeface="Verdana" panose="020B0604030504040204" pitchFamily="34" charset="0"/>
              </a:rPr>
              <a:t>1914</a:t>
            </a:r>
          </a:p>
        </p:txBody>
      </p:sp>
      <p:pic>
        <p:nvPicPr>
          <p:cNvPr id="65542" name="Picture 13" descr="Image:X-ray diffraction pattern 3clpro.jpg">
            <a:hlinkClick r:id="rId4"/>
            <a:extLst>
              <a:ext uri="{FF2B5EF4-FFF2-40B4-BE49-F238E27FC236}">
                <a16:creationId xmlns:a16="http://schemas.microsoft.com/office/drawing/2014/main" id="{6501670B-6B13-4CB6-A9E5-571139F6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00438"/>
            <a:ext cx="320357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5" descr="Image:Bragg diffraction.png">
            <a:hlinkClick r:id="rId6"/>
            <a:extLst>
              <a:ext uri="{FF2B5EF4-FFF2-40B4-BE49-F238E27FC236}">
                <a16:creationId xmlns:a16="http://schemas.microsoft.com/office/drawing/2014/main" id="{98B9B00D-B035-4AC6-9C75-3C67969B76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613" y="5087938"/>
            <a:ext cx="24193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descr="Εικόνα40">
            <a:extLst>
              <a:ext uri="{FF2B5EF4-FFF2-40B4-BE49-F238E27FC236}">
                <a16:creationId xmlns:a16="http://schemas.microsoft.com/office/drawing/2014/main" id="{B05721E6-989F-441D-8A33-6A2E1E08C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36838"/>
            <a:ext cx="20843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10" descr="Εικόνα41">
            <a:extLst>
              <a:ext uri="{FF2B5EF4-FFF2-40B4-BE49-F238E27FC236}">
                <a16:creationId xmlns:a16="http://schemas.microsoft.com/office/drawing/2014/main" id="{300465B5-5CA1-4BF5-B8B6-07BD291D4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636838"/>
            <a:ext cx="19621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a:extLst>
              <a:ext uri="{FF2B5EF4-FFF2-40B4-BE49-F238E27FC236}">
                <a16:creationId xmlns:a16="http://schemas.microsoft.com/office/drawing/2014/main" id="{E912414E-DBE0-410B-9A7D-287597FD63FB}"/>
              </a:ext>
            </a:extLst>
          </p:cNvPr>
          <p:cNvSpPr>
            <a:spLocks noGrp="1" noChangeArrowheads="1"/>
          </p:cNvSpPr>
          <p:nvPr>
            <p:ph type="title"/>
          </p:nvPr>
        </p:nvSpPr>
        <p:spPr>
          <a:xfrm>
            <a:off x="288925" y="171450"/>
            <a:ext cx="8604250" cy="1311275"/>
          </a:xfrm>
          <a:noFill/>
        </p:spPr>
        <p:txBody>
          <a:bodyPr>
            <a:spAutoFit/>
          </a:bodyPr>
          <a:lstStyle/>
          <a:p>
            <a:pPr eaLnBrk="1" hangingPunct="1"/>
            <a:r>
              <a:rPr lang="en-US" altLang="el-GR" sz="4000">
                <a:solidFill>
                  <a:srgbClr val="FFCC00"/>
                </a:solidFill>
                <a:latin typeface="Verdana" panose="020B0604030504040204" pitchFamily="34" charset="0"/>
              </a:rPr>
              <a:t>Henry Bragg (1862-1942</a:t>
            </a:r>
            <a:r>
              <a:rPr lang="el-GR" altLang="el-GR" sz="4000">
                <a:solidFill>
                  <a:srgbClr val="FFCC00"/>
                </a:solidFill>
                <a:latin typeface="Verdana" panose="020B0604030504040204" pitchFamily="34" charset="0"/>
              </a:rPr>
              <a:t>)</a:t>
            </a:r>
            <a:br>
              <a:rPr lang="en-US" altLang="el-GR" sz="4000">
                <a:solidFill>
                  <a:srgbClr val="FFCC00"/>
                </a:solidFill>
                <a:latin typeface="Verdana" panose="020B0604030504040204" pitchFamily="34" charset="0"/>
              </a:rPr>
            </a:br>
            <a:r>
              <a:rPr lang="en-US" altLang="el-GR" sz="4000">
                <a:solidFill>
                  <a:srgbClr val="FFCC00"/>
                </a:solidFill>
                <a:latin typeface="Verdana" panose="020B0604030504040204" pitchFamily="34" charset="0"/>
              </a:rPr>
              <a:t>Lawrence Bragg (1890-1971)</a:t>
            </a:r>
            <a:endParaRPr lang="el-GR" altLang="el-GR" sz="4000">
              <a:solidFill>
                <a:srgbClr val="FFCC00"/>
              </a:solidFill>
              <a:latin typeface="Verdana" panose="020B0604030504040204" pitchFamily="34" charset="0"/>
            </a:endParaRPr>
          </a:p>
        </p:txBody>
      </p:sp>
      <p:sp>
        <p:nvSpPr>
          <p:cNvPr id="67589" name="Rectangle 3">
            <a:extLst>
              <a:ext uri="{FF2B5EF4-FFF2-40B4-BE49-F238E27FC236}">
                <a16:creationId xmlns:a16="http://schemas.microsoft.com/office/drawing/2014/main" id="{37272A9A-E598-4C60-8984-C7BF6239BE20}"/>
              </a:ext>
            </a:extLst>
          </p:cNvPr>
          <p:cNvSpPr>
            <a:spLocks noGrp="1" noChangeArrowheads="1"/>
          </p:cNvSpPr>
          <p:nvPr>
            <p:ph type="body" idx="1"/>
          </p:nvPr>
        </p:nvSpPr>
        <p:spPr>
          <a:xfrm>
            <a:off x="4859338" y="1916113"/>
            <a:ext cx="3652837" cy="946150"/>
          </a:xfrm>
          <a:noFill/>
        </p:spPr>
        <p:txBody>
          <a:bodyPr wrap="none">
            <a:spAutoFit/>
          </a:bodyPr>
          <a:lstStyle/>
          <a:p>
            <a:pPr algn="ctr" eaLnBrk="1" hangingPunct="1">
              <a:spcBef>
                <a:spcPct val="0"/>
              </a:spcBef>
              <a:buFontTx/>
              <a:buNone/>
            </a:pPr>
            <a:r>
              <a:rPr lang="el-GR" altLang="el-GR" sz="2800">
                <a:solidFill>
                  <a:schemeClr val="bg1"/>
                </a:solidFill>
                <a:latin typeface="Verdana" panose="020B0604030504040204" pitchFamily="34" charset="0"/>
              </a:rPr>
              <a:t>Διάταξη ατόμων</a:t>
            </a:r>
          </a:p>
          <a:p>
            <a:pPr algn="ctr" eaLnBrk="1" hangingPunct="1">
              <a:spcBef>
                <a:spcPct val="0"/>
              </a:spcBef>
              <a:buFontTx/>
              <a:buNone/>
            </a:pPr>
            <a:r>
              <a:rPr lang="el-GR" altLang="el-GR" sz="2800">
                <a:solidFill>
                  <a:schemeClr val="bg1"/>
                </a:solidFill>
                <a:latin typeface="Verdana" panose="020B0604030504040204" pitchFamily="34" charset="0"/>
              </a:rPr>
              <a:t>στους κρυστάλλους</a:t>
            </a:r>
          </a:p>
        </p:txBody>
      </p:sp>
      <p:sp>
        <p:nvSpPr>
          <p:cNvPr id="67590" name="Rectangle 4">
            <a:extLst>
              <a:ext uri="{FF2B5EF4-FFF2-40B4-BE49-F238E27FC236}">
                <a16:creationId xmlns:a16="http://schemas.microsoft.com/office/drawing/2014/main" id="{5F2786CE-C4D9-4768-B9EA-4C88D311414B}"/>
              </a:ext>
            </a:extLst>
          </p:cNvPr>
          <p:cNvSpPr>
            <a:spLocks noChangeArrowheads="1"/>
          </p:cNvSpPr>
          <p:nvPr/>
        </p:nvSpPr>
        <p:spPr bwMode="auto">
          <a:xfrm>
            <a:off x="920750" y="5661025"/>
            <a:ext cx="2787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a:solidFill>
                  <a:schemeClr val="bg1"/>
                </a:solidFill>
                <a:latin typeface="Verdana" panose="020B0604030504040204" pitchFamily="34" charset="0"/>
              </a:rPr>
              <a:t>Νόμπελ Φυσικής </a:t>
            </a:r>
          </a:p>
          <a:p>
            <a:pPr algn="ctr" eaLnBrk="1" hangingPunct="1">
              <a:spcBef>
                <a:spcPct val="0"/>
              </a:spcBef>
              <a:buFontTx/>
              <a:buNone/>
            </a:pPr>
            <a:r>
              <a:rPr lang="el-GR" altLang="el-GR" sz="2400">
                <a:solidFill>
                  <a:schemeClr val="bg1"/>
                </a:solidFill>
                <a:latin typeface="Verdana" panose="020B0604030504040204" pitchFamily="34" charset="0"/>
              </a:rPr>
              <a:t>191</a:t>
            </a:r>
            <a:r>
              <a:rPr lang="en-US" altLang="el-GR" sz="2400">
                <a:solidFill>
                  <a:schemeClr val="bg1"/>
                </a:solidFill>
                <a:latin typeface="Verdana" panose="020B0604030504040204" pitchFamily="34" charset="0"/>
              </a:rPr>
              <a:t>5</a:t>
            </a:r>
            <a:endParaRPr lang="el-GR" altLang="el-GR" sz="2400">
              <a:solidFill>
                <a:schemeClr val="bg1"/>
              </a:solidFill>
              <a:latin typeface="Verdana" panose="020B0604030504040204" pitchFamily="34" charset="0"/>
            </a:endParaRPr>
          </a:p>
        </p:txBody>
      </p:sp>
      <p:pic>
        <p:nvPicPr>
          <p:cNvPr id="67591" name="Picture 12" descr="Strat-photo-08_s">
            <a:extLst>
              <a:ext uri="{FF2B5EF4-FFF2-40B4-BE49-F238E27FC236}">
                <a16:creationId xmlns:a16="http://schemas.microsoft.com/office/drawing/2014/main" id="{AD93486C-878B-472E-B87A-778595E80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1406" t="10092" r="30313" b="14305"/>
          <a:stretch>
            <a:fillRect/>
          </a:stretch>
        </p:blipFill>
        <p:spPr bwMode="auto">
          <a:xfrm>
            <a:off x="4427538" y="4756150"/>
            <a:ext cx="23050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3" descr="pbs_3_s">
            <a:extLst>
              <a:ext uri="{FF2B5EF4-FFF2-40B4-BE49-F238E27FC236}">
                <a16:creationId xmlns:a16="http://schemas.microsoft.com/office/drawing/2014/main" id="{1CC41320-B12B-4E67-BFDC-0FB09EBCD8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803" t="8621" r="17859" b="5862"/>
          <a:stretch>
            <a:fillRect/>
          </a:stretch>
        </p:blipFill>
        <p:spPr bwMode="auto">
          <a:xfrm>
            <a:off x="6677025" y="3141663"/>
            <a:ext cx="243205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1" descr="Εικόνα43">
            <a:extLst>
              <a:ext uri="{FF2B5EF4-FFF2-40B4-BE49-F238E27FC236}">
                <a16:creationId xmlns:a16="http://schemas.microsoft.com/office/drawing/2014/main" id="{20F25555-40D1-45D3-9292-C62FC7DC3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30607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8" descr="Εικόνα45">
            <a:extLst>
              <a:ext uri="{FF2B5EF4-FFF2-40B4-BE49-F238E27FC236}">
                <a16:creationId xmlns:a16="http://schemas.microsoft.com/office/drawing/2014/main" id="{79126211-FF4C-4C45-9883-EDB491C93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888" y="1484313"/>
            <a:ext cx="2932112"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0" descr="Εικόνα44">
            <a:extLst>
              <a:ext uri="{FF2B5EF4-FFF2-40B4-BE49-F238E27FC236}">
                <a16:creationId xmlns:a16="http://schemas.microsoft.com/office/drawing/2014/main" id="{A587CB4A-274A-4465-B189-039FA7D9E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254625"/>
            <a:ext cx="36703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a:extLst>
              <a:ext uri="{FF2B5EF4-FFF2-40B4-BE49-F238E27FC236}">
                <a16:creationId xmlns:a16="http://schemas.microsoft.com/office/drawing/2014/main" id="{7BC7FD76-B49E-41B3-979B-68EE38A9ADE0}"/>
              </a:ext>
            </a:extLst>
          </p:cNvPr>
          <p:cNvSpPr>
            <a:spLocks noGrp="1" noChangeArrowheads="1"/>
          </p:cNvSpPr>
          <p:nvPr>
            <p:ph type="title"/>
          </p:nvPr>
        </p:nvSpPr>
        <p:spPr>
          <a:xfrm>
            <a:off x="288925" y="476250"/>
            <a:ext cx="8604250" cy="701675"/>
          </a:xfrm>
          <a:noFill/>
        </p:spPr>
        <p:txBody>
          <a:bodyPr>
            <a:spAutoFit/>
          </a:bodyPr>
          <a:lstStyle/>
          <a:p>
            <a:pPr eaLnBrk="1" hangingPunct="1"/>
            <a:r>
              <a:rPr lang="en-US" altLang="el-GR" sz="4000">
                <a:solidFill>
                  <a:srgbClr val="FFCC00"/>
                </a:solidFill>
                <a:latin typeface="Verdana" panose="020B0604030504040204" pitchFamily="34" charset="0"/>
              </a:rPr>
              <a:t>Peter Debye (1884-1966</a:t>
            </a:r>
            <a:r>
              <a:rPr lang="el-GR" altLang="el-GR" sz="4000">
                <a:solidFill>
                  <a:srgbClr val="FFCC00"/>
                </a:solidFill>
                <a:latin typeface="Verdana" panose="020B0604030504040204" pitchFamily="34" charset="0"/>
              </a:rPr>
              <a:t>)</a:t>
            </a:r>
          </a:p>
        </p:txBody>
      </p:sp>
      <p:sp>
        <p:nvSpPr>
          <p:cNvPr id="69638" name="Rectangle 3">
            <a:extLst>
              <a:ext uri="{FF2B5EF4-FFF2-40B4-BE49-F238E27FC236}">
                <a16:creationId xmlns:a16="http://schemas.microsoft.com/office/drawing/2014/main" id="{A1C7713C-F243-4740-AFD4-19861E9D153A}"/>
              </a:ext>
            </a:extLst>
          </p:cNvPr>
          <p:cNvSpPr>
            <a:spLocks noGrp="1" noChangeArrowheads="1"/>
          </p:cNvSpPr>
          <p:nvPr>
            <p:ph type="body" idx="1"/>
          </p:nvPr>
        </p:nvSpPr>
        <p:spPr>
          <a:xfrm>
            <a:off x="3563938" y="2817813"/>
            <a:ext cx="2665412" cy="1187450"/>
          </a:xfrm>
          <a:noFill/>
        </p:spPr>
        <p:txBody>
          <a:bodyPr wrap="none">
            <a:spAutoFit/>
          </a:bodyPr>
          <a:lstStyle/>
          <a:p>
            <a:pPr algn="ctr" eaLnBrk="1" hangingPunct="1">
              <a:spcBef>
                <a:spcPct val="0"/>
              </a:spcBef>
              <a:buFontTx/>
              <a:buNone/>
            </a:pPr>
            <a:r>
              <a:rPr lang="el-GR" altLang="el-GR" sz="2400">
                <a:solidFill>
                  <a:schemeClr val="bg1"/>
                </a:solidFill>
                <a:latin typeface="Verdana" panose="020B0604030504040204" pitchFamily="34" charset="0"/>
              </a:rPr>
              <a:t>Ακτινογράφημα </a:t>
            </a:r>
          </a:p>
          <a:p>
            <a:pPr algn="ctr" eaLnBrk="1" hangingPunct="1">
              <a:spcBef>
                <a:spcPct val="0"/>
              </a:spcBef>
              <a:buFontTx/>
              <a:buNone/>
            </a:pPr>
            <a:r>
              <a:rPr lang="el-GR" altLang="el-GR" sz="2400">
                <a:solidFill>
                  <a:schemeClr val="bg1"/>
                </a:solidFill>
                <a:latin typeface="Verdana" panose="020B0604030504040204" pitchFamily="34" charset="0"/>
              </a:rPr>
              <a:t>κρυσταλλικής </a:t>
            </a:r>
          </a:p>
          <a:p>
            <a:pPr algn="ctr" eaLnBrk="1" hangingPunct="1">
              <a:spcBef>
                <a:spcPct val="0"/>
              </a:spcBef>
              <a:buFontTx/>
              <a:buNone/>
            </a:pPr>
            <a:r>
              <a:rPr lang="el-GR" altLang="el-GR" sz="2400">
                <a:solidFill>
                  <a:schemeClr val="bg1"/>
                </a:solidFill>
                <a:latin typeface="Verdana" panose="020B0604030504040204" pitchFamily="34" charset="0"/>
              </a:rPr>
              <a:t>κόνεως</a:t>
            </a:r>
          </a:p>
        </p:txBody>
      </p:sp>
      <p:sp>
        <p:nvSpPr>
          <p:cNvPr id="69639" name="Rectangle 4">
            <a:extLst>
              <a:ext uri="{FF2B5EF4-FFF2-40B4-BE49-F238E27FC236}">
                <a16:creationId xmlns:a16="http://schemas.microsoft.com/office/drawing/2014/main" id="{906CD740-DC23-4A95-A801-4F8DEDD0B7D9}"/>
              </a:ext>
            </a:extLst>
          </p:cNvPr>
          <p:cNvSpPr>
            <a:spLocks noChangeArrowheads="1"/>
          </p:cNvSpPr>
          <p:nvPr/>
        </p:nvSpPr>
        <p:spPr bwMode="auto">
          <a:xfrm>
            <a:off x="468313" y="6021388"/>
            <a:ext cx="272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el-GR" sz="2400">
                <a:solidFill>
                  <a:schemeClr val="bg1"/>
                </a:solidFill>
                <a:latin typeface="Verdana" panose="020B0604030504040204" pitchFamily="34" charset="0"/>
              </a:rPr>
              <a:t>Νόμπελ Χημείας </a:t>
            </a:r>
          </a:p>
          <a:p>
            <a:pPr algn="ctr" eaLnBrk="1" hangingPunct="1">
              <a:spcBef>
                <a:spcPct val="0"/>
              </a:spcBef>
              <a:buFontTx/>
              <a:buNone/>
            </a:pPr>
            <a:r>
              <a:rPr lang="el-GR" altLang="el-GR" sz="2400">
                <a:solidFill>
                  <a:schemeClr val="bg1"/>
                </a:solidFill>
                <a:latin typeface="Verdana" panose="020B0604030504040204" pitchFamily="34" charset="0"/>
              </a:rPr>
              <a:t>1936</a:t>
            </a: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BFB98EB-CB90-422F-B790-7FC1EEB0EEEB}"/>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Ορισμός ορυκτού</a:t>
            </a:r>
          </a:p>
        </p:txBody>
      </p:sp>
      <p:sp>
        <p:nvSpPr>
          <p:cNvPr id="71683" name="Rectangle 3">
            <a:extLst>
              <a:ext uri="{FF2B5EF4-FFF2-40B4-BE49-F238E27FC236}">
                <a16:creationId xmlns:a16="http://schemas.microsoft.com/office/drawing/2014/main" id="{A448E149-FEF7-4837-8AE8-2DD540DF1D7B}"/>
              </a:ext>
            </a:extLst>
          </p:cNvPr>
          <p:cNvSpPr>
            <a:spLocks noGrp="1" noChangeArrowheads="1"/>
          </p:cNvSpPr>
          <p:nvPr>
            <p:ph type="body" idx="1"/>
          </p:nvPr>
        </p:nvSpPr>
        <p:spPr>
          <a:xfrm>
            <a:off x="457200" y="1927225"/>
            <a:ext cx="8229600" cy="4525963"/>
          </a:xfrm>
          <a:solidFill>
            <a:srgbClr val="CCFFFF"/>
          </a:solidFill>
        </p:spPr>
        <p:txBody>
          <a:bodyPr/>
          <a:lstStyle/>
          <a:p>
            <a:pPr eaLnBrk="1" hangingPunct="1">
              <a:lnSpc>
                <a:spcPct val="120000"/>
              </a:lnSpc>
            </a:pPr>
            <a:r>
              <a:rPr lang="el-GR" altLang="el-GR" sz="2800">
                <a:latin typeface="Verdana" panose="020B0604030504040204" pitchFamily="34" charset="0"/>
              </a:rPr>
              <a:t>Ορυκτό είναι ένα </a:t>
            </a:r>
            <a:r>
              <a:rPr lang="el-GR" altLang="el-GR" sz="2800">
                <a:solidFill>
                  <a:srgbClr val="FF3300"/>
                </a:solidFill>
                <a:latin typeface="Verdana" panose="020B0604030504040204" pitchFamily="34" charset="0"/>
              </a:rPr>
              <a:t>φυσικώς</a:t>
            </a:r>
            <a:r>
              <a:rPr lang="el-GR" altLang="el-GR" sz="2800">
                <a:latin typeface="Verdana" panose="020B0604030504040204" pitchFamily="34" charset="0"/>
              </a:rPr>
              <a:t> εμφανιζόμενο </a:t>
            </a:r>
            <a:r>
              <a:rPr lang="el-GR" altLang="el-GR" sz="2800">
                <a:solidFill>
                  <a:srgbClr val="FF3300"/>
                </a:solidFill>
                <a:latin typeface="Verdana" panose="020B0604030504040204" pitchFamily="34" charset="0"/>
              </a:rPr>
              <a:t>ομογενές στερεό</a:t>
            </a:r>
            <a:r>
              <a:rPr lang="el-GR" altLang="el-GR" sz="2800">
                <a:latin typeface="Verdana" panose="020B0604030504040204" pitchFamily="34" charset="0"/>
              </a:rPr>
              <a:t>, το οποίο συνήθως σχηματίζεται με </a:t>
            </a:r>
            <a:r>
              <a:rPr lang="el-GR" altLang="el-GR" sz="2800">
                <a:solidFill>
                  <a:srgbClr val="FF3300"/>
                </a:solidFill>
                <a:latin typeface="Verdana" panose="020B0604030504040204" pitchFamily="34" charset="0"/>
              </a:rPr>
              <a:t>ανόργανες</a:t>
            </a:r>
            <a:r>
              <a:rPr lang="el-GR" altLang="el-GR" sz="2800">
                <a:latin typeface="Verdana" panose="020B0604030504040204" pitchFamily="34" charset="0"/>
              </a:rPr>
              <a:t> διαδικασίες, χαρακτηρίζεται από υψηλό βαθμό </a:t>
            </a:r>
            <a:r>
              <a:rPr lang="el-GR" altLang="el-GR" sz="2800">
                <a:solidFill>
                  <a:srgbClr val="FF3300"/>
                </a:solidFill>
                <a:latin typeface="Verdana" panose="020B0604030504040204" pitchFamily="34" charset="0"/>
              </a:rPr>
              <a:t>ταξινομημένης </a:t>
            </a:r>
            <a:r>
              <a:rPr lang="el-GR" altLang="el-GR" sz="2800">
                <a:latin typeface="Verdana" panose="020B0604030504040204" pitchFamily="34" charset="0"/>
              </a:rPr>
              <a:t>ατομικής διατάξεως, και έχει χημική σύσταση και φυσικές ιδιότητες, οι οποίες είτε είναι </a:t>
            </a:r>
            <a:r>
              <a:rPr lang="el-GR" altLang="el-GR" sz="2800">
                <a:solidFill>
                  <a:srgbClr val="FF3300"/>
                </a:solidFill>
                <a:latin typeface="Verdana" panose="020B0604030504040204" pitchFamily="34" charset="0"/>
              </a:rPr>
              <a:t>σταθερές</a:t>
            </a:r>
            <a:r>
              <a:rPr lang="el-GR" altLang="el-GR" sz="2800">
                <a:latin typeface="Verdana" panose="020B0604030504040204" pitchFamily="34" charset="0"/>
              </a:rPr>
              <a:t> είτε κυμαίνονται εντός ορισμένων ορίων</a:t>
            </a:r>
            <a:r>
              <a:rPr lang="en-US" altLang="el-GR" sz="2800">
                <a:latin typeface="Verdana" panose="020B0604030504040204" pitchFamily="34" charset="0"/>
              </a:rPr>
              <a:t>.</a:t>
            </a:r>
            <a:endParaRPr lang="el-GR" altLang="el-GR" sz="2800">
              <a:latin typeface="Verdana" panose="020B0604030504040204" pitchFamily="34" charset="0"/>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2" descr="Εικόνα49">
            <a:extLst>
              <a:ext uri="{FF2B5EF4-FFF2-40B4-BE49-F238E27FC236}">
                <a16:creationId xmlns:a16="http://schemas.microsoft.com/office/drawing/2014/main" id="{040CF633-6CF0-4CFA-9516-DAC150660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876800"/>
            <a:ext cx="2640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3" descr="Εικόνα46">
            <a:extLst>
              <a:ext uri="{FF2B5EF4-FFF2-40B4-BE49-F238E27FC236}">
                <a16:creationId xmlns:a16="http://schemas.microsoft.com/office/drawing/2014/main" id="{6B1D6750-0E6C-445E-9668-411BB4982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852738"/>
            <a:ext cx="2657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14" descr="Εικόνα47">
            <a:extLst>
              <a:ext uri="{FF2B5EF4-FFF2-40B4-BE49-F238E27FC236}">
                <a16:creationId xmlns:a16="http://schemas.microsoft.com/office/drawing/2014/main" id="{195D933A-F8C7-4194-BB67-A43F022E8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852738"/>
            <a:ext cx="30876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5" descr="Εικόνα48">
            <a:extLst>
              <a:ext uri="{FF2B5EF4-FFF2-40B4-BE49-F238E27FC236}">
                <a16:creationId xmlns:a16="http://schemas.microsoft.com/office/drawing/2014/main" id="{A95304C6-9F97-4EAF-AB46-F315408AF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4876800"/>
            <a:ext cx="26400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5A25C78B-548E-4DE2-AE9B-89D24260C53B}"/>
              </a:ext>
            </a:extLst>
          </p:cNvPr>
          <p:cNvSpPr>
            <a:spLocks noGrp="1" noChangeArrowheads="1"/>
          </p:cNvSpPr>
          <p:nvPr>
            <p:ph type="title"/>
          </p:nvPr>
        </p:nvSpPr>
        <p:spPr>
          <a:solidFill>
            <a:schemeClr val="hlink"/>
          </a:solidFill>
        </p:spPr>
        <p:txBody>
          <a:bodyPr/>
          <a:lstStyle/>
          <a:p>
            <a:pPr eaLnBrk="1" hangingPunct="1">
              <a:defRPr/>
            </a:pPr>
            <a:r>
              <a:rPr lang="el-GR" altLang="el-GR" sz="3600" b="1">
                <a:solidFill>
                  <a:srgbClr val="FFCC00"/>
                </a:solidFill>
                <a:effectLst>
                  <a:outerShdw blurRad="38100" dist="38100" dir="2700000" algn="tl">
                    <a:srgbClr val="000000"/>
                  </a:outerShdw>
                </a:effectLst>
                <a:latin typeface="Verdana" panose="020B0604030504040204" pitchFamily="34" charset="0"/>
              </a:rPr>
              <a:t>..."φυσικώς εμφανιζόμενο"…</a:t>
            </a:r>
          </a:p>
        </p:txBody>
      </p:sp>
      <p:sp>
        <p:nvSpPr>
          <p:cNvPr id="73735" name="Rectangle 3">
            <a:extLst>
              <a:ext uri="{FF2B5EF4-FFF2-40B4-BE49-F238E27FC236}">
                <a16:creationId xmlns:a16="http://schemas.microsoft.com/office/drawing/2014/main" id="{CA6B5535-12E5-4DBB-8D2F-B553E1AF95CC}"/>
              </a:ext>
            </a:extLst>
          </p:cNvPr>
          <p:cNvSpPr>
            <a:spLocks noGrp="1" noChangeArrowheads="1"/>
          </p:cNvSpPr>
          <p:nvPr>
            <p:ph type="body" idx="1"/>
          </p:nvPr>
        </p:nvSpPr>
        <p:spPr>
          <a:xfrm>
            <a:off x="457200" y="1484313"/>
            <a:ext cx="8229600" cy="1295400"/>
          </a:xfrm>
          <a:solidFill>
            <a:srgbClr val="CCFFFF"/>
          </a:solidFill>
        </p:spPr>
        <p:txBody>
          <a:bodyPr/>
          <a:lstStyle/>
          <a:p>
            <a:pPr eaLnBrk="1" hangingPunct="1">
              <a:lnSpc>
                <a:spcPct val="120000"/>
              </a:lnSpc>
            </a:pPr>
            <a:r>
              <a:rPr lang="el-GR" altLang="el-GR" sz="2800">
                <a:latin typeface="Verdana" panose="020B0604030504040204" pitchFamily="34" charset="0"/>
              </a:rPr>
              <a:t>Διάκριση φυσικών – συνθετικών ορυκτών.</a:t>
            </a:r>
          </a:p>
          <a:p>
            <a:pPr eaLnBrk="1" hangingPunct="1">
              <a:lnSpc>
                <a:spcPct val="120000"/>
              </a:lnSpc>
            </a:pPr>
            <a:r>
              <a:rPr lang="el-GR" altLang="el-GR" sz="2800">
                <a:latin typeface="Verdana" panose="020B0604030504040204" pitchFamily="34" charset="0"/>
              </a:rPr>
              <a:t>Πολύτιμοι λίθοι – Εργαστήρια.</a:t>
            </a:r>
          </a:p>
        </p:txBody>
      </p:sp>
      <p:sp>
        <p:nvSpPr>
          <p:cNvPr id="73736" name="Text Box 8">
            <a:extLst>
              <a:ext uri="{FF2B5EF4-FFF2-40B4-BE49-F238E27FC236}">
                <a16:creationId xmlns:a16="http://schemas.microsoft.com/office/drawing/2014/main" id="{E65C173C-3297-4514-8F9E-6BCA387F4CBC}"/>
              </a:ext>
            </a:extLst>
          </p:cNvPr>
          <p:cNvSpPr txBox="1">
            <a:spLocks noChangeArrowheads="1"/>
          </p:cNvSpPr>
          <p:nvPr/>
        </p:nvSpPr>
        <p:spPr bwMode="auto">
          <a:xfrm>
            <a:off x="6348413" y="2852738"/>
            <a:ext cx="1392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altLang="el-GR" sz="2000">
                <a:solidFill>
                  <a:schemeClr val="bg1"/>
                </a:solidFill>
                <a:latin typeface="Verdana" panose="020B0604030504040204" pitchFamily="34" charset="0"/>
              </a:rPr>
              <a:t>Φυσικά </a:t>
            </a:r>
          </a:p>
          <a:p>
            <a:pPr eaLnBrk="1" hangingPunct="1"/>
            <a:r>
              <a:rPr lang="el-GR" altLang="el-GR" sz="2000">
                <a:solidFill>
                  <a:schemeClr val="bg1"/>
                </a:solidFill>
                <a:latin typeface="Verdana" panose="020B0604030504040204" pitchFamily="34" charset="0"/>
              </a:rPr>
              <a:t>διαμάντια</a:t>
            </a:r>
          </a:p>
        </p:txBody>
      </p:sp>
      <p:sp>
        <p:nvSpPr>
          <p:cNvPr id="73737" name="Text Box 9">
            <a:extLst>
              <a:ext uri="{FF2B5EF4-FFF2-40B4-BE49-F238E27FC236}">
                <a16:creationId xmlns:a16="http://schemas.microsoft.com/office/drawing/2014/main" id="{8B5C7EC8-695E-46A6-85C3-B27C47E07B5B}"/>
              </a:ext>
            </a:extLst>
          </p:cNvPr>
          <p:cNvSpPr txBox="1">
            <a:spLocks noChangeArrowheads="1"/>
          </p:cNvSpPr>
          <p:nvPr/>
        </p:nvSpPr>
        <p:spPr bwMode="auto">
          <a:xfrm>
            <a:off x="1763713" y="6165850"/>
            <a:ext cx="1460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l-GR" altLang="el-GR" sz="2000">
                <a:solidFill>
                  <a:schemeClr val="bg1"/>
                </a:solidFill>
                <a:latin typeface="Verdana" panose="020B0604030504040204" pitchFamily="34" charset="0"/>
              </a:rPr>
              <a:t>Συνθετικά</a:t>
            </a:r>
          </a:p>
          <a:p>
            <a:pPr algn="r" eaLnBrk="1" hangingPunct="1"/>
            <a:r>
              <a:rPr lang="el-GR" altLang="el-GR" sz="2000">
                <a:solidFill>
                  <a:schemeClr val="bg1"/>
                </a:solidFill>
                <a:latin typeface="Verdana" panose="020B0604030504040204" pitchFamily="34" charset="0"/>
              </a:rPr>
              <a:t>διαμάντια</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descr="Εικόνα51">
            <a:extLst>
              <a:ext uri="{FF2B5EF4-FFF2-40B4-BE49-F238E27FC236}">
                <a16:creationId xmlns:a16="http://schemas.microsoft.com/office/drawing/2014/main" id="{9A1A02BE-BF5E-46DE-B04A-DD7DB5342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573463"/>
            <a:ext cx="417353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9" descr="Εικόνα50">
            <a:extLst>
              <a:ext uri="{FF2B5EF4-FFF2-40B4-BE49-F238E27FC236}">
                <a16:creationId xmlns:a16="http://schemas.microsoft.com/office/drawing/2014/main" id="{6BDCD2C8-0CEE-4F3D-84AC-44B538B85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573463"/>
            <a:ext cx="388620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a:extLst>
              <a:ext uri="{FF2B5EF4-FFF2-40B4-BE49-F238E27FC236}">
                <a16:creationId xmlns:a16="http://schemas.microsoft.com/office/drawing/2014/main" id="{A5AC1198-8182-4707-9FBA-D8B7270C2253}"/>
              </a:ext>
            </a:extLst>
          </p:cNvPr>
          <p:cNvSpPr>
            <a:spLocks noGrp="1" noChangeArrowheads="1"/>
          </p:cNvSpPr>
          <p:nvPr>
            <p:ph type="title"/>
          </p:nvPr>
        </p:nvSpPr>
        <p:spPr>
          <a:solidFill>
            <a:schemeClr val="hlink"/>
          </a:solidFill>
        </p:spPr>
        <p:txBody>
          <a:bodyPr/>
          <a:lstStyle/>
          <a:p>
            <a:pPr eaLnBrk="1" hangingPunct="1">
              <a:defRPr/>
            </a:pPr>
            <a:r>
              <a:rPr lang="el-GR" altLang="el-GR" sz="3600" b="1">
                <a:solidFill>
                  <a:srgbClr val="FFCC00"/>
                </a:solidFill>
                <a:effectLst>
                  <a:outerShdw blurRad="38100" dist="38100" dir="2700000" algn="tl">
                    <a:srgbClr val="000000"/>
                  </a:outerShdw>
                </a:effectLst>
                <a:latin typeface="Verdana" panose="020B0604030504040204" pitchFamily="34" charset="0"/>
              </a:rPr>
              <a:t>..."φυσικώς εμφανιζόμενο"...</a:t>
            </a:r>
          </a:p>
        </p:txBody>
      </p:sp>
      <p:sp>
        <p:nvSpPr>
          <p:cNvPr id="74757" name="Rectangle 3">
            <a:extLst>
              <a:ext uri="{FF2B5EF4-FFF2-40B4-BE49-F238E27FC236}">
                <a16:creationId xmlns:a16="http://schemas.microsoft.com/office/drawing/2014/main" id="{FDDB3EAC-676F-433E-A172-296F20649F4C}"/>
              </a:ext>
            </a:extLst>
          </p:cNvPr>
          <p:cNvSpPr>
            <a:spLocks noGrp="1" noChangeArrowheads="1"/>
          </p:cNvSpPr>
          <p:nvPr>
            <p:ph type="body" idx="1"/>
          </p:nvPr>
        </p:nvSpPr>
        <p:spPr>
          <a:xfrm>
            <a:off x="457200" y="1557338"/>
            <a:ext cx="8229600" cy="1789112"/>
          </a:xfrm>
          <a:solidFill>
            <a:srgbClr val="CCFFFF"/>
          </a:solidFill>
        </p:spPr>
        <p:txBody>
          <a:bodyPr/>
          <a:lstStyle/>
          <a:p>
            <a:pPr eaLnBrk="1" hangingPunct="1">
              <a:lnSpc>
                <a:spcPct val="120000"/>
              </a:lnSpc>
            </a:pPr>
            <a:r>
              <a:rPr lang="el-GR" altLang="el-GR" sz="2800">
                <a:latin typeface="Verdana" panose="020B0604030504040204" pitchFamily="34" charset="0"/>
              </a:rPr>
              <a:t>Φυσικός ασβεστίτης (</a:t>
            </a:r>
            <a:r>
              <a:rPr lang="en-US" altLang="el-GR" sz="2800">
                <a:latin typeface="Verdana" panose="020B0604030504040204" pitchFamily="34" charset="0"/>
              </a:rPr>
              <a:t>CaCO</a:t>
            </a:r>
            <a:r>
              <a:rPr lang="en-US" altLang="el-GR" sz="2800" baseline="-25000">
                <a:latin typeface="Verdana" panose="020B0604030504040204" pitchFamily="34" charset="0"/>
              </a:rPr>
              <a:t>3</a:t>
            </a:r>
            <a:r>
              <a:rPr lang="en-US" altLang="el-GR" sz="2800">
                <a:latin typeface="Verdana" panose="020B0604030504040204" pitchFamily="34" charset="0"/>
              </a:rPr>
              <a:t>)</a:t>
            </a:r>
            <a:r>
              <a:rPr lang="el-GR" altLang="el-GR" sz="2800">
                <a:latin typeface="Verdana" panose="020B0604030504040204" pitchFamily="34" charset="0"/>
              </a:rPr>
              <a:t>.</a:t>
            </a:r>
          </a:p>
          <a:p>
            <a:pPr eaLnBrk="1" hangingPunct="1">
              <a:lnSpc>
                <a:spcPct val="120000"/>
              </a:lnSpc>
            </a:pPr>
            <a:r>
              <a:rPr lang="el-GR" altLang="el-GR" sz="2800">
                <a:latin typeface="Verdana" panose="020B0604030504040204" pitchFamily="34" charset="0"/>
              </a:rPr>
              <a:t>Ασβεστίτης ως απόθεση (πουρί) </a:t>
            </a:r>
            <a:br>
              <a:rPr lang="el-GR" altLang="el-GR" sz="2800">
                <a:latin typeface="Verdana" panose="020B0604030504040204" pitchFamily="34" charset="0"/>
              </a:rPr>
            </a:br>
            <a:r>
              <a:rPr lang="el-GR" altLang="el-GR" sz="2800">
                <a:latin typeface="Verdana" panose="020B0604030504040204" pitchFamily="34" charset="0"/>
              </a:rPr>
              <a:t>σε σωλήνες της ύδρευσης.</a:t>
            </a: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9" descr="Εικόνα53">
            <a:extLst>
              <a:ext uri="{FF2B5EF4-FFF2-40B4-BE49-F238E27FC236}">
                <a16:creationId xmlns:a16="http://schemas.microsoft.com/office/drawing/2014/main" id="{FFA87891-5880-4CC2-B44F-6866DE04B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425950"/>
            <a:ext cx="32432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10" descr="Εικόνα52">
            <a:extLst>
              <a:ext uri="{FF2B5EF4-FFF2-40B4-BE49-F238E27FC236}">
                <a16:creationId xmlns:a16="http://schemas.microsoft.com/office/drawing/2014/main" id="{0C058E26-0E4A-4646-9C69-F9C3078E3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425950"/>
            <a:ext cx="32369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a:extLst>
              <a:ext uri="{FF2B5EF4-FFF2-40B4-BE49-F238E27FC236}">
                <a16:creationId xmlns:a16="http://schemas.microsoft.com/office/drawing/2014/main" id="{80AFB379-08B5-416F-816B-6AABC5AED69E}"/>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..."ομογενές"...</a:t>
            </a:r>
          </a:p>
        </p:txBody>
      </p:sp>
      <p:sp>
        <p:nvSpPr>
          <p:cNvPr id="75781" name="Rectangle 3">
            <a:extLst>
              <a:ext uri="{FF2B5EF4-FFF2-40B4-BE49-F238E27FC236}">
                <a16:creationId xmlns:a16="http://schemas.microsoft.com/office/drawing/2014/main" id="{049D6FBB-5422-4668-B0ED-591B3D3CF107}"/>
              </a:ext>
            </a:extLst>
          </p:cNvPr>
          <p:cNvSpPr>
            <a:spLocks noGrp="1" noChangeArrowheads="1"/>
          </p:cNvSpPr>
          <p:nvPr>
            <p:ph type="body" idx="1"/>
          </p:nvPr>
        </p:nvSpPr>
        <p:spPr>
          <a:xfrm>
            <a:off x="457200" y="1557338"/>
            <a:ext cx="8229600" cy="2808287"/>
          </a:xfrm>
          <a:solidFill>
            <a:srgbClr val="CCFFFF"/>
          </a:solidFill>
        </p:spPr>
        <p:txBody>
          <a:bodyPr/>
          <a:lstStyle/>
          <a:p>
            <a:pPr eaLnBrk="1" hangingPunct="1">
              <a:lnSpc>
                <a:spcPct val="120000"/>
              </a:lnSpc>
            </a:pPr>
            <a:r>
              <a:rPr lang="el-GR" altLang="el-GR" sz="2800">
                <a:latin typeface="Verdana" panose="020B0604030504040204" pitchFamily="34" charset="0"/>
              </a:rPr>
              <a:t>Αποτελείται από μια μόνο στερεά ουσία που δεν μπορεί να διασπασθεί σε απλούστερες χημικές ενώσεις.</a:t>
            </a:r>
          </a:p>
          <a:p>
            <a:pPr eaLnBrk="1" hangingPunct="1">
              <a:lnSpc>
                <a:spcPct val="120000"/>
              </a:lnSpc>
            </a:pPr>
            <a:r>
              <a:rPr lang="el-GR" altLang="el-GR" sz="2800">
                <a:latin typeface="Verdana" panose="020B0604030504040204" pitchFamily="34" charset="0"/>
              </a:rPr>
              <a:t>Ομογένεια - σε σχέση με την κλίμακα παρατήρησης (μακρο-, μικροσκοπική).</a:t>
            </a:r>
          </a:p>
        </p:txBody>
      </p:sp>
      <p:sp>
        <p:nvSpPr>
          <p:cNvPr id="75782" name="Text Box 8">
            <a:extLst>
              <a:ext uri="{FF2B5EF4-FFF2-40B4-BE49-F238E27FC236}">
                <a16:creationId xmlns:a16="http://schemas.microsoft.com/office/drawing/2014/main" id="{669EA461-D478-4AD4-A380-D12DA8178D38}"/>
              </a:ext>
            </a:extLst>
          </p:cNvPr>
          <p:cNvSpPr txBox="1">
            <a:spLocks noChangeArrowheads="1"/>
          </p:cNvSpPr>
          <p:nvPr/>
        </p:nvSpPr>
        <p:spPr bwMode="auto">
          <a:xfrm>
            <a:off x="3895725" y="5213350"/>
            <a:ext cx="135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Άστριος</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Εικόνα1">
            <a:extLst>
              <a:ext uri="{FF2B5EF4-FFF2-40B4-BE49-F238E27FC236}">
                <a16:creationId xmlns:a16="http://schemas.microsoft.com/office/drawing/2014/main" id="{74ACAFED-2F88-4F36-9BC3-6FD3E4DC2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6" descr="pet_sed_limestone_01">
            <a:extLst>
              <a:ext uri="{FF2B5EF4-FFF2-40B4-BE49-F238E27FC236}">
                <a16:creationId xmlns:a16="http://schemas.microsoft.com/office/drawing/2014/main" id="{510A6376-42C0-4982-ABD5-D0277BE14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5888"/>
            <a:ext cx="3598863" cy="270192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8791" name="Picture 7" descr="5_01_calcite_doc_01">
            <a:extLst>
              <a:ext uri="{FF2B5EF4-FFF2-40B4-BE49-F238E27FC236}">
                <a16:creationId xmlns:a16="http://schemas.microsoft.com/office/drawing/2014/main" id="{3511BB80-48B8-4C33-B775-18AC497B1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508500"/>
            <a:ext cx="2892425" cy="2170113"/>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8792" name="Text Box 8">
            <a:extLst>
              <a:ext uri="{FF2B5EF4-FFF2-40B4-BE49-F238E27FC236}">
                <a16:creationId xmlns:a16="http://schemas.microsoft.com/office/drawing/2014/main" id="{13DB15DE-D08F-4B14-8A2C-24056A02E4EE}"/>
              </a:ext>
            </a:extLst>
          </p:cNvPr>
          <p:cNvSpPr txBox="1">
            <a:spLocks noChangeArrowheads="1"/>
          </p:cNvSpPr>
          <p:nvPr/>
        </p:nvSpPr>
        <p:spPr bwMode="auto">
          <a:xfrm>
            <a:off x="6003925" y="2997200"/>
            <a:ext cx="25288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b="1">
                <a:latin typeface="Verdana" panose="020B0604030504040204" pitchFamily="34" charset="0"/>
              </a:rPr>
              <a:t>Ασβεστόλιθος</a:t>
            </a:r>
          </a:p>
        </p:txBody>
      </p:sp>
      <p:sp>
        <p:nvSpPr>
          <p:cNvPr id="118793" name="Text Box 9">
            <a:extLst>
              <a:ext uri="{FF2B5EF4-FFF2-40B4-BE49-F238E27FC236}">
                <a16:creationId xmlns:a16="http://schemas.microsoft.com/office/drawing/2014/main" id="{C0E80046-E3B5-4335-AAA1-88B3CD25467B}"/>
              </a:ext>
            </a:extLst>
          </p:cNvPr>
          <p:cNvSpPr txBox="1">
            <a:spLocks noChangeArrowheads="1"/>
          </p:cNvSpPr>
          <p:nvPr/>
        </p:nvSpPr>
        <p:spPr bwMode="auto">
          <a:xfrm>
            <a:off x="700088" y="3933825"/>
            <a:ext cx="18557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latin typeface="Verdana" panose="020B0604030504040204" pitchFamily="34" charset="0"/>
              </a:rPr>
              <a:t>Ασβεστίτης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8790"/>
                                        </p:tgtEl>
                                        <p:attrNameLst>
                                          <p:attrName>style.visibility</p:attrName>
                                        </p:attrNameLst>
                                      </p:cBhvr>
                                      <p:to>
                                        <p:strVal val="visible"/>
                                      </p:to>
                                    </p:set>
                                    <p:animEffect transition="in" filter="fade">
                                      <p:cBhvr>
                                        <p:cTn id="7" dur="500"/>
                                        <p:tgtEl>
                                          <p:spTgt spid="1187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92"/>
                                        </p:tgtEl>
                                        <p:attrNameLst>
                                          <p:attrName>style.visibility</p:attrName>
                                        </p:attrNameLst>
                                      </p:cBhvr>
                                      <p:to>
                                        <p:strVal val="visible"/>
                                      </p:to>
                                    </p:set>
                                    <p:animEffect transition="in" filter="fade">
                                      <p:cBhvr>
                                        <p:cTn id="10" dur="500"/>
                                        <p:tgtEl>
                                          <p:spTgt spid="1187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8791"/>
                                        </p:tgtEl>
                                        <p:attrNameLst>
                                          <p:attrName>style.visibility</p:attrName>
                                        </p:attrNameLst>
                                      </p:cBhvr>
                                      <p:to>
                                        <p:strVal val="visible"/>
                                      </p:to>
                                    </p:set>
                                    <p:animEffect transition="in" filter="fade">
                                      <p:cBhvr>
                                        <p:cTn id="15" dur="500"/>
                                        <p:tgtEl>
                                          <p:spTgt spid="11879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8793"/>
                                        </p:tgtEl>
                                        <p:attrNameLst>
                                          <p:attrName>style.visibility</p:attrName>
                                        </p:attrNameLst>
                                      </p:cBhvr>
                                      <p:to>
                                        <p:strVal val="visible"/>
                                      </p:to>
                                    </p:set>
                                    <p:animEffect transition="in" filter="fade">
                                      <p:cBhvr>
                                        <p:cTn id="18" dur="5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P spid="1187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1" descr="Εικόνα55">
            <a:extLst>
              <a:ext uri="{FF2B5EF4-FFF2-40B4-BE49-F238E27FC236}">
                <a16:creationId xmlns:a16="http://schemas.microsoft.com/office/drawing/2014/main" id="{73A17B08-50A1-4D40-8480-E592A4A31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3933825"/>
            <a:ext cx="41735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2" descr="Εικόνα54">
            <a:extLst>
              <a:ext uri="{FF2B5EF4-FFF2-40B4-BE49-F238E27FC236}">
                <a16:creationId xmlns:a16="http://schemas.microsoft.com/office/drawing/2014/main" id="{ACC78311-FFDE-4E96-9D1E-75448BEAA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933825"/>
            <a:ext cx="424815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7B030154-F754-47C7-99A9-99AEEFEC2418}"/>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..."στερεό"...</a:t>
            </a:r>
          </a:p>
        </p:txBody>
      </p:sp>
      <p:sp>
        <p:nvSpPr>
          <p:cNvPr id="76805" name="Rectangle 3">
            <a:extLst>
              <a:ext uri="{FF2B5EF4-FFF2-40B4-BE49-F238E27FC236}">
                <a16:creationId xmlns:a16="http://schemas.microsoft.com/office/drawing/2014/main" id="{6266DDF2-395A-400F-94B4-642BC277DB2B}"/>
              </a:ext>
            </a:extLst>
          </p:cNvPr>
          <p:cNvSpPr>
            <a:spLocks noGrp="1" noChangeArrowheads="1"/>
          </p:cNvSpPr>
          <p:nvPr>
            <p:ph type="body" idx="1"/>
          </p:nvPr>
        </p:nvSpPr>
        <p:spPr>
          <a:xfrm>
            <a:off x="457200" y="1557338"/>
            <a:ext cx="8229600" cy="1727200"/>
          </a:xfrm>
          <a:solidFill>
            <a:srgbClr val="CCFFFF"/>
          </a:solidFill>
        </p:spPr>
        <p:txBody>
          <a:bodyPr/>
          <a:lstStyle/>
          <a:p>
            <a:pPr eaLnBrk="1" hangingPunct="1"/>
            <a:r>
              <a:rPr lang="el-GR" altLang="el-GR" sz="2800">
                <a:latin typeface="Verdana" panose="020B0604030504040204" pitchFamily="34" charset="0"/>
              </a:rPr>
              <a:t>Στερεό – αποκλείει τα υγρά και αέρια.</a:t>
            </a:r>
          </a:p>
          <a:p>
            <a:pPr eaLnBrk="1" hangingPunct="1"/>
            <a:r>
              <a:rPr lang="el-GR" altLang="el-GR" sz="2800">
                <a:latin typeface="Verdana" panose="020B0604030504040204" pitchFamily="34" charset="0"/>
              </a:rPr>
              <a:t>H</a:t>
            </a:r>
            <a:r>
              <a:rPr lang="el-GR" altLang="el-GR" sz="2800" baseline="-25000">
                <a:latin typeface="Verdana" panose="020B0604030504040204" pitchFamily="34" charset="0"/>
              </a:rPr>
              <a:t>2</a:t>
            </a:r>
            <a:r>
              <a:rPr lang="el-GR" altLang="el-GR" sz="2800">
                <a:latin typeface="Verdana" panose="020B0604030504040204" pitchFamily="34" charset="0"/>
              </a:rPr>
              <a:t>O: ο πάγος είναι ορυκτό – το νερό όχι.</a:t>
            </a:r>
          </a:p>
          <a:p>
            <a:pPr eaLnBrk="1" hangingPunct="1"/>
            <a:r>
              <a:rPr lang="el-GR" altLang="el-GR" sz="2800">
                <a:latin typeface="Verdana" panose="020B0604030504040204" pitchFamily="34" charset="0"/>
              </a:rPr>
              <a:t>Ηg: υγρός.</a:t>
            </a:r>
          </a:p>
        </p:txBody>
      </p:sp>
      <p:sp>
        <p:nvSpPr>
          <p:cNvPr id="76806" name="Text Box 9">
            <a:extLst>
              <a:ext uri="{FF2B5EF4-FFF2-40B4-BE49-F238E27FC236}">
                <a16:creationId xmlns:a16="http://schemas.microsoft.com/office/drawing/2014/main" id="{2278312A-642B-42A9-96CA-EA7E38D76232}"/>
              </a:ext>
            </a:extLst>
          </p:cNvPr>
          <p:cNvSpPr txBox="1">
            <a:spLocks noChangeArrowheads="1"/>
          </p:cNvSpPr>
          <p:nvPr/>
        </p:nvSpPr>
        <p:spPr bwMode="auto">
          <a:xfrm>
            <a:off x="1874838" y="3357563"/>
            <a:ext cx="78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sz="2400">
                <a:solidFill>
                  <a:schemeClr val="bg1"/>
                </a:solidFill>
                <a:latin typeface="Verdana" panose="020B0604030504040204" pitchFamily="34" charset="0"/>
              </a:rPr>
              <a:t>H</a:t>
            </a:r>
            <a:r>
              <a:rPr lang="en-US" altLang="el-GR" sz="2400" baseline="-25000">
                <a:solidFill>
                  <a:schemeClr val="bg1"/>
                </a:solidFill>
                <a:latin typeface="Verdana" panose="020B0604030504040204" pitchFamily="34" charset="0"/>
              </a:rPr>
              <a:t>2</a:t>
            </a:r>
            <a:r>
              <a:rPr lang="en-US" altLang="el-GR" sz="2400">
                <a:solidFill>
                  <a:schemeClr val="bg1"/>
                </a:solidFill>
                <a:latin typeface="Verdana" panose="020B0604030504040204" pitchFamily="34" charset="0"/>
              </a:rPr>
              <a:t>O</a:t>
            </a:r>
            <a:endParaRPr lang="el-GR" altLang="el-GR" sz="2400">
              <a:solidFill>
                <a:schemeClr val="bg1"/>
              </a:solidFill>
              <a:latin typeface="Verdana" panose="020B0604030504040204" pitchFamily="34" charset="0"/>
            </a:endParaRPr>
          </a:p>
        </p:txBody>
      </p:sp>
      <p:sp>
        <p:nvSpPr>
          <p:cNvPr id="76807" name="Text Box 10">
            <a:extLst>
              <a:ext uri="{FF2B5EF4-FFF2-40B4-BE49-F238E27FC236}">
                <a16:creationId xmlns:a16="http://schemas.microsoft.com/office/drawing/2014/main" id="{AF01D71A-A1C4-4316-9FFD-CF0D1EFD1BC8}"/>
              </a:ext>
            </a:extLst>
          </p:cNvPr>
          <p:cNvSpPr txBox="1">
            <a:spLocks noChangeArrowheads="1"/>
          </p:cNvSpPr>
          <p:nvPr/>
        </p:nvSpPr>
        <p:spPr bwMode="auto">
          <a:xfrm>
            <a:off x="6705600" y="3357563"/>
            <a:ext cx="60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l-GR" sz="2400">
                <a:solidFill>
                  <a:schemeClr val="bg1"/>
                </a:solidFill>
                <a:latin typeface="Verdana" panose="020B0604030504040204" pitchFamily="34" charset="0"/>
              </a:rPr>
              <a:t>Hg</a:t>
            </a:r>
            <a:endParaRPr lang="el-GR" altLang="el-GR" sz="2400">
              <a:solidFill>
                <a:schemeClr val="bg1"/>
              </a:solidFill>
              <a:latin typeface="Verdana" panose="020B0604030504040204" pitchFamily="34" charset="0"/>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1" descr="Εικόνα57">
            <a:extLst>
              <a:ext uri="{FF2B5EF4-FFF2-40B4-BE49-F238E27FC236}">
                <a16:creationId xmlns:a16="http://schemas.microsoft.com/office/drawing/2014/main" id="{B9A5FF94-69B6-47E1-BF90-AEA96D4CC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57663"/>
            <a:ext cx="36020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2" descr="Εικόνα56">
            <a:extLst>
              <a:ext uri="{FF2B5EF4-FFF2-40B4-BE49-F238E27FC236}">
                <a16:creationId xmlns:a16="http://schemas.microsoft.com/office/drawing/2014/main" id="{D01E6A80-9FE0-42FE-BF38-3FBCD4F6D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138613"/>
            <a:ext cx="2879725"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a:extLst>
              <a:ext uri="{FF2B5EF4-FFF2-40B4-BE49-F238E27FC236}">
                <a16:creationId xmlns:a16="http://schemas.microsoft.com/office/drawing/2014/main" id="{B6CA7322-02E1-419F-8CAB-AD96604072C3}"/>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"συνήθως"...</a:t>
            </a:r>
            <a:br>
              <a:rPr lang="en-US" altLang="el-GR" sz="3600" b="1">
                <a:solidFill>
                  <a:srgbClr val="FFCC00"/>
                </a:solidFill>
                <a:effectLst>
                  <a:outerShdw blurRad="38100" dist="38100" dir="2700000" algn="tl">
                    <a:srgbClr val="000000"/>
                  </a:outerShdw>
                </a:effectLst>
                <a:latin typeface="Verdana" panose="020B0604030504040204" pitchFamily="34" charset="0"/>
              </a:rPr>
            </a:b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"ανόργανες διαδικασίες"...</a:t>
            </a:r>
          </a:p>
        </p:txBody>
      </p:sp>
      <p:sp>
        <p:nvSpPr>
          <p:cNvPr id="77829" name="Rectangle 3">
            <a:extLst>
              <a:ext uri="{FF2B5EF4-FFF2-40B4-BE49-F238E27FC236}">
                <a16:creationId xmlns:a16="http://schemas.microsoft.com/office/drawing/2014/main" id="{B38BFF4B-9B90-4200-9C7B-59BA9FBBFF04}"/>
              </a:ext>
            </a:extLst>
          </p:cNvPr>
          <p:cNvSpPr>
            <a:spLocks noGrp="1" noChangeArrowheads="1"/>
          </p:cNvSpPr>
          <p:nvPr>
            <p:ph type="body" idx="1"/>
          </p:nvPr>
        </p:nvSpPr>
        <p:spPr>
          <a:xfrm>
            <a:off x="457200" y="1557338"/>
            <a:ext cx="8229600" cy="2447925"/>
          </a:xfrm>
          <a:solidFill>
            <a:srgbClr val="CCFFFF"/>
          </a:solidFill>
        </p:spPr>
        <p:txBody>
          <a:bodyPr/>
          <a:lstStyle/>
          <a:p>
            <a:pPr eaLnBrk="1" hangingPunct="1">
              <a:lnSpc>
                <a:spcPct val="120000"/>
              </a:lnSpc>
            </a:pPr>
            <a:r>
              <a:rPr lang="el-GR" altLang="el-GR" sz="2800">
                <a:latin typeface="Verdana" panose="020B0604030504040204" pitchFamily="34" charset="0"/>
              </a:rPr>
              <a:t>Το «συνήθως», για να συμπεριλάβει και σώματα που σχηματίζονται οργανικά, π.χ.</a:t>
            </a:r>
          </a:p>
          <a:p>
            <a:pPr eaLnBrk="1" hangingPunct="1">
              <a:lnSpc>
                <a:spcPct val="120000"/>
              </a:lnSpc>
            </a:pPr>
            <a:r>
              <a:rPr lang="el-GR" altLang="el-GR" sz="2800">
                <a:latin typeface="Verdana" panose="020B0604030504040204" pitchFamily="34" charset="0"/>
              </a:rPr>
              <a:t>Κελύφη στρειδιών, μαργαριτάρια –Αραγωνίτης.</a:t>
            </a: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3" descr="Εικόνα59">
            <a:extLst>
              <a:ext uri="{FF2B5EF4-FFF2-40B4-BE49-F238E27FC236}">
                <a16:creationId xmlns:a16="http://schemas.microsoft.com/office/drawing/2014/main" id="{A1C12191-EFE1-42DA-87CC-E51E2569E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157663"/>
            <a:ext cx="302418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12" descr="Εικόνα58">
            <a:extLst>
              <a:ext uri="{FF2B5EF4-FFF2-40B4-BE49-F238E27FC236}">
                <a16:creationId xmlns:a16="http://schemas.microsoft.com/office/drawing/2014/main" id="{772D4192-EDBC-47E1-BD6B-C0E051B53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138613"/>
            <a:ext cx="28765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a:extLst>
              <a:ext uri="{FF2B5EF4-FFF2-40B4-BE49-F238E27FC236}">
                <a16:creationId xmlns:a16="http://schemas.microsoft.com/office/drawing/2014/main" id="{80A7404B-16ED-4150-96C7-8C6EC44339AF}"/>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"συνήθως"...</a:t>
            </a:r>
            <a:br>
              <a:rPr lang="en-US" altLang="el-GR" sz="3600" b="1">
                <a:solidFill>
                  <a:srgbClr val="FFCC00"/>
                </a:solidFill>
                <a:effectLst>
                  <a:outerShdw blurRad="38100" dist="38100" dir="2700000" algn="tl">
                    <a:srgbClr val="000000"/>
                  </a:outerShdw>
                </a:effectLst>
                <a:latin typeface="Verdana" panose="020B0604030504040204" pitchFamily="34" charset="0"/>
              </a:rPr>
            </a:b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"ανόργανες διαδικασίες"...</a:t>
            </a:r>
          </a:p>
        </p:txBody>
      </p:sp>
      <p:sp>
        <p:nvSpPr>
          <p:cNvPr id="78853" name="Rectangle 3">
            <a:extLst>
              <a:ext uri="{FF2B5EF4-FFF2-40B4-BE49-F238E27FC236}">
                <a16:creationId xmlns:a16="http://schemas.microsoft.com/office/drawing/2014/main" id="{F87A8D90-C1C3-45B0-85F1-239D06AADAB2}"/>
              </a:ext>
            </a:extLst>
          </p:cNvPr>
          <p:cNvSpPr>
            <a:spLocks noGrp="1" noChangeArrowheads="1"/>
          </p:cNvSpPr>
          <p:nvPr>
            <p:ph type="body" idx="1"/>
          </p:nvPr>
        </p:nvSpPr>
        <p:spPr>
          <a:xfrm>
            <a:off x="457200" y="1557338"/>
            <a:ext cx="8229600" cy="2447925"/>
          </a:xfrm>
          <a:solidFill>
            <a:srgbClr val="CCFFFF"/>
          </a:solidFill>
        </p:spPr>
        <p:txBody>
          <a:bodyPr/>
          <a:lstStyle/>
          <a:p>
            <a:pPr eaLnBrk="1" hangingPunct="1">
              <a:lnSpc>
                <a:spcPct val="120000"/>
              </a:lnSpc>
            </a:pPr>
            <a:r>
              <a:rPr lang="el-GR" altLang="el-GR" sz="2800">
                <a:latin typeface="Verdana" panose="020B0604030504040204" pitchFamily="34" charset="0"/>
              </a:rPr>
              <a:t>Θείο από θειοβακτηρίδια.</a:t>
            </a:r>
          </a:p>
          <a:p>
            <a:pPr eaLnBrk="1" hangingPunct="1">
              <a:lnSpc>
                <a:spcPct val="120000"/>
              </a:lnSpc>
            </a:pPr>
            <a:r>
              <a:rPr lang="el-GR" altLang="el-GR" sz="2800">
                <a:latin typeface="Verdana" panose="020B0604030504040204" pitchFamily="34" charset="0"/>
              </a:rPr>
              <a:t>Σιδηροξείδια από σιδηροβακτηρίδια.</a:t>
            </a:r>
          </a:p>
          <a:p>
            <a:pPr eaLnBrk="1" hangingPunct="1">
              <a:lnSpc>
                <a:spcPct val="120000"/>
              </a:lnSpc>
            </a:pPr>
            <a:r>
              <a:rPr lang="el-GR" altLang="el-GR" sz="2800">
                <a:latin typeface="Verdana" panose="020B0604030504040204" pitchFamily="34" charset="0"/>
              </a:rPr>
              <a:t>Φωσφορικά άλατα στα οστά, </a:t>
            </a:r>
            <a:br>
              <a:rPr lang="el-GR" altLang="el-GR" sz="2800">
                <a:latin typeface="Verdana" panose="020B0604030504040204" pitchFamily="34" charset="0"/>
              </a:rPr>
            </a:br>
            <a:r>
              <a:rPr lang="el-GR" altLang="el-GR" sz="2800">
                <a:latin typeface="Verdana" panose="020B0604030504040204" pitchFamily="34" charset="0"/>
              </a:rPr>
              <a:t>ουρόλιθοι (πέτρες).</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9" descr="Εικόνα61">
            <a:extLst>
              <a:ext uri="{FF2B5EF4-FFF2-40B4-BE49-F238E27FC236}">
                <a16:creationId xmlns:a16="http://schemas.microsoft.com/office/drawing/2014/main" id="{323CE279-32FB-4E70-A071-B309288C4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860800"/>
            <a:ext cx="37719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10" descr="Εικόνα60">
            <a:extLst>
              <a:ext uri="{FF2B5EF4-FFF2-40B4-BE49-F238E27FC236}">
                <a16:creationId xmlns:a16="http://schemas.microsoft.com/office/drawing/2014/main" id="{E8955902-9C22-4ACE-8664-64C2CC0D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3860800"/>
            <a:ext cx="4100512"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a:extLst>
              <a:ext uri="{FF2B5EF4-FFF2-40B4-BE49-F238E27FC236}">
                <a16:creationId xmlns:a16="http://schemas.microsoft.com/office/drawing/2014/main" id="{2575FEAA-29AA-4EE6-A2CA-9DE630230B59}"/>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"συνήθως"...</a:t>
            </a:r>
            <a:br>
              <a:rPr lang="en-US" altLang="el-GR" sz="3600" b="1">
                <a:solidFill>
                  <a:srgbClr val="FFCC00"/>
                </a:solidFill>
                <a:effectLst>
                  <a:outerShdw blurRad="38100" dist="38100" dir="2700000" algn="tl">
                    <a:srgbClr val="000000"/>
                  </a:outerShdw>
                </a:effectLst>
                <a:latin typeface="Verdana" panose="020B0604030504040204" pitchFamily="34" charset="0"/>
              </a:rPr>
            </a:br>
            <a:r>
              <a:rPr lang="en-US" altLang="el-GR" sz="3600" b="1">
                <a:solidFill>
                  <a:srgbClr val="FFCC00"/>
                </a:solidFill>
                <a:effectLst>
                  <a:outerShdw blurRad="38100" dist="38100" dir="2700000" algn="tl">
                    <a:srgbClr val="000000"/>
                  </a:outerShdw>
                </a:effectLst>
                <a:latin typeface="Verdana" panose="020B0604030504040204" pitchFamily="34" charset="0"/>
              </a:rPr>
              <a:t>…</a:t>
            </a:r>
            <a:r>
              <a:rPr lang="el-GR" altLang="el-GR" sz="3600" b="1">
                <a:solidFill>
                  <a:srgbClr val="FFCC00"/>
                </a:solidFill>
                <a:effectLst>
                  <a:outerShdw blurRad="38100" dist="38100" dir="2700000" algn="tl">
                    <a:srgbClr val="000000"/>
                  </a:outerShdw>
                </a:effectLst>
                <a:latin typeface="Verdana" panose="020B0604030504040204" pitchFamily="34" charset="0"/>
              </a:rPr>
              <a:t>"ανόργανες διαδικασίες"...</a:t>
            </a:r>
          </a:p>
        </p:txBody>
      </p:sp>
      <p:sp>
        <p:nvSpPr>
          <p:cNvPr id="79877" name="Rectangle 3">
            <a:extLst>
              <a:ext uri="{FF2B5EF4-FFF2-40B4-BE49-F238E27FC236}">
                <a16:creationId xmlns:a16="http://schemas.microsoft.com/office/drawing/2014/main" id="{E438CA02-5FFD-4AEB-A7F2-56D10100D081}"/>
              </a:ext>
            </a:extLst>
          </p:cNvPr>
          <p:cNvSpPr>
            <a:spLocks noGrp="1" noChangeArrowheads="1"/>
          </p:cNvSpPr>
          <p:nvPr>
            <p:ph type="body" idx="1"/>
          </p:nvPr>
        </p:nvSpPr>
        <p:spPr>
          <a:xfrm>
            <a:off x="457200" y="1557338"/>
            <a:ext cx="8229600" cy="2232025"/>
          </a:xfrm>
          <a:solidFill>
            <a:srgbClr val="CCFFFF"/>
          </a:solidFill>
        </p:spPr>
        <p:txBody>
          <a:bodyPr/>
          <a:lstStyle/>
          <a:p>
            <a:pPr eaLnBrk="1" hangingPunct="1">
              <a:lnSpc>
                <a:spcPct val="120000"/>
              </a:lnSpc>
            </a:pPr>
            <a:r>
              <a:rPr lang="el-GR" altLang="el-GR" sz="2800">
                <a:latin typeface="Verdana" panose="020B0604030504040204" pitchFamily="34" charset="0"/>
              </a:rPr>
              <a:t>Τα </a:t>
            </a:r>
            <a:r>
              <a:rPr lang="el-GR" altLang="el-GR" sz="2800" b="1">
                <a:latin typeface="Verdana" panose="020B0604030504040204" pitchFamily="34" charset="0"/>
              </a:rPr>
              <a:t>ορυκτά καύσιμα</a:t>
            </a:r>
            <a:r>
              <a:rPr lang="el-GR" altLang="el-GR" sz="2800">
                <a:latin typeface="Verdana" panose="020B0604030504040204" pitchFamily="34" charset="0"/>
              </a:rPr>
              <a:t>, πετρέλαιο και άνθρακες, δεν θεωρούνται ορυκτά. </a:t>
            </a:r>
            <a:endParaRPr lang="en-US" altLang="el-GR" sz="2800">
              <a:latin typeface="Verdana" panose="020B0604030504040204" pitchFamily="34" charset="0"/>
            </a:endParaRPr>
          </a:p>
          <a:p>
            <a:pPr eaLnBrk="1" hangingPunct="1">
              <a:lnSpc>
                <a:spcPct val="120000"/>
              </a:lnSpc>
            </a:pPr>
            <a:r>
              <a:rPr lang="el-GR" altLang="el-GR" sz="2800">
                <a:latin typeface="Verdana" panose="020B0604030504040204" pitchFamily="34" charset="0"/>
              </a:rPr>
              <a:t>Δεν έχουν ούτε σταθερή σύσταση </a:t>
            </a:r>
            <a:br>
              <a:rPr lang="el-GR" altLang="el-GR" sz="2800">
                <a:latin typeface="Verdana" panose="020B0604030504040204" pitchFamily="34" charset="0"/>
              </a:rPr>
            </a:br>
            <a:r>
              <a:rPr lang="el-GR" altLang="el-GR" sz="2800">
                <a:latin typeface="Verdana" panose="020B0604030504040204" pitchFamily="34" charset="0"/>
              </a:rPr>
              <a:t>ούτε ταξινομημένη δομική διάταξη.</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6" descr="Εικόνα64">
            <a:extLst>
              <a:ext uri="{FF2B5EF4-FFF2-40B4-BE49-F238E27FC236}">
                <a16:creationId xmlns:a16="http://schemas.microsoft.com/office/drawing/2014/main" id="{C8782D32-9CF8-40D3-ABED-3A1DC48C8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3933825"/>
            <a:ext cx="30861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17" descr="Εικόνα62">
            <a:extLst>
              <a:ext uri="{FF2B5EF4-FFF2-40B4-BE49-F238E27FC236}">
                <a16:creationId xmlns:a16="http://schemas.microsoft.com/office/drawing/2014/main" id="{2B6D48EE-0464-4E8C-94C9-AF9DCC7A3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292600"/>
            <a:ext cx="2792412"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18" descr="Εικόνα63">
            <a:extLst>
              <a:ext uri="{FF2B5EF4-FFF2-40B4-BE49-F238E27FC236}">
                <a16:creationId xmlns:a16="http://schemas.microsoft.com/office/drawing/2014/main" id="{FE2EF910-916A-49CA-A2FA-EC9C87927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4005263"/>
            <a:ext cx="24955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a:extLst>
              <a:ext uri="{FF2B5EF4-FFF2-40B4-BE49-F238E27FC236}">
                <a16:creationId xmlns:a16="http://schemas.microsoft.com/office/drawing/2014/main" id="{53BE21C4-1B65-4161-BF5B-7E28FD5D3187}"/>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..."υψηλός βαθμός ατομικής διατάξεως"...</a:t>
            </a:r>
            <a:endParaRPr lang="el-GR" altLang="el-GR" sz="3600" b="1">
              <a:solidFill>
                <a:srgbClr val="FFCC00"/>
              </a:solidFill>
              <a:effectLst>
                <a:outerShdw blurRad="38100" dist="38100" dir="2700000" algn="tl">
                  <a:srgbClr val="000000"/>
                </a:outerShdw>
              </a:effectLst>
              <a:latin typeface="Verdana" panose="020B0604030504040204" pitchFamily="34" charset="0"/>
            </a:endParaRPr>
          </a:p>
        </p:txBody>
      </p:sp>
      <p:sp>
        <p:nvSpPr>
          <p:cNvPr id="80902" name="Rectangle 3">
            <a:extLst>
              <a:ext uri="{FF2B5EF4-FFF2-40B4-BE49-F238E27FC236}">
                <a16:creationId xmlns:a16="http://schemas.microsoft.com/office/drawing/2014/main" id="{E200A8F7-E79C-481B-B34F-3B9845FEE6ED}"/>
              </a:ext>
            </a:extLst>
          </p:cNvPr>
          <p:cNvSpPr>
            <a:spLocks noGrp="1" noChangeArrowheads="1"/>
          </p:cNvSpPr>
          <p:nvPr>
            <p:ph type="body" idx="1"/>
          </p:nvPr>
        </p:nvSpPr>
        <p:spPr>
          <a:xfrm>
            <a:off x="457200" y="1557338"/>
            <a:ext cx="8229600" cy="2087562"/>
          </a:xfrm>
          <a:solidFill>
            <a:srgbClr val="CCFFFF"/>
          </a:solidFill>
        </p:spPr>
        <p:txBody>
          <a:bodyPr/>
          <a:lstStyle/>
          <a:p>
            <a:pPr eaLnBrk="1" hangingPunct="1"/>
            <a:r>
              <a:rPr lang="el-GR" altLang="el-GR" sz="2800">
                <a:latin typeface="Verdana" panose="020B0604030504040204" pitchFamily="34" charset="0"/>
              </a:rPr>
              <a:t>Εσωτερική κανονική γεωμετρική διάταξη των ατόμων ή ιόντων</a:t>
            </a:r>
          </a:p>
          <a:p>
            <a:pPr eaLnBrk="1" hangingPunct="1"/>
            <a:r>
              <a:rPr lang="el-GR" altLang="el-GR" sz="2800">
                <a:latin typeface="Verdana" panose="020B0604030504040204" pitchFamily="34" charset="0"/>
              </a:rPr>
              <a:t>Κριτήριο κρυσταλλικών στερεών.</a:t>
            </a:r>
          </a:p>
          <a:p>
            <a:pPr eaLnBrk="1" hangingPunct="1">
              <a:buFontTx/>
              <a:buNone/>
            </a:pPr>
            <a:r>
              <a:rPr lang="el-GR" altLang="el-GR" sz="2800">
                <a:latin typeface="Verdana" panose="020B0604030504040204" pitchFamily="34" charset="0"/>
              </a:rPr>
              <a:t>	=&gt; Ότι τα ορυκτά είναι κρυσταλλικά.</a:t>
            </a:r>
          </a:p>
        </p:txBody>
      </p:sp>
      <p:sp>
        <p:nvSpPr>
          <p:cNvPr id="80903" name="Text Box 15">
            <a:extLst>
              <a:ext uri="{FF2B5EF4-FFF2-40B4-BE49-F238E27FC236}">
                <a16:creationId xmlns:a16="http://schemas.microsoft.com/office/drawing/2014/main" id="{323B628D-E4F1-44A4-8C86-7903759CA48D}"/>
              </a:ext>
            </a:extLst>
          </p:cNvPr>
          <p:cNvSpPr txBox="1">
            <a:spLocks noChangeArrowheads="1"/>
          </p:cNvSpPr>
          <p:nvPr/>
        </p:nvSpPr>
        <p:spPr bwMode="auto">
          <a:xfrm>
            <a:off x="931863" y="3789363"/>
            <a:ext cx="1157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Αλίτης</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A7C795E-17D9-401F-9534-0B0000BEAABD}"/>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..."υψηλός βαθμός ατομικής διατάξεως"...</a:t>
            </a:r>
            <a:endParaRPr lang="el-GR" altLang="el-GR" sz="3600" b="1">
              <a:solidFill>
                <a:srgbClr val="FFCC00"/>
              </a:solidFill>
              <a:effectLst>
                <a:outerShdw blurRad="38100" dist="38100" dir="2700000" algn="tl">
                  <a:srgbClr val="000000"/>
                </a:outerShdw>
              </a:effectLst>
              <a:latin typeface="Verdana" panose="020B0604030504040204" pitchFamily="34" charset="0"/>
            </a:endParaRPr>
          </a:p>
        </p:txBody>
      </p:sp>
      <p:sp>
        <p:nvSpPr>
          <p:cNvPr id="81923" name="Rectangle 3">
            <a:extLst>
              <a:ext uri="{FF2B5EF4-FFF2-40B4-BE49-F238E27FC236}">
                <a16:creationId xmlns:a16="http://schemas.microsoft.com/office/drawing/2014/main" id="{EF13B9EE-C89B-47DF-B8B4-C9E80DDBFF0B}"/>
              </a:ext>
            </a:extLst>
          </p:cNvPr>
          <p:cNvSpPr>
            <a:spLocks noGrp="1" noChangeArrowheads="1"/>
          </p:cNvSpPr>
          <p:nvPr>
            <p:ph type="body" idx="1"/>
          </p:nvPr>
        </p:nvSpPr>
        <p:spPr>
          <a:xfrm>
            <a:off x="457200" y="1557338"/>
            <a:ext cx="8229600" cy="1223962"/>
          </a:xfrm>
          <a:solidFill>
            <a:srgbClr val="CCFFFF"/>
          </a:solidFill>
        </p:spPr>
        <p:txBody>
          <a:bodyPr/>
          <a:lstStyle/>
          <a:p>
            <a:pPr eaLnBrk="1" hangingPunct="1"/>
            <a:r>
              <a:rPr lang="el-GR" altLang="el-GR" sz="2800">
                <a:latin typeface="Verdana" panose="020B0604030504040204" pitchFamily="34" charset="0"/>
              </a:rPr>
              <a:t>Τα ορυκτά είναι </a:t>
            </a:r>
            <a:r>
              <a:rPr lang="el-GR" altLang="el-GR" sz="2800" b="1">
                <a:latin typeface="Verdana" panose="020B0604030504040204" pitchFamily="34" charset="0"/>
              </a:rPr>
              <a:t>κρυσταλλικά στερεά</a:t>
            </a:r>
            <a:r>
              <a:rPr lang="el-GR" altLang="el-GR" sz="2800">
                <a:latin typeface="Verdana" panose="020B0604030504040204" pitchFamily="34" charset="0"/>
              </a:rPr>
              <a:t>.</a:t>
            </a:r>
          </a:p>
          <a:p>
            <a:pPr eaLnBrk="1" hangingPunct="1"/>
            <a:r>
              <a:rPr lang="el-GR" altLang="el-GR" sz="2800">
                <a:latin typeface="Verdana" panose="020B0604030504040204" pitchFamily="34" charset="0"/>
              </a:rPr>
              <a:t>Έκφραση με εξωτερικό γεωμετρικό σχήμα.</a:t>
            </a:r>
          </a:p>
        </p:txBody>
      </p:sp>
      <p:sp>
        <p:nvSpPr>
          <p:cNvPr id="81924" name="Text Box 17">
            <a:extLst>
              <a:ext uri="{FF2B5EF4-FFF2-40B4-BE49-F238E27FC236}">
                <a16:creationId xmlns:a16="http://schemas.microsoft.com/office/drawing/2014/main" id="{7C9E9408-AB6A-432B-89CE-1D4861F9D7DF}"/>
              </a:ext>
            </a:extLst>
          </p:cNvPr>
          <p:cNvSpPr txBox="1">
            <a:spLocks noChangeArrowheads="1"/>
          </p:cNvSpPr>
          <p:nvPr/>
        </p:nvSpPr>
        <p:spPr bwMode="auto">
          <a:xfrm>
            <a:off x="3735388" y="2924175"/>
            <a:ext cx="167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Βήρυλλος</a:t>
            </a:r>
          </a:p>
        </p:txBody>
      </p:sp>
      <p:pic>
        <p:nvPicPr>
          <p:cNvPr id="81925" name="Picture 18" descr="Εικόνα66">
            <a:extLst>
              <a:ext uri="{FF2B5EF4-FFF2-40B4-BE49-F238E27FC236}">
                <a16:creationId xmlns:a16="http://schemas.microsoft.com/office/drawing/2014/main" id="{3694F1D9-19EB-48D8-A537-6B607CFF7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173538"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9" descr="Εικόνα65">
            <a:extLst>
              <a:ext uri="{FF2B5EF4-FFF2-40B4-BE49-F238E27FC236}">
                <a16:creationId xmlns:a16="http://schemas.microsoft.com/office/drawing/2014/main" id="{DEF49F7A-E7A3-4E45-8566-D3E004261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429000"/>
            <a:ext cx="42862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9" descr="Εικόνα68">
            <a:extLst>
              <a:ext uri="{FF2B5EF4-FFF2-40B4-BE49-F238E27FC236}">
                <a16:creationId xmlns:a16="http://schemas.microsoft.com/office/drawing/2014/main" id="{FACEF2F8-063B-4556-840D-FCD05F653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429000"/>
            <a:ext cx="41783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10" descr="Εικόνα67">
            <a:extLst>
              <a:ext uri="{FF2B5EF4-FFF2-40B4-BE49-F238E27FC236}">
                <a16:creationId xmlns:a16="http://schemas.microsoft.com/office/drawing/2014/main" id="{90E4E822-7707-4D9A-977C-B287067E7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429000"/>
            <a:ext cx="4246562"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a:extLst>
              <a:ext uri="{FF2B5EF4-FFF2-40B4-BE49-F238E27FC236}">
                <a16:creationId xmlns:a16="http://schemas.microsoft.com/office/drawing/2014/main" id="{F7614E34-2491-47FE-98E7-04C83C923B2D}"/>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..."υψηλός βαθμός ατομικής διατάξεως"...</a:t>
            </a:r>
            <a:endParaRPr lang="el-GR" altLang="el-GR" sz="3600" b="1">
              <a:solidFill>
                <a:srgbClr val="FFCC00"/>
              </a:solidFill>
              <a:effectLst>
                <a:outerShdw blurRad="38100" dist="38100" dir="2700000" algn="tl">
                  <a:srgbClr val="000000"/>
                </a:outerShdw>
              </a:effectLst>
              <a:latin typeface="Verdana" panose="020B0604030504040204" pitchFamily="34" charset="0"/>
            </a:endParaRPr>
          </a:p>
        </p:txBody>
      </p:sp>
      <p:sp>
        <p:nvSpPr>
          <p:cNvPr id="82949" name="Rectangle 3">
            <a:extLst>
              <a:ext uri="{FF2B5EF4-FFF2-40B4-BE49-F238E27FC236}">
                <a16:creationId xmlns:a16="http://schemas.microsoft.com/office/drawing/2014/main" id="{DC6660A8-0471-414D-AD40-5B6E97322345}"/>
              </a:ext>
            </a:extLst>
          </p:cNvPr>
          <p:cNvSpPr>
            <a:spLocks noGrp="1" noChangeArrowheads="1"/>
          </p:cNvSpPr>
          <p:nvPr>
            <p:ph type="body" idx="1"/>
          </p:nvPr>
        </p:nvSpPr>
        <p:spPr>
          <a:xfrm>
            <a:off x="457200" y="1557338"/>
            <a:ext cx="8229600" cy="647700"/>
          </a:xfrm>
          <a:solidFill>
            <a:srgbClr val="CCFFFF"/>
          </a:solidFill>
        </p:spPr>
        <p:txBody>
          <a:bodyPr/>
          <a:lstStyle/>
          <a:p>
            <a:pPr eaLnBrk="1" hangingPunct="1"/>
            <a:r>
              <a:rPr lang="el-GR" altLang="el-GR" sz="2800" b="1">
                <a:latin typeface="Verdana" panose="020B0604030504040204" pitchFamily="34" charset="0"/>
              </a:rPr>
              <a:t>Κρύσταλλος</a:t>
            </a:r>
            <a:r>
              <a:rPr lang="el-GR" altLang="el-GR" sz="2800">
                <a:latin typeface="Verdana" panose="020B0604030504040204" pitchFamily="34" charset="0"/>
              </a:rPr>
              <a:t> = κρύος + στέλλω</a:t>
            </a:r>
          </a:p>
        </p:txBody>
      </p:sp>
      <p:sp>
        <p:nvSpPr>
          <p:cNvPr id="82950" name="Text Box 7">
            <a:extLst>
              <a:ext uri="{FF2B5EF4-FFF2-40B4-BE49-F238E27FC236}">
                <a16:creationId xmlns:a16="http://schemas.microsoft.com/office/drawing/2014/main" id="{CC1253BF-EAAE-40AC-9891-F8A8B95AE9DB}"/>
              </a:ext>
            </a:extLst>
          </p:cNvPr>
          <p:cNvSpPr txBox="1">
            <a:spLocks noChangeArrowheads="1"/>
          </p:cNvSpPr>
          <p:nvPr/>
        </p:nvSpPr>
        <p:spPr bwMode="auto">
          <a:xfrm>
            <a:off x="5364163" y="2492375"/>
            <a:ext cx="2952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Ορεία κρύσταλλος</a:t>
            </a:r>
          </a:p>
          <a:p>
            <a:pPr algn="ctr" eaLnBrk="1" hangingPunct="1"/>
            <a:r>
              <a:rPr lang="el-GR" altLang="el-GR" sz="2400">
                <a:solidFill>
                  <a:schemeClr val="bg1"/>
                </a:solidFill>
                <a:latin typeface="Verdana" panose="020B0604030504040204" pitchFamily="34" charset="0"/>
              </a:rPr>
              <a:t>(Χαλαζίας)</a:t>
            </a:r>
          </a:p>
        </p:txBody>
      </p:sp>
      <p:sp>
        <p:nvSpPr>
          <p:cNvPr id="82951" name="Text Box 8">
            <a:extLst>
              <a:ext uri="{FF2B5EF4-FFF2-40B4-BE49-F238E27FC236}">
                <a16:creationId xmlns:a16="http://schemas.microsoft.com/office/drawing/2014/main" id="{EF520A8F-8CDF-4956-A2DB-A00970B5E451}"/>
              </a:ext>
            </a:extLst>
          </p:cNvPr>
          <p:cNvSpPr txBox="1">
            <a:spLocks noChangeArrowheads="1"/>
          </p:cNvSpPr>
          <p:nvPr/>
        </p:nvSpPr>
        <p:spPr bwMode="auto">
          <a:xfrm>
            <a:off x="1741488" y="2827338"/>
            <a:ext cx="1125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Πάγος</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52C01A-198B-470A-ABA3-80729FA18356}"/>
              </a:ext>
            </a:extLst>
          </p:cNvPr>
          <p:cNvSpPr>
            <a:spLocks noGrp="1" noChangeArrowheads="1"/>
          </p:cNvSpPr>
          <p:nvPr>
            <p:ph type="title"/>
          </p:nvPr>
        </p:nvSpPr>
        <p:spPr>
          <a:solidFill>
            <a:schemeClr val="hlink"/>
          </a:solidFill>
        </p:spPr>
        <p:txBody>
          <a:bodyPr/>
          <a:lstStyle/>
          <a:p>
            <a:pPr eaLnBrk="1" hangingPunct="1">
              <a:defRPr/>
            </a:pPr>
            <a:r>
              <a:rPr lang="en-US" altLang="el-GR" sz="3600" b="1">
                <a:solidFill>
                  <a:srgbClr val="FFCC00"/>
                </a:solidFill>
                <a:effectLst>
                  <a:outerShdw blurRad="38100" dist="38100" dir="2700000" algn="tl">
                    <a:srgbClr val="000000"/>
                  </a:outerShdw>
                </a:effectLst>
                <a:latin typeface="Verdana" panose="020B0604030504040204" pitchFamily="34" charset="0"/>
              </a:rPr>
              <a:t>..."υψηλός βαθμός ατομικής διατάξεως"...</a:t>
            </a:r>
            <a:endParaRPr lang="el-GR" altLang="el-GR" sz="3600" b="1">
              <a:solidFill>
                <a:srgbClr val="FFCC00"/>
              </a:solidFill>
              <a:effectLst>
                <a:outerShdw blurRad="38100" dist="38100" dir="2700000" algn="tl">
                  <a:srgbClr val="000000"/>
                </a:outerShdw>
              </a:effectLst>
              <a:latin typeface="Verdana" panose="020B0604030504040204" pitchFamily="34" charset="0"/>
            </a:endParaRPr>
          </a:p>
        </p:txBody>
      </p:sp>
      <p:sp>
        <p:nvSpPr>
          <p:cNvPr id="83971" name="Rectangle 3">
            <a:extLst>
              <a:ext uri="{FF2B5EF4-FFF2-40B4-BE49-F238E27FC236}">
                <a16:creationId xmlns:a16="http://schemas.microsoft.com/office/drawing/2014/main" id="{D71C7F28-821C-4471-9A7A-EDFF10769EF9}"/>
              </a:ext>
            </a:extLst>
          </p:cNvPr>
          <p:cNvSpPr>
            <a:spLocks noGrp="1" noChangeArrowheads="1"/>
          </p:cNvSpPr>
          <p:nvPr>
            <p:ph type="body" idx="1"/>
          </p:nvPr>
        </p:nvSpPr>
        <p:spPr>
          <a:xfrm>
            <a:off x="457200" y="1557338"/>
            <a:ext cx="8229600" cy="4319587"/>
          </a:xfrm>
          <a:solidFill>
            <a:srgbClr val="CCFFFF"/>
          </a:solidFill>
        </p:spPr>
        <p:txBody>
          <a:bodyPr/>
          <a:lstStyle/>
          <a:p>
            <a:pPr eaLnBrk="1" hangingPunct="1">
              <a:lnSpc>
                <a:spcPct val="120000"/>
              </a:lnSpc>
              <a:tabLst>
                <a:tab pos="3409950" algn="l"/>
              </a:tabLst>
            </a:pPr>
            <a:r>
              <a:rPr lang="el-GR" altLang="el-GR" sz="2800">
                <a:latin typeface="Verdana" panose="020B0604030504040204" pitchFamily="34" charset="0"/>
              </a:rPr>
              <a:t>Μη κρυσταλλικά 	=&gt; Κρυσταλλικά.</a:t>
            </a:r>
            <a:br>
              <a:rPr lang="el-GR" altLang="el-GR" sz="2800">
                <a:latin typeface="Verdana" panose="020B0604030504040204" pitchFamily="34" charset="0"/>
              </a:rPr>
            </a:br>
            <a:r>
              <a:rPr lang="el-GR" altLang="el-GR" sz="2800">
                <a:latin typeface="Verdana" panose="020B0604030504040204" pitchFamily="34" charset="0"/>
              </a:rPr>
              <a:t>πχ. Οπάλλιος, Γυαλί.</a:t>
            </a:r>
          </a:p>
          <a:p>
            <a:pPr eaLnBrk="1" hangingPunct="1">
              <a:lnSpc>
                <a:spcPct val="120000"/>
              </a:lnSpc>
              <a:tabLst>
                <a:tab pos="3409950" algn="l"/>
              </a:tabLst>
            </a:pPr>
            <a:r>
              <a:rPr lang="el-GR" altLang="el-GR" sz="2800">
                <a:latin typeface="Verdana" panose="020B0604030504040204" pitchFamily="34" charset="0"/>
              </a:rPr>
              <a:t>Κρυσταλλικά 	=&gt; Μη κρυσταλλικά. </a:t>
            </a:r>
            <a:br>
              <a:rPr lang="el-GR" altLang="el-GR" sz="2800">
                <a:latin typeface="Verdana" panose="020B0604030504040204" pitchFamily="34" charset="0"/>
              </a:rPr>
            </a:br>
            <a:r>
              <a:rPr lang="el-GR" altLang="el-GR" sz="2800">
                <a:latin typeface="Verdana" panose="020B0604030504040204" pitchFamily="34" charset="0"/>
              </a:rPr>
              <a:t>πχ. Αλλανίτης</a:t>
            </a:r>
          </a:p>
          <a:p>
            <a:pPr eaLnBrk="1" hangingPunct="1">
              <a:lnSpc>
                <a:spcPct val="120000"/>
              </a:lnSpc>
              <a:tabLst>
                <a:tab pos="3409950" algn="l"/>
              </a:tabLst>
            </a:pPr>
            <a:r>
              <a:rPr lang="el-GR" altLang="el-GR" sz="2800">
                <a:latin typeface="Verdana" panose="020B0604030504040204" pitchFamily="34" charset="0"/>
              </a:rPr>
              <a:t>Μη κρυσταλλικά στερεά = </a:t>
            </a:r>
            <a:r>
              <a:rPr lang="el-GR" altLang="el-GR" sz="2800" b="1">
                <a:latin typeface="Verdana" panose="020B0604030504040204" pitchFamily="34" charset="0"/>
              </a:rPr>
              <a:t>Άμορφα</a:t>
            </a:r>
            <a:r>
              <a:rPr lang="el-GR" altLang="el-GR" sz="2800">
                <a:latin typeface="Verdana" panose="020B0604030504040204" pitchFamily="34" charset="0"/>
              </a:rPr>
              <a:t>.</a:t>
            </a:r>
          </a:p>
          <a:p>
            <a:pPr eaLnBrk="1" hangingPunct="1">
              <a:lnSpc>
                <a:spcPct val="120000"/>
              </a:lnSpc>
              <a:tabLst>
                <a:tab pos="3409950" algn="l"/>
              </a:tabLst>
            </a:pPr>
            <a:r>
              <a:rPr lang="el-GR" altLang="el-GR" sz="2800">
                <a:latin typeface="Verdana" panose="020B0604030504040204" pitchFamily="34" charset="0"/>
              </a:rPr>
              <a:t>Τα άμορφα στερεά, ο υδράργυρος και το υγρό νερό αποτελούν τα </a:t>
            </a:r>
            <a:r>
              <a:rPr lang="el-GR" altLang="el-GR" sz="2800" b="1">
                <a:latin typeface="Verdana" panose="020B0604030504040204" pitchFamily="34" charset="0"/>
              </a:rPr>
              <a:t>μεταλλοειδή</a:t>
            </a:r>
            <a:r>
              <a:rPr lang="el-GR" altLang="el-GR" sz="2800">
                <a:latin typeface="Verdana" panose="020B0604030504040204" pitchFamily="34" charset="0"/>
              </a:rPr>
              <a:t>.</a:t>
            </a: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descr="Εικόνα69">
            <a:extLst>
              <a:ext uri="{FF2B5EF4-FFF2-40B4-BE49-F238E27FC236}">
                <a16:creationId xmlns:a16="http://schemas.microsoft.com/office/drawing/2014/main" id="{14B0359D-E9AC-4942-B0E9-BAD65E82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4694238"/>
            <a:ext cx="25177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2">
            <a:extLst>
              <a:ext uri="{FF2B5EF4-FFF2-40B4-BE49-F238E27FC236}">
                <a16:creationId xmlns:a16="http://schemas.microsoft.com/office/drawing/2014/main" id="{AF1D7BE1-1DC2-4F52-8657-47962CB2FD58}"/>
              </a:ext>
            </a:extLst>
          </p:cNvPr>
          <p:cNvSpPr>
            <a:spLocks noGrp="1" noChangeArrowheads="1"/>
          </p:cNvSpPr>
          <p:nvPr>
            <p:ph type="title"/>
          </p:nvPr>
        </p:nvSpPr>
        <p:spPr>
          <a:solidFill>
            <a:schemeClr val="hlink"/>
          </a:solidFill>
        </p:spPr>
        <p:txBody>
          <a:bodyPr/>
          <a:lstStyle/>
          <a:p>
            <a:pPr eaLnBrk="1" hangingPunct="1">
              <a:defRPr/>
            </a:pPr>
            <a:r>
              <a:rPr lang="el-GR" altLang="el-GR" sz="3200" b="1">
                <a:solidFill>
                  <a:srgbClr val="FFCC00"/>
                </a:solidFill>
                <a:effectLst>
                  <a:outerShdw blurRad="38100" dist="38100" dir="2700000" algn="tl">
                    <a:srgbClr val="000000"/>
                  </a:outerShdw>
                </a:effectLst>
                <a:latin typeface="Verdana" panose="020B0604030504040204" pitchFamily="34" charset="0"/>
              </a:rPr>
              <a:t>..."και έχει χημική σύσταση...εντός ορισμένων ορίων".</a:t>
            </a:r>
          </a:p>
        </p:txBody>
      </p:sp>
      <p:sp>
        <p:nvSpPr>
          <p:cNvPr id="84996" name="Rectangle 3">
            <a:extLst>
              <a:ext uri="{FF2B5EF4-FFF2-40B4-BE49-F238E27FC236}">
                <a16:creationId xmlns:a16="http://schemas.microsoft.com/office/drawing/2014/main" id="{0FE87700-F1DF-40F2-926E-EFFCD02E3152}"/>
              </a:ext>
            </a:extLst>
          </p:cNvPr>
          <p:cNvSpPr>
            <a:spLocks noGrp="1" noChangeArrowheads="1"/>
          </p:cNvSpPr>
          <p:nvPr>
            <p:ph type="body" idx="1"/>
          </p:nvPr>
        </p:nvSpPr>
        <p:spPr>
          <a:xfrm>
            <a:off x="457200" y="1557338"/>
            <a:ext cx="8229600" cy="3024187"/>
          </a:xfrm>
          <a:solidFill>
            <a:srgbClr val="CCFFFF"/>
          </a:solidFill>
        </p:spPr>
        <p:txBody>
          <a:bodyPr/>
          <a:lstStyle/>
          <a:p>
            <a:pPr eaLnBrk="1" hangingPunct="1">
              <a:tabLst>
                <a:tab pos="3409950" algn="l"/>
              </a:tabLst>
            </a:pPr>
            <a:r>
              <a:rPr lang="el-GR" altLang="el-GR" sz="2800">
                <a:latin typeface="Verdana" panose="020B0604030504040204" pitchFamily="34" charset="0"/>
              </a:rPr>
              <a:t>Η απαίτηση αυτή εκφράζεται με το </a:t>
            </a:r>
            <a:br>
              <a:rPr lang="el-GR" altLang="el-GR" sz="2800">
                <a:latin typeface="Verdana" panose="020B0604030504040204" pitchFamily="34" charset="0"/>
              </a:rPr>
            </a:br>
            <a:r>
              <a:rPr lang="el-GR" altLang="el-GR" sz="2800" b="1">
                <a:latin typeface="Verdana" panose="020B0604030504040204" pitchFamily="34" charset="0"/>
              </a:rPr>
              <a:t>χημικό τύπο</a:t>
            </a:r>
            <a:r>
              <a:rPr lang="el-GR" altLang="el-GR" sz="2800">
                <a:latin typeface="Verdana" panose="020B0604030504040204" pitchFamily="34" charset="0"/>
              </a:rPr>
              <a:t> του ορυκτού.</a:t>
            </a:r>
          </a:p>
          <a:p>
            <a:pPr eaLnBrk="1" hangingPunct="1">
              <a:tabLst>
                <a:tab pos="3409950" algn="l"/>
              </a:tabLst>
            </a:pPr>
            <a:r>
              <a:rPr lang="el-GR" altLang="el-GR" sz="2800">
                <a:latin typeface="Verdana" panose="020B0604030504040204" pitchFamily="34" charset="0"/>
              </a:rPr>
              <a:t>Το κορούνδιο έχει στη σύστασή του μόνο Αl και Ο και ο τύπος του είναι </a:t>
            </a:r>
            <a:r>
              <a:rPr lang="el-GR" altLang="el-GR" sz="2800" b="1">
                <a:latin typeface="Verdana" panose="020B0604030504040204" pitchFamily="34" charset="0"/>
              </a:rPr>
              <a:t>Al</a:t>
            </a:r>
            <a:r>
              <a:rPr lang="el-GR" altLang="el-GR" sz="2800" b="1" baseline="-25000">
                <a:latin typeface="Verdana" panose="020B0604030504040204" pitchFamily="34" charset="0"/>
              </a:rPr>
              <a:t>2</a:t>
            </a:r>
            <a:r>
              <a:rPr lang="el-GR" altLang="el-GR" sz="2800" b="1">
                <a:latin typeface="Verdana" panose="020B0604030504040204" pitchFamily="34" charset="0"/>
              </a:rPr>
              <a:t>O</a:t>
            </a:r>
            <a:r>
              <a:rPr lang="el-GR" altLang="el-GR" sz="2800" baseline="-25000">
                <a:latin typeface="Verdana" panose="020B0604030504040204" pitchFamily="34" charset="0"/>
              </a:rPr>
              <a:t>3</a:t>
            </a:r>
            <a:r>
              <a:rPr lang="el-GR" altLang="el-GR" sz="2800">
                <a:latin typeface="Verdana" panose="020B0604030504040204" pitchFamily="34" charset="0"/>
              </a:rPr>
              <a:t>.</a:t>
            </a:r>
          </a:p>
          <a:p>
            <a:pPr eaLnBrk="1" hangingPunct="1">
              <a:tabLst>
                <a:tab pos="3409950" algn="l"/>
              </a:tabLst>
            </a:pPr>
            <a:r>
              <a:rPr lang="el-GR" altLang="el-GR" sz="2800">
                <a:latin typeface="Verdana" panose="020B0604030504040204" pitchFamily="34" charset="0"/>
              </a:rPr>
              <a:t>Χημικός τύπος </a:t>
            </a:r>
            <a:r>
              <a:rPr lang="el-GR" altLang="el-GR" sz="2800" b="1">
                <a:latin typeface="Verdana" panose="020B0604030504040204" pitchFamily="34" charset="0"/>
              </a:rPr>
              <a:t>καθορισμένος</a:t>
            </a:r>
            <a:r>
              <a:rPr lang="el-GR" altLang="el-GR" sz="2800">
                <a:latin typeface="Verdana" panose="020B0604030504040204" pitchFamily="34" charset="0"/>
              </a:rPr>
              <a:t>.</a:t>
            </a:r>
          </a:p>
          <a:p>
            <a:pPr eaLnBrk="1" hangingPunct="1">
              <a:tabLst>
                <a:tab pos="3409950" algn="l"/>
              </a:tabLst>
            </a:pPr>
            <a:r>
              <a:rPr lang="el-GR" altLang="el-GR" sz="2800">
                <a:latin typeface="Verdana" panose="020B0604030504040204" pitchFamily="34" charset="0"/>
              </a:rPr>
              <a:t>Χημικές ιδιότητες </a:t>
            </a:r>
            <a:r>
              <a:rPr lang="el-GR" altLang="el-GR" sz="2800" b="1">
                <a:latin typeface="Verdana" panose="020B0604030504040204" pitchFamily="34" charset="0"/>
              </a:rPr>
              <a:t>καθορισμένες</a:t>
            </a:r>
            <a:r>
              <a:rPr lang="el-GR" altLang="el-GR" sz="2800">
                <a:latin typeface="Verdana" panose="020B0604030504040204" pitchFamily="34" charset="0"/>
              </a:rPr>
              <a:t>.</a:t>
            </a:r>
          </a:p>
        </p:txBody>
      </p:sp>
      <p:sp>
        <p:nvSpPr>
          <p:cNvPr id="84997" name="Text Box 5">
            <a:extLst>
              <a:ext uri="{FF2B5EF4-FFF2-40B4-BE49-F238E27FC236}">
                <a16:creationId xmlns:a16="http://schemas.microsoft.com/office/drawing/2014/main" id="{855FA49D-4839-4EE7-84B5-DB98817A678D}"/>
              </a:ext>
            </a:extLst>
          </p:cNvPr>
          <p:cNvSpPr txBox="1">
            <a:spLocks noChangeArrowheads="1"/>
          </p:cNvSpPr>
          <p:nvPr/>
        </p:nvSpPr>
        <p:spPr bwMode="auto">
          <a:xfrm>
            <a:off x="5940425" y="5516563"/>
            <a:ext cx="178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Κορούνδιο</a:t>
            </a: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2B32B45-2589-48AC-AA5C-E618859E0B81}"/>
              </a:ext>
            </a:extLst>
          </p:cNvPr>
          <p:cNvSpPr>
            <a:spLocks noGrp="1" noChangeArrowheads="1"/>
          </p:cNvSpPr>
          <p:nvPr>
            <p:ph type="title"/>
          </p:nvPr>
        </p:nvSpPr>
        <p:spPr>
          <a:solidFill>
            <a:schemeClr val="hlink"/>
          </a:solidFill>
        </p:spPr>
        <p:txBody>
          <a:bodyPr/>
          <a:lstStyle/>
          <a:p>
            <a:pPr eaLnBrk="1" hangingPunct="1">
              <a:defRPr/>
            </a:pPr>
            <a:r>
              <a:rPr lang="el-GR" altLang="el-GR" sz="3200" b="1">
                <a:solidFill>
                  <a:srgbClr val="FFCC00"/>
                </a:solidFill>
                <a:effectLst>
                  <a:outerShdw blurRad="38100" dist="38100" dir="2700000" algn="tl">
                    <a:srgbClr val="000000"/>
                  </a:outerShdw>
                </a:effectLst>
                <a:latin typeface="Verdana" panose="020B0604030504040204" pitchFamily="34" charset="0"/>
              </a:rPr>
              <a:t>..."και έχει χημική σύσταση...εντός ορισμένων ορίων".</a:t>
            </a:r>
          </a:p>
        </p:txBody>
      </p:sp>
      <p:sp>
        <p:nvSpPr>
          <p:cNvPr id="86019" name="Rectangle 3">
            <a:extLst>
              <a:ext uri="{FF2B5EF4-FFF2-40B4-BE49-F238E27FC236}">
                <a16:creationId xmlns:a16="http://schemas.microsoft.com/office/drawing/2014/main" id="{22CAFDDF-C43A-478D-AC2C-A8AF1A84F12E}"/>
              </a:ext>
            </a:extLst>
          </p:cNvPr>
          <p:cNvSpPr>
            <a:spLocks noGrp="1" noChangeArrowheads="1"/>
          </p:cNvSpPr>
          <p:nvPr>
            <p:ph type="body" idx="1"/>
          </p:nvPr>
        </p:nvSpPr>
        <p:spPr>
          <a:xfrm>
            <a:off x="457200" y="1557338"/>
            <a:ext cx="8229600" cy="3816350"/>
          </a:xfrm>
          <a:solidFill>
            <a:srgbClr val="CCFFFF"/>
          </a:solidFill>
        </p:spPr>
        <p:txBody>
          <a:bodyPr/>
          <a:lstStyle/>
          <a:p>
            <a:pPr eaLnBrk="1" hangingPunct="1">
              <a:tabLst>
                <a:tab pos="715963" algn="l"/>
                <a:tab pos="3409950" algn="l"/>
              </a:tabLst>
            </a:pPr>
            <a:r>
              <a:rPr lang="el-GR" altLang="el-GR" sz="2800">
                <a:latin typeface="Verdana" panose="020B0604030504040204" pitchFamily="34" charset="0"/>
              </a:rPr>
              <a:t>Ο γροσσουλάριος (γρανάτης) </a:t>
            </a:r>
            <a:br>
              <a:rPr lang="el-GR" altLang="el-GR" sz="2800">
                <a:latin typeface="Verdana" panose="020B0604030504040204" pitchFamily="34" charset="0"/>
              </a:rPr>
            </a:br>
            <a:r>
              <a:rPr lang="el-GR" altLang="el-GR" sz="2800" b="1">
                <a:latin typeface="Verdana" panose="020B0604030504040204" pitchFamily="34" charset="0"/>
              </a:rPr>
              <a:t>Ca</a:t>
            </a:r>
            <a:r>
              <a:rPr lang="el-GR" altLang="el-GR" sz="2800" b="1" baseline="-25000">
                <a:latin typeface="Verdana" panose="020B0604030504040204" pitchFamily="34" charset="0"/>
              </a:rPr>
              <a:t>3</a:t>
            </a:r>
            <a:r>
              <a:rPr lang="el-GR" altLang="el-GR" sz="2800" b="1">
                <a:latin typeface="Verdana" panose="020B0604030504040204" pitchFamily="34" charset="0"/>
              </a:rPr>
              <a:t>Al</a:t>
            </a:r>
            <a:r>
              <a:rPr lang="el-GR" altLang="el-GR" sz="2800" b="1" baseline="-25000">
                <a:latin typeface="Verdana" panose="020B0604030504040204" pitchFamily="34" charset="0"/>
              </a:rPr>
              <a:t>2</a:t>
            </a:r>
            <a:r>
              <a:rPr lang="el-GR" altLang="el-GR" sz="2800" b="1">
                <a:latin typeface="Verdana" panose="020B0604030504040204" pitchFamily="34" charset="0"/>
              </a:rPr>
              <a:t>(SiO</a:t>
            </a:r>
            <a:r>
              <a:rPr lang="el-GR" altLang="el-GR" sz="2800" b="1" baseline="-25000">
                <a:latin typeface="Verdana" panose="020B0604030504040204" pitchFamily="34" charset="0"/>
              </a:rPr>
              <a:t>4</a:t>
            </a:r>
            <a:r>
              <a:rPr lang="el-GR" altLang="el-GR" sz="2800" b="1">
                <a:latin typeface="Verdana" panose="020B0604030504040204" pitchFamily="34" charset="0"/>
              </a:rPr>
              <a:t>)</a:t>
            </a:r>
            <a:r>
              <a:rPr lang="el-GR" altLang="el-GR" sz="2800" b="1" baseline="-25000">
                <a:latin typeface="Verdana" panose="020B0604030504040204" pitchFamily="34" charset="0"/>
              </a:rPr>
              <a:t>3</a:t>
            </a:r>
            <a:endParaRPr lang="el-GR" altLang="el-GR" sz="2800" b="1">
              <a:latin typeface="Verdana" panose="020B0604030504040204" pitchFamily="34" charset="0"/>
            </a:endParaRPr>
          </a:p>
          <a:p>
            <a:pPr eaLnBrk="1" hangingPunct="1">
              <a:tabLst>
                <a:tab pos="715963" algn="l"/>
                <a:tab pos="3409950" algn="l"/>
              </a:tabLst>
            </a:pPr>
            <a:endParaRPr lang="el-GR" altLang="el-GR" sz="2800" b="1">
              <a:latin typeface="Verdana" panose="020B0604030504040204" pitchFamily="34" charset="0"/>
            </a:endParaRPr>
          </a:p>
          <a:p>
            <a:pPr eaLnBrk="1" hangingPunct="1">
              <a:buFontTx/>
              <a:buNone/>
              <a:tabLst>
                <a:tab pos="715963" algn="l"/>
                <a:tab pos="3409950" algn="l"/>
              </a:tabLst>
            </a:pPr>
            <a:r>
              <a:rPr lang="el-GR" altLang="el-GR" sz="2800">
                <a:latin typeface="Verdana" panose="020B0604030504040204" pitchFamily="34" charset="0"/>
              </a:rPr>
              <a:t>	</a:t>
            </a:r>
            <a:r>
              <a:rPr lang="en-US" altLang="el-GR" sz="2800">
                <a:latin typeface="Verdana" panose="020B0604030504040204" pitchFamily="34" charset="0"/>
              </a:rPr>
              <a:t>	</a:t>
            </a:r>
            <a:r>
              <a:rPr lang="en-US" altLang="el-GR" sz="2800" b="1">
                <a:latin typeface="Verdana" panose="020B0604030504040204" pitchFamily="34" charset="0"/>
              </a:rPr>
              <a:t>Fe	</a:t>
            </a:r>
          </a:p>
          <a:p>
            <a:pPr eaLnBrk="1" hangingPunct="1">
              <a:spcBef>
                <a:spcPct val="50000"/>
              </a:spcBef>
              <a:tabLst>
                <a:tab pos="715963" algn="l"/>
                <a:tab pos="3409950" algn="l"/>
              </a:tabLst>
            </a:pPr>
            <a:r>
              <a:rPr lang="el-GR" altLang="el-GR" sz="2800" b="1">
                <a:latin typeface="Verdana" panose="020B0604030504040204" pitchFamily="34" charset="0"/>
              </a:rPr>
              <a:t>(Ca,Fe)</a:t>
            </a:r>
            <a:r>
              <a:rPr lang="el-GR" altLang="el-GR" sz="2800" b="1" baseline="-25000">
                <a:latin typeface="Verdana" panose="020B0604030504040204" pitchFamily="34" charset="0"/>
              </a:rPr>
              <a:t>3</a:t>
            </a:r>
            <a:r>
              <a:rPr lang="el-GR" altLang="el-GR" sz="2800" b="1">
                <a:latin typeface="Verdana" panose="020B0604030504040204" pitchFamily="34" charset="0"/>
              </a:rPr>
              <a:t>(Al,Fe)</a:t>
            </a:r>
            <a:r>
              <a:rPr lang="el-GR" altLang="el-GR" sz="2800" b="1" baseline="-25000">
                <a:latin typeface="Verdana" panose="020B0604030504040204" pitchFamily="34" charset="0"/>
              </a:rPr>
              <a:t>2</a:t>
            </a:r>
            <a:r>
              <a:rPr lang="el-GR" altLang="el-GR" sz="2800" b="1">
                <a:latin typeface="Verdana" panose="020B0604030504040204" pitchFamily="34" charset="0"/>
              </a:rPr>
              <a:t>(SiO</a:t>
            </a:r>
            <a:r>
              <a:rPr lang="el-GR" altLang="el-GR" sz="2800" b="1" baseline="-25000">
                <a:latin typeface="Verdana" panose="020B0604030504040204" pitchFamily="34" charset="0"/>
              </a:rPr>
              <a:t>4</a:t>
            </a:r>
            <a:r>
              <a:rPr lang="el-GR" altLang="el-GR" sz="2800" b="1">
                <a:latin typeface="Verdana" panose="020B0604030504040204" pitchFamily="34" charset="0"/>
              </a:rPr>
              <a:t>)</a:t>
            </a:r>
            <a:r>
              <a:rPr lang="el-GR" altLang="el-GR" sz="2800" b="1" baseline="-25000">
                <a:latin typeface="Verdana" panose="020B0604030504040204" pitchFamily="34" charset="0"/>
              </a:rPr>
              <a:t>3</a:t>
            </a:r>
            <a:endParaRPr lang="en-US" altLang="el-GR" sz="1400">
              <a:latin typeface="Verdana" panose="020B0604030504040204" pitchFamily="34" charset="0"/>
            </a:endParaRPr>
          </a:p>
          <a:p>
            <a:pPr eaLnBrk="1" hangingPunct="1">
              <a:spcBef>
                <a:spcPct val="50000"/>
              </a:spcBef>
              <a:tabLst>
                <a:tab pos="715963" algn="l"/>
                <a:tab pos="3409950" algn="l"/>
              </a:tabLst>
            </a:pPr>
            <a:r>
              <a:rPr lang="el-GR" altLang="el-GR" sz="2800">
                <a:latin typeface="Verdana" panose="020B0604030504040204" pitchFamily="34" charset="0"/>
              </a:rPr>
              <a:t>Η σύσταση δεν είναι σταθερή αλλά κυμαίνεται.</a:t>
            </a:r>
          </a:p>
        </p:txBody>
      </p:sp>
      <p:sp>
        <p:nvSpPr>
          <p:cNvPr id="86020" name="Text Box 5">
            <a:extLst>
              <a:ext uri="{FF2B5EF4-FFF2-40B4-BE49-F238E27FC236}">
                <a16:creationId xmlns:a16="http://schemas.microsoft.com/office/drawing/2014/main" id="{A8011E4E-8299-41C9-A7F0-C52279C9ABFF}"/>
              </a:ext>
            </a:extLst>
          </p:cNvPr>
          <p:cNvSpPr txBox="1">
            <a:spLocks noChangeArrowheads="1"/>
          </p:cNvSpPr>
          <p:nvPr/>
        </p:nvSpPr>
        <p:spPr bwMode="auto">
          <a:xfrm>
            <a:off x="7210425" y="6284913"/>
            <a:ext cx="160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l-GR" sz="2400">
                <a:solidFill>
                  <a:schemeClr val="bg1"/>
                </a:solidFill>
                <a:latin typeface="Verdana" panose="020B0604030504040204" pitchFamily="34" charset="0"/>
              </a:rPr>
              <a:t>Γρανάτης</a:t>
            </a:r>
          </a:p>
        </p:txBody>
      </p:sp>
      <p:sp>
        <p:nvSpPr>
          <p:cNvPr id="86021" name="Text Box 6">
            <a:extLst>
              <a:ext uri="{FF2B5EF4-FFF2-40B4-BE49-F238E27FC236}">
                <a16:creationId xmlns:a16="http://schemas.microsoft.com/office/drawing/2014/main" id="{E01E96D4-22EE-4D1C-A1DB-EB7146DE4E4B}"/>
              </a:ext>
            </a:extLst>
          </p:cNvPr>
          <p:cNvSpPr txBox="1">
            <a:spLocks noChangeArrowheads="1"/>
          </p:cNvSpPr>
          <p:nvPr/>
        </p:nvSpPr>
        <p:spPr bwMode="auto">
          <a:xfrm rot="5400000">
            <a:off x="744538" y="2551113"/>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400">
                <a:sym typeface="Wingdings" panose="05000000000000000000" pitchFamily="2" charset="2"/>
              </a:rPr>
              <a:t>&lt;=&gt;</a:t>
            </a:r>
            <a:endParaRPr lang="el-GR" altLang="el-GR" sz="2400"/>
          </a:p>
        </p:txBody>
      </p:sp>
      <p:sp>
        <p:nvSpPr>
          <p:cNvPr id="86022" name="Text Box 7">
            <a:extLst>
              <a:ext uri="{FF2B5EF4-FFF2-40B4-BE49-F238E27FC236}">
                <a16:creationId xmlns:a16="http://schemas.microsoft.com/office/drawing/2014/main" id="{FDF0EF15-07C0-4942-9868-64AAFA8D2567}"/>
              </a:ext>
            </a:extLst>
          </p:cNvPr>
          <p:cNvSpPr txBox="1">
            <a:spLocks noChangeArrowheads="1"/>
          </p:cNvSpPr>
          <p:nvPr/>
        </p:nvSpPr>
        <p:spPr bwMode="auto">
          <a:xfrm rot="5400000">
            <a:off x="1417638" y="2551113"/>
            <a:ext cx="71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2400">
                <a:sym typeface="Wingdings" panose="05000000000000000000" pitchFamily="2" charset="2"/>
              </a:rPr>
              <a:t>&lt;=&gt;</a:t>
            </a:r>
            <a:endParaRPr lang="el-GR" altLang="el-GR" sz="2400"/>
          </a:p>
        </p:txBody>
      </p:sp>
      <p:sp>
        <p:nvSpPr>
          <p:cNvPr id="86023" name="Text Box 8">
            <a:extLst>
              <a:ext uri="{FF2B5EF4-FFF2-40B4-BE49-F238E27FC236}">
                <a16:creationId xmlns:a16="http://schemas.microsoft.com/office/drawing/2014/main" id="{86A24213-CBC8-4DE2-AC14-8AB9C23AE2B2}"/>
              </a:ext>
            </a:extLst>
          </p:cNvPr>
          <p:cNvSpPr txBox="1">
            <a:spLocks noChangeArrowheads="1"/>
          </p:cNvSpPr>
          <p:nvPr/>
        </p:nvSpPr>
        <p:spPr bwMode="auto">
          <a:xfrm>
            <a:off x="3924300" y="2411413"/>
            <a:ext cx="2644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l-GR" sz="2800" b="1">
                <a:solidFill>
                  <a:srgbClr val="FF3300"/>
                </a:solidFill>
                <a:latin typeface="Verdana" panose="020B0604030504040204" pitchFamily="34" charset="0"/>
              </a:rPr>
              <a:t>F</a:t>
            </a:r>
            <a:r>
              <a:rPr lang="el-GR" altLang="el-GR" sz="2800" b="1">
                <a:solidFill>
                  <a:srgbClr val="FF3300"/>
                </a:solidFill>
                <a:latin typeface="Verdana" panose="020B0604030504040204" pitchFamily="34" charset="0"/>
              </a:rPr>
              <a:t>e</a:t>
            </a:r>
            <a:r>
              <a:rPr lang="el-GR" altLang="el-GR" sz="2800" b="1" baseline="30000">
                <a:solidFill>
                  <a:srgbClr val="FF3300"/>
                </a:solidFill>
                <a:latin typeface="Verdana" panose="020B0604030504040204" pitchFamily="34" charset="0"/>
              </a:rPr>
              <a:t>2+</a:t>
            </a:r>
            <a:r>
              <a:rPr lang="el-GR" altLang="el-GR" sz="2800" b="1">
                <a:solidFill>
                  <a:srgbClr val="FF3300"/>
                </a:solidFill>
                <a:latin typeface="Verdana" panose="020B0604030504040204" pitchFamily="34" charset="0"/>
              </a:rPr>
              <a:t> </a:t>
            </a:r>
            <a:r>
              <a:rPr lang="en-US" altLang="el-GR" sz="2800">
                <a:solidFill>
                  <a:srgbClr val="FF3300"/>
                </a:solidFill>
                <a:latin typeface="Verdana" panose="020B0604030504040204" pitchFamily="34" charset="0"/>
                <a:sym typeface="Wingdings" panose="05000000000000000000" pitchFamily="2" charset="2"/>
              </a:rPr>
              <a:t>&lt;=&gt;</a:t>
            </a:r>
            <a:r>
              <a:rPr lang="en-US" altLang="el-GR" sz="2800" b="1">
                <a:solidFill>
                  <a:srgbClr val="FF3300"/>
                </a:solidFill>
                <a:latin typeface="Verdana" panose="020B0604030504040204" pitchFamily="34" charset="0"/>
                <a:sym typeface="Wingdings" panose="05000000000000000000" pitchFamily="2" charset="2"/>
              </a:rPr>
              <a:t> Ca</a:t>
            </a:r>
          </a:p>
          <a:p>
            <a:pPr eaLnBrk="1" hangingPunct="1"/>
            <a:r>
              <a:rPr lang="el-GR" altLang="el-GR" sz="2800" b="1">
                <a:solidFill>
                  <a:srgbClr val="FF3300"/>
                </a:solidFill>
                <a:latin typeface="Verdana" panose="020B0604030504040204" pitchFamily="34" charset="0"/>
              </a:rPr>
              <a:t>Fe</a:t>
            </a:r>
            <a:r>
              <a:rPr lang="el-GR" altLang="el-GR" sz="2800" b="1" baseline="30000">
                <a:solidFill>
                  <a:srgbClr val="FF3300"/>
                </a:solidFill>
                <a:latin typeface="Verdana" panose="020B0604030504040204" pitchFamily="34" charset="0"/>
              </a:rPr>
              <a:t>3+</a:t>
            </a:r>
            <a:r>
              <a:rPr lang="el-GR" altLang="el-GR" sz="2800" b="1">
                <a:solidFill>
                  <a:srgbClr val="FF3300"/>
                </a:solidFill>
                <a:latin typeface="Verdana" panose="020B0604030504040204" pitchFamily="34" charset="0"/>
              </a:rPr>
              <a:t> </a:t>
            </a:r>
            <a:r>
              <a:rPr lang="en-US" altLang="el-GR" sz="2800">
                <a:solidFill>
                  <a:srgbClr val="FF3300"/>
                </a:solidFill>
                <a:latin typeface="Verdana" panose="020B0604030504040204" pitchFamily="34" charset="0"/>
                <a:sym typeface="Wingdings" panose="05000000000000000000" pitchFamily="2" charset="2"/>
              </a:rPr>
              <a:t>&lt;=&gt; </a:t>
            </a:r>
            <a:r>
              <a:rPr lang="en-US" altLang="el-GR" sz="2800" b="1">
                <a:solidFill>
                  <a:srgbClr val="FF3300"/>
                </a:solidFill>
                <a:latin typeface="Verdana" panose="020B0604030504040204" pitchFamily="34" charset="0"/>
                <a:sym typeface="Wingdings" panose="05000000000000000000" pitchFamily="2" charset="2"/>
              </a:rPr>
              <a:t>Al</a:t>
            </a:r>
            <a:endParaRPr lang="el-GR" altLang="el-GR" sz="2800">
              <a:solidFill>
                <a:srgbClr val="FF3300"/>
              </a:solidFill>
              <a:latin typeface="Verdana" panose="020B0604030504040204" pitchFamily="34" charset="0"/>
            </a:endParaRPr>
          </a:p>
        </p:txBody>
      </p:sp>
      <p:pic>
        <p:nvPicPr>
          <p:cNvPr id="86024" name="Picture 10" descr="Εικόνα70">
            <a:extLst>
              <a:ext uri="{FF2B5EF4-FFF2-40B4-BE49-F238E27FC236}">
                <a16:creationId xmlns:a16="http://schemas.microsoft.com/office/drawing/2014/main" id="{4CF582C9-CD73-4C28-962D-9FC71B815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5114925"/>
            <a:ext cx="3041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83B82FFA-4581-478D-A44B-D2957FF283BA}"/>
              </a:ext>
            </a:extLst>
          </p:cNvPr>
          <p:cNvSpPr>
            <a:spLocks noGrp="1" noChangeArrowheads="1"/>
          </p:cNvSpPr>
          <p:nvPr>
            <p:ph type="body" idx="1"/>
          </p:nvPr>
        </p:nvSpPr>
        <p:spPr>
          <a:xfrm>
            <a:off x="457200" y="1855788"/>
            <a:ext cx="8229600" cy="4525962"/>
          </a:xfrm>
          <a:solidFill>
            <a:srgbClr val="CCFFFF"/>
          </a:solidFill>
        </p:spPr>
        <p:txBody>
          <a:bodyPr/>
          <a:lstStyle/>
          <a:p>
            <a:pPr eaLnBrk="1" hangingPunct="1">
              <a:buFontTx/>
              <a:buNone/>
            </a:pPr>
            <a:r>
              <a:rPr lang="el-GR" altLang="el-GR" sz="2800">
                <a:solidFill>
                  <a:schemeClr val="tx2"/>
                </a:solidFill>
                <a:latin typeface="Verdana" panose="020B0604030504040204" pitchFamily="34" charset="0"/>
              </a:rPr>
              <a:t>	Το αντικείμενο της Ορυκτολογίας είναι η μελέτη των φυσικών κρυσταλλικών σωμάτων δηλαδή των </a:t>
            </a:r>
            <a:r>
              <a:rPr lang="el-GR" altLang="el-GR" sz="2800" b="1">
                <a:solidFill>
                  <a:schemeClr val="tx2"/>
                </a:solidFill>
                <a:latin typeface="Verdana" panose="020B0604030504040204" pitchFamily="34" charset="0"/>
              </a:rPr>
              <a:t>ορυκτών</a:t>
            </a:r>
          </a:p>
          <a:p>
            <a:pPr eaLnBrk="1" hangingPunct="1"/>
            <a:r>
              <a:rPr lang="el-GR" altLang="el-GR" sz="2800">
                <a:solidFill>
                  <a:schemeClr val="tx2"/>
                </a:solidFill>
                <a:latin typeface="Verdana" panose="020B0604030504040204" pitchFamily="34" charset="0"/>
              </a:rPr>
              <a:t>Κρυσταλλογραφία</a:t>
            </a:r>
          </a:p>
          <a:p>
            <a:pPr eaLnBrk="1" hangingPunct="1"/>
            <a:r>
              <a:rPr lang="el-GR" altLang="el-GR" sz="2800">
                <a:solidFill>
                  <a:schemeClr val="tx2"/>
                </a:solidFill>
                <a:latin typeface="Verdana" panose="020B0604030504040204" pitchFamily="34" charset="0"/>
              </a:rPr>
              <a:t>Κρυσταλλοφυσική</a:t>
            </a:r>
          </a:p>
          <a:p>
            <a:pPr eaLnBrk="1" hangingPunct="1"/>
            <a:r>
              <a:rPr lang="el-GR" altLang="el-GR" sz="2800">
                <a:solidFill>
                  <a:schemeClr val="tx2"/>
                </a:solidFill>
                <a:latin typeface="Verdana" panose="020B0604030504040204" pitchFamily="34" charset="0"/>
              </a:rPr>
              <a:t>Κρυσταλλοχημεία</a:t>
            </a:r>
          </a:p>
          <a:p>
            <a:pPr eaLnBrk="1" hangingPunct="1"/>
            <a:r>
              <a:rPr lang="el-GR" altLang="el-GR" sz="2800">
                <a:solidFill>
                  <a:schemeClr val="tx2"/>
                </a:solidFill>
                <a:latin typeface="Verdana" panose="020B0604030504040204" pitchFamily="34" charset="0"/>
              </a:rPr>
              <a:t>Γένεση</a:t>
            </a:r>
          </a:p>
          <a:p>
            <a:pPr eaLnBrk="1" hangingPunct="1"/>
            <a:r>
              <a:rPr lang="el-GR" altLang="el-GR" sz="2800">
                <a:solidFill>
                  <a:schemeClr val="tx2"/>
                </a:solidFill>
                <a:latin typeface="Verdana" panose="020B0604030504040204" pitchFamily="34" charset="0"/>
              </a:rPr>
              <a:t>Προσδιορισμό</a:t>
            </a:r>
          </a:p>
          <a:p>
            <a:pPr eaLnBrk="1" hangingPunct="1"/>
            <a:r>
              <a:rPr lang="el-GR" altLang="el-GR" sz="2800">
                <a:solidFill>
                  <a:schemeClr val="tx2"/>
                </a:solidFill>
                <a:latin typeface="Verdana" panose="020B0604030504040204" pitchFamily="34" charset="0"/>
              </a:rPr>
              <a:t>Ταξινόμηση</a:t>
            </a:r>
          </a:p>
        </p:txBody>
      </p:sp>
      <p:pic>
        <p:nvPicPr>
          <p:cNvPr id="8195" name="Picture 5" descr="Εικόνα5">
            <a:extLst>
              <a:ext uri="{FF2B5EF4-FFF2-40B4-BE49-F238E27FC236}">
                <a16:creationId xmlns:a16="http://schemas.microsoft.com/office/drawing/2014/main" id="{8FE9A0D3-E014-49BB-B9C4-C7FD422A2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005263"/>
            <a:ext cx="32432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a:extLst>
              <a:ext uri="{FF2B5EF4-FFF2-40B4-BE49-F238E27FC236}">
                <a16:creationId xmlns:a16="http://schemas.microsoft.com/office/drawing/2014/main" id="{08ED26C8-FF00-4239-907C-77C6D85F956A}"/>
              </a:ext>
            </a:extLst>
          </p:cNvPr>
          <p:cNvSpPr>
            <a:spLocks noGrp="1" noChangeArrowheads="1"/>
          </p:cNvSpPr>
          <p:nvPr>
            <p:ph type="title"/>
          </p:nvPr>
        </p:nvSpPr>
        <p:spPr>
          <a:xfrm>
            <a:off x="457200" y="190500"/>
            <a:ext cx="8229600" cy="1311275"/>
          </a:xfrm>
          <a:solidFill>
            <a:schemeClr val="hlink"/>
          </a:solidFill>
        </p:spPr>
        <p:txBody>
          <a:bodyPr>
            <a:spAutoFit/>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Αντικείμενο της Ορυκτολογίας</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7" descr="Εικόνα7">
            <a:extLst>
              <a:ext uri="{FF2B5EF4-FFF2-40B4-BE49-F238E27FC236}">
                <a16:creationId xmlns:a16="http://schemas.microsoft.com/office/drawing/2014/main" id="{DCDF8FF8-8CBC-46CF-9CC1-461C94517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860800"/>
            <a:ext cx="37782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a:extLst>
              <a:ext uri="{FF2B5EF4-FFF2-40B4-BE49-F238E27FC236}">
                <a16:creationId xmlns:a16="http://schemas.microsoft.com/office/drawing/2014/main" id="{5D5B4483-17AF-4EF7-892E-479CDE88E243}"/>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Η Ορυκτολογία βασίζεται σε</a:t>
            </a:r>
          </a:p>
        </p:txBody>
      </p:sp>
      <p:sp>
        <p:nvSpPr>
          <p:cNvPr id="10244" name="Rectangle 3">
            <a:extLst>
              <a:ext uri="{FF2B5EF4-FFF2-40B4-BE49-F238E27FC236}">
                <a16:creationId xmlns:a16="http://schemas.microsoft.com/office/drawing/2014/main" id="{8E494174-D810-45C9-B351-095E19B0BF80}"/>
              </a:ext>
            </a:extLst>
          </p:cNvPr>
          <p:cNvSpPr>
            <a:spLocks noGrp="1" noChangeArrowheads="1"/>
          </p:cNvSpPr>
          <p:nvPr>
            <p:ph type="body" idx="1"/>
          </p:nvPr>
        </p:nvSpPr>
        <p:spPr>
          <a:xfrm>
            <a:off x="457200" y="1855788"/>
            <a:ext cx="8229600" cy="1717675"/>
          </a:xfrm>
          <a:solidFill>
            <a:srgbClr val="CCFFFF"/>
          </a:solidFill>
        </p:spPr>
        <p:txBody>
          <a:bodyPr/>
          <a:lstStyle/>
          <a:p>
            <a:pPr eaLnBrk="1" hangingPunct="1"/>
            <a:r>
              <a:rPr lang="el-GR" altLang="el-GR" sz="2800">
                <a:solidFill>
                  <a:schemeClr val="tx2"/>
                </a:solidFill>
                <a:latin typeface="Verdana" panose="020B0604030504040204" pitchFamily="34" charset="0"/>
              </a:rPr>
              <a:t>Φυσική</a:t>
            </a:r>
          </a:p>
          <a:p>
            <a:pPr eaLnBrk="1" hangingPunct="1"/>
            <a:r>
              <a:rPr lang="el-GR" altLang="el-GR" sz="2800">
                <a:solidFill>
                  <a:schemeClr val="tx2"/>
                </a:solidFill>
                <a:latin typeface="Verdana" panose="020B0604030504040204" pitchFamily="34" charset="0"/>
              </a:rPr>
              <a:t>Χημεία</a:t>
            </a:r>
          </a:p>
          <a:p>
            <a:pPr eaLnBrk="1" hangingPunct="1"/>
            <a:r>
              <a:rPr lang="el-GR" altLang="el-GR" sz="2800">
                <a:solidFill>
                  <a:schemeClr val="tx2"/>
                </a:solidFill>
                <a:latin typeface="Verdana" panose="020B0604030504040204" pitchFamily="34" charset="0"/>
              </a:rPr>
              <a:t>Μαθηματικά (Γεωμετρία)</a:t>
            </a:r>
          </a:p>
        </p:txBody>
      </p:sp>
      <p:pic>
        <p:nvPicPr>
          <p:cNvPr id="10245" name="Picture 6" descr="Εικόνα6">
            <a:extLst>
              <a:ext uri="{FF2B5EF4-FFF2-40B4-BE49-F238E27FC236}">
                <a16:creationId xmlns:a16="http://schemas.microsoft.com/office/drawing/2014/main" id="{1287427D-7ADB-4E5C-AE49-9A30071B7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860800"/>
            <a:ext cx="3779837"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0" descr="Εικόνα16">
            <a:extLst>
              <a:ext uri="{FF2B5EF4-FFF2-40B4-BE49-F238E27FC236}">
                <a16:creationId xmlns:a16="http://schemas.microsoft.com/office/drawing/2014/main" id="{EECF8A10-5581-487F-9BE8-BA6C3E79A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089525"/>
            <a:ext cx="248761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FAD244E3-0DA5-4E38-B680-34425A491FF6}"/>
              </a:ext>
            </a:extLst>
          </p:cNvPr>
          <p:cNvSpPr>
            <a:spLocks noGrp="1" noChangeArrowheads="1"/>
          </p:cNvSpPr>
          <p:nvPr>
            <p:ph type="body" idx="1"/>
          </p:nvPr>
        </p:nvSpPr>
        <p:spPr>
          <a:xfrm>
            <a:off x="457200" y="1855788"/>
            <a:ext cx="8229600" cy="3157537"/>
          </a:xfrm>
          <a:solidFill>
            <a:srgbClr val="CCFFFF"/>
          </a:solidFill>
        </p:spPr>
        <p:txBody>
          <a:bodyPr/>
          <a:lstStyle/>
          <a:p>
            <a:pPr eaLnBrk="1" hangingPunct="1"/>
            <a:r>
              <a:rPr lang="el-GR" altLang="el-GR" sz="2800" b="1">
                <a:solidFill>
                  <a:srgbClr val="FF3300"/>
                </a:solidFill>
                <a:latin typeface="Verdana" panose="020B0604030504040204" pitchFamily="34" charset="0"/>
              </a:rPr>
              <a:t>Γεωλογία</a:t>
            </a:r>
          </a:p>
          <a:p>
            <a:pPr eaLnBrk="1" hangingPunct="1"/>
            <a:r>
              <a:rPr lang="el-GR" altLang="el-GR" sz="2800">
                <a:solidFill>
                  <a:schemeClr val="tx2"/>
                </a:solidFill>
                <a:latin typeface="Verdana" panose="020B0604030504040204" pitchFamily="34" charset="0"/>
              </a:rPr>
              <a:t>Γεωπονία</a:t>
            </a:r>
          </a:p>
          <a:p>
            <a:pPr eaLnBrk="1" hangingPunct="1"/>
            <a:r>
              <a:rPr lang="el-GR" altLang="el-GR" sz="2800">
                <a:solidFill>
                  <a:schemeClr val="tx2"/>
                </a:solidFill>
                <a:latin typeface="Verdana" panose="020B0604030504040204" pitchFamily="34" charset="0"/>
              </a:rPr>
              <a:t>Αστρονομία</a:t>
            </a:r>
          </a:p>
          <a:p>
            <a:pPr eaLnBrk="1" hangingPunct="1"/>
            <a:r>
              <a:rPr lang="el-GR" altLang="el-GR" sz="2800">
                <a:solidFill>
                  <a:schemeClr val="tx2"/>
                </a:solidFill>
                <a:latin typeface="Verdana" panose="020B0604030504040204" pitchFamily="34" charset="0"/>
              </a:rPr>
              <a:t>Κεραμική</a:t>
            </a:r>
          </a:p>
          <a:p>
            <a:pPr eaLnBrk="1" hangingPunct="1"/>
            <a:r>
              <a:rPr lang="el-GR" altLang="el-GR" sz="2800">
                <a:solidFill>
                  <a:schemeClr val="tx2"/>
                </a:solidFill>
                <a:latin typeface="Verdana" panose="020B0604030504040204" pitchFamily="34" charset="0"/>
              </a:rPr>
              <a:t>Ιατρική</a:t>
            </a:r>
          </a:p>
          <a:p>
            <a:pPr eaLnBrk="1" hangingPunct="1"/>
            <a:r>
              <a:rPr lang="el-GR" altLang="el-GR" sz="2800">
                <a:solidFill>
                  <a:schemeClr val="tx2"/>
                </a:solidFill>
                <a:latin typeface="Verdana" panose="020B0604030504040204" pitchFamily="34" charset="0"/>
              </a:rPr>
              <a:t>Μεταλλουργία</a:t>
            </a:r>
          </a:p>
        </p:txBody>
      </p:sp>
      <p:pic>
        <p:nvPicPr>
          <p:cNvPr id="12292" name="Picture 19" descr="Εικόνα15">
            <a:extLst>
              <a:ext uri="{FF2B5EF4-FFF2-40B4-BE49-F238E27FC236}">
                <a16:creationId xmlns:a16="http://schemas.microsoft.com/office/drawing/2014/main" id="{F9E529F6-2621-4FD6-9366-BB1E3F178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933825"/>
            <a:ext cx="223043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8" descr="Εικόνα14">
            <a:extLst>
              <a:ext uri="{FF2B5EF4-FFF2-40B4-BE49-F238E27FC236}">
                <a16:creationId xmlns:a16="http://schemas.microsoft.com/office/drawing/2014/main" id="{A49326BC-DA5A-4534-8FC3-6B0E96E02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205038"/>
            <a:ext cx="25908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6" descr="Εικόνα12">
            <a:extLst>
              <a:ext uri="{FF2B5EF4-FFF2-40B4-BE49-F238E27FC236}">
                <a16:creationId xmlns:a16="http://schemas.microsoft.com/office/drawing/2014/main" id="{CA9776E5-652F-4570-B356-279BA39A84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5302250"/>
            <a:ext cx="216058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5" descr="Εικόνα11">
            <a:extLst>
              <a:ext uri="{FF2B5EF4-FFF2-40B4-BE49-F238E27FC236}">
                <a16:creationId xmlns:a16="http://schemas.microsoft.com/office/drawing/2014/main" id="{011D0FFF-8466-4949-BD3E-EDC7AFCC75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4275" y="4292600"/>
            <a:ext cx="1609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Εικόνα8">
            <a:extLst>
              <a:ext uri="{FF2B5EF4-FFF2-40B4-BE49-F238E27FC236}">
                <a16:creationId xmlns:a16="http://schemas.microsoft.com/office/drawing/2014/main" id="{306B0B18-896B-4445-BDDC-BE2732E379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557338"/>
            <a:ext cx="2593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a:extLst>
              <a:ext uri="{FF2B5EF4-FFF2-40B4-BE49-F238E27FC236}">
                <a16:creationId xmlns:a16="http://schemas.microsoft.com/office/drawing/2014/main" id="{28540FD8-82F6-4DF3-AD8F-14C1BA1D24FA}"/>
              </a:ext>
            </a:extLst>
          </p:cNvPr>
          <p:cNvSpPr>
            <a:spLocks noGrp="1" noChangeArrowheads="1"/>
          </p:cNvSpPr>
          <p:nvPr>
            <p:ph type="title"/>
          </p:nvPr>
        </p:nvSpPr>
        <p:spPr>
          <a:solidFill>
            <a:schemeClr val="hlink"/>
          </a:solidFill>
        </p:spPr>
        <p:txBody>
          <a:bodyPr/>
          <a:lstStyle/>
          <a:p>
            <a:pPr eaLnBrk="1" hangingPunct="1">
              <a:defRPr/>
            </a:pPr>
            <a:r>
              <a:rPr lang="el-GR" altLang="el-GR" sz="4000" b="1">
                <a:solidFill>
                  <a:srgbClr val="FFCC00"/>
                </a:solidFill>
                <a:effectLst>
                  <a:outerShdw blurRad="38100" dist="38100" dir="2700000" algn="tl">
                    <a:srgbClr val="000000"/>
                  </a:outerShdw>
                </a:effectLst>
                <a:latin typeface="Verdana" panose="020B0604030504040204" pitchFamily="34" charset="0"/>
              </a:rPr>
              <a:t>Σχέση με άλλες Επιστήμες</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Εικόνα17">
            <a:extLst>
              <a:ext uri="{FF2B5EF4-FFF2-40B4-BE49-F238E27FC236}">
                <a16:creationId xmlns:a16="http://schemas.microsoft.com/office/drawing/2014/main" id="{0CEF0D47-8DB7-4B84-B4D9-CD9FB8369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196975"/>
            <a:ext cx="463073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2" descr="Εικόνα21">
            <a:extLst>
              <a:ext uri="{FF2B5EF4-FFF2-40B4-BE49-F238E27FC236}">
                <a16:creationId xmlns:a16="http://schemas.microsoft.com/office/drawing/2014/main" id="{2EFFD14F-5577-4F19-B69E-20F7580C9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5" y="4254500"/>
            <a:ext cx="399732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Εικόνα20">
            <a:extLst>
              <a:ext uri="{FF2B5EF4-FFF2-40B4-BE49-F238E27FC236}">
                <a16:creationId xmlns:a16="http://schemas.microsoft.com/office/drawing/2014/main" id="{FE04BEF0-8FB5-4FC2-A546-E98BFA878F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08463"/>
            <a:ext cx="3744913"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a:extLst>
              <a:ext uri="{FF2B5EF4-FFF2-40B4-BE49-F238E27FC236}">
                <a16:creationId xmlns:a16="http://schemas.microsoft.com/office/drawing/2014/main" id="{5332B60C-C2BA-4A16-961F-4DFF97AAC1B2}"/>
              </a:ext>
            </a:extLst>
          </p:cNvPr>
          <p:cNvSpPr>
            <a:spLocks noGrp="1" noChangeArrowheads="1"/>
          </p:cNvSpPr>
          <p:nvPr>
            <p:ph type="title"/>
          </p:nvPr>
        </p:nvSpPr>
        <p:spPr>
          <a:xfrm>
            <a:off x="457200" y="115888"/>
            <a:ext cx="8229600" cy="1143000"/>
          </a:xfrm>
        </p:spPr>
        <p:txBody>
          <a:bodyPr/>
          <a:lstStyle/>
          <a:p>
            <a:pPr eaLnBrk="1" hangingPunct="1"/>
            <a:r>
              <a:rPr lang="el-GR" altLang="el-GR">
                <a:solidFill>
                  <a:srgbClr val="FFCC00"/>
                </a:solidFill>
                <a:latin typeface="Verdana" panose="020B0604030504040204" pitchFamily="34" charset="0"/>
              </a:rPr>
              <a:t>Το πρώτο άγγιγμα</a:t>
            </a:r>
          </a:p>
        </p:txBody>
      </p:sp>
      <p:sp>
        <p:nvSpPr>
          <p:cNvPr id="14342" name="Rectangle 9">
            <a:extLst>
              <a:ext uri="{FF2B5EF4-FFF2-40B4-BE49-F238E27FC236}">
                <a16:creationId xmlns:a16="http://schemas.microsoft.com/office/drawing/2014/main" id="{AE64FD91-6B16-4625-B133-3D93D60BB09D}"/>
              </a:ext>
            </a:extLst>
          </p:cNvPr>
          <p:cNvSpPr>
            <a:spLocks noChangeArrowheads="1"/>
          </p:cNvSpPr>
          <p:nvPr/>
        </p:nvSpPr>
        <p:spPr bwMode="auto">
          <a:xfrm>
            <a:off x="7164388" y="3573463"/>
            <a:ext cx="127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400">
                <a:solidFill>
                  <a:schemeClr val="bg1"/>
                </a:solidFill>
                <a:latin typeface="Verdana" panose="020B0604030504040204" pitchFamily="34" charset="0"/>
              </a:rPr>
              <a:t>Τάλκης</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Εικόνα23">
            <a:extLst>
              <a:ext uri="{FF2B5EF4-FFF2-40B4-BE49-F238E27FC236}">
                <a16:creationId xmlns:a16="http://schemas.microsoft.com/office/drawing/2014/main" id="{A9E125FF-C129-4EB4-BDAA-D979166C1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3287713"/>
            <a:ext cx="5437187"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Εικόνα22">
            <a:extLst>
              <a:ext uri="{FF2B5EF4-FFF2-40B4-BE49-F238E27FC236}">
                <a16:creationId xmlns:a16="http://schemas.microsoft.com/office/drawing/2014/main" id="{542958E1-1A9B-4864-84FC-DE23ABB8B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450"/>
            <a:ext cx="368141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a:extLst>
              <a:ext uri="{FF2B5EF4-FFF2-40B4-BE49-F238E27FC236}">
                <a16:creationId xmlns:a16="http://schemas.microsoft.com/office/drawing/2014/main" id="{65BFD91F-A2AA-4D19-B604-C6C4713FF4B6}"/>
              </a:ext>
            </a:extLst>
          </p:cNvPr>
          <p:cNvSpPr>
            <a:spLocks noGrp="1" noChangeArrowheads="1"/>
          </p:cNvSpPr>
          <p:nvPr>
            <p:ph type="title"/>
          </p:nvPr>
        </p:nvSpPr>
        <p:spPr/>
        <p:txBody>
          <a:bodyPr/>
          <a:lstStyle/>
          <a:p>
            <a:pPr eaLnBrk="1" hangingPunct="1"/>
            <a:endParaRPr lang="el-GR" altLang="el-GR"/>
          </a:p>
        </p:txBody>
      </p:sp>
      <p:sp>
        <p:nvSpPr>
          <p:cNvPr id="16389" name="Rectangle 6">
            <a:extLst>
              <a:ext uri="{FF2B5EF4-FFF2-40B4-BE49-F238E27FC236}">
                <a16:creationId xmlns:a16="http://schemas.microsoft.com/office/drawing/2014/main" id="{124F8B6B-DAED-4363-9E73-8FAF7883AB8E}"/>
              </a:ext>
            </a:extLst>
          </p:cNvPr>
          <p:cNvSpPr>
            <a:spLocks noChangeArrowheads="1"/>
          </p:cNvSpPr>
          <p:nvPr/>
        </p:nvSpPr>
        <p:spPr bwMode="auto">
          <a:xfrm>
            <a:off x="5076825" y="2636838"/>
            <a:ext cx="293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l-GR" altLang="el-GR" sz="2400">
                <a:solidFill>
                  <a:schemeClr val="bg1"/>
                </a:solidFill>
                <a:latin typeface="Verdana" panose="020B0604030504040204" pitchFamily="34" charset="0"/>
              </a:rPr>
              <a:t>Χαλαζίας </a:t>
            </a:r>
            <a:r>
              <a:rPr lang="en-US" altLang="el-GR" sz="2400">
                <a:solidFill>
                  <a:schemeClr val="bg1"/>
                </a:solidFill>
                <a:latin typeface="Verdana" panose="020B0604030504040204" pitchFamily="34" charset="0"/>
              </a:rPr>
              <a:t>(Quartz)</a:t>
            </a:r>
            <a:endParaRPr lang="el-GR" altLang="el-GR" sz="2400">
              <a:solidFill>
                <a:schemeClr val="bg1"/>
              </a:solidFill>
              <a:latin typeface="Verdana" panose="020B0604030504040204" pitchFamily="34" charset="0"/>
            </a:endParaRPr>
          </a:p>
        </p:txBody>
      </p:sp>
    </p:spTree>
  </p:cSld>
  <p:clrMapOvr>
    <a:masterClrMapping/>
  </p:clrMapOvr>
  <p:transition>
    <p:fade thruBlk="1"/>
  </p:transition>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3151</Words>
  <Application>Microsoft Office PowerPoint</Application>
  <PresentationFormat>Προβολή στην οθόνη (4:3)</PresentationFormat>
  <Paragraphs>247</Paragraphs>
  <Slides>49</Slides>
  <Notes>33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49</vt:i4>
      </vt:variant>
    </vt:vector>
  </HeadingPairs>
  <TitlesOfParts>
    <vt:vector size="54" baseType="lpstr">
      <vt:lpstr>Arial</vt:lpstr>
      <vt:lpstr>Times New Roman</vt:lpstr>
      <vt:lpstr>Verdana</vt:lpstr>
      <vt:lpstr>Wingdings</vt:lpstr>
      <vt:lpstr>Προεπιλεγμένη σχεδίαση</vt:lpstr>
      <vt:lpstr>ΟΡΥΚΤΟΛΟΓΙΑ</vt:lpstr>
      <vt:lpstr>Παρουσίαση του PowerPoint</vt:lpstr>
      <vt:lpstr>Παρουσίαση του PowerPoint</vt:lpstr>
      <vt:lpstr>Παρουσίαση του PowerPoint</vt:lpstr>
      <vt:lpstr>Αντικείμενο της Ορυκτολογίας</vt:lpstr>
      <vt:lpstr>Η Ορυκτολογία βασίζεται σε</vt:lpstr>
      <vt:lpstr>Σχέση με άλλες Επιστήμες</vt:lpstr>
      <vt:lpstr>Το πρώτο άγγιγμα</vt:lpstr>
      <vt:lpstr>Παρουσίαση του PowerPoint</vt:lpstr>
      <vt:lpstr>Παρουσίαση του PowerPoint</vt:lpstr>
      <vt:lpstr>Παρουσίαση του PowerPoint</vt:lpstr>
      <vt:lpstr>Παρουσίαση του PowerPoint</vt:lpstr>
      <vt:lpstr>Πέτρωμα</vt:lpstr>
      <vt:lpstr>Παρουσίαση του PowerPoint</vt:lpstr>
      <vt:lpstr>Ορισμός ορυκτού</vt:lpstr>
      <vt:lpstr>Προϊστορική εποχή</vt:lpstr>
      <vt:lpstr>Προϊστορική εποχή</vt:lpstr>
      <vt:lpstr>Εποχή χαλκού</vt:lpstr>
      <vt:lpstr>Αριστοτέλης (384-322 π.Χ.)</vt:lpstr>
      <vt:lpstr>Θεόφραστος (372-287 π.Χ.)</vt:lpstr>
      <vt:lpstr>Πλίνιος ο πρεσβύτερος (23-79 μ.Χ.)</vt:lpstr>
      <vt:lpstr>Georgius Agricola (1494-1555)</vt:lpstr>
      <vt:lpstr>Nicolaus Steno (1669)</vt:lpstr>
      <vt:lpstr>Abraham Gottlob Werner  (1750-1817)</vt:lpstr>
      <vt:lpstr>Romé de l’ Isle (1736-1790)</vt:lpstr>
      <vt:lpstr>René-Just Haüy (1743-1822)</vt:lpstr>
      <vt:lpstr>John Dalton (1766-1844)</vt:lpstr>
      <vt:lpstr>Jöns Jacobs Berzelius  (1779-1848)</vt:lpstr>
      <vt:lpstr>James Dwight Dana  (1813-1895)</vt:lpstr>
      <vt:lpstr>William Nicol (1768-1851)</vt:lpstr>
      <vt:lpstr>Alfred des Cloizeaux (1817-1897) Henry Clifton Sorby (1826-1908)</vt:lpstr>
      <vt:lpstr>Wilhelm Conrad Roentgen (1845-1923)</vt:lpstr>
      <vt:lpstr>Max von Laue (1879-1960)</vt:lpstr>
      <vt:lpstr>Henry Bragg (1862-1942) Lawrence Bragg (1890-1971)</vt:lpstr>
      <vt:lpstr>Peter Debye (1884-1966)</vt:lpstr>
      <vt:lpstr>Ορισμός ορυκτού</vt:lpstr>
      <vt:lpstr>..."φυσικώς εμφανιζόμενο"…</vt:lpstr>
      <vt:lpstr>..."φυσικώς εμφανιζόμενο"...</vt:lpstr>
      <vt:lpstr>..."ομογενές"...</vt:lpstr>
      <vt:lpstr>..."στερεό"...</vt:lpstr>
      <vt:lpstr>…"συνήθως"... …"ανόργανες διαδικασίες"...</vt:lpstr>
      <vt:lpstr>…"συνήθως"... …"ανόργανες διαδικασίες"...</vt:lpstr>
      <vt:lpstr>…"συνήθως"... …"ανόργανες διαδικασίες"...</vt:lpstr>
      <vt:lpstr>..."υψηλός βαθμός ατομικής διατάξεως"...</vt:lpstr>
      <vt:lpstr>..."υψηλός βαθμός ατομικής διατάξεως"...</vt:lpstr>
      <vt:lpstr>..."υψηλός βαθμός ατομικής διατάξεως"...</vt:lpstr>
      <vt:lpstr>..."υψηλός βαθμός ατομικής διατάξεως"...</vt:lpstr>
      <vt:lpstr>..."και έχει χημική σύσταση...εντός ορισμένων ορίων".</vt:lpstr>
      <vt:lpstr>..."και έχει χημική σύσταση...εντός ορισμένων ορίων".</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Triantafyllos Soldatos</cp:lastModifiedBy>
  <cp:revision>113</cp:revision>
  <dcterms:created xsi:type="dcterms:W3CDTF">2004-10-03T15:12:22Z</dcterms:created>
  <dcterms:modified xsi:type="dcterms:W3CDTF">2020-11-26T08:30:25Z</dcterms:modified>
</cp:coreProperties>
</file>