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57" r:id="rId2"/>
    <p:sldId id="370" r:id="rId3"/>
    <p:sldId id="369" r:id="rId4"/>
    <p:sldId id="371" r:id="rId5"/>
    <p:sldId id="372" r:id="rId6"/>
    <p:sldId id="373" r:id="rId7"/>
    <p:sldId id="375" r:id="rId8"/>
    <p:sldId id="378" r:id="rId9"/>
    <p:sldId id="377" r:id="rId10"/>
    <p:sldId id="374" r:id="rId11"/>
    <p:sldId id="379" r:id="rId12"/>
    <p:sldId id="383" r:id="rId13"/>
    <p:sldId id="388" r:id="rId14"/>
    <p:sldId id="389" r:id="rId15"/>
    <p:sldId id="363" r:id="rId16"/>
    <p:sldId id="365" r:id="rId17"/>
    <p:sldId id="386" r:id="rId18"/>
    <p:sldId id="387" r:id="rId19"/>
    <p:sldId id="282" r:id="rId20"/>
    <p:sldId id="283" r:id="rId21"/>
    <p:sldId id="284" r:id="rId22"/>
    <p:sldId id="364" r:id="rId23"/>
    <p:sldId id="361" r:id="rId24"/>
    <p:sldId id="307" r:id="rId25"/>
    <p:sldId id="286" r:id="rId26"/>
    <p:sldId id="310" r:id="rId27"/>
    <p:sldId id="311" r:id="rId28"/>
    <p:sldId id="313" r:id="rId29"/>
    <p:sldId id="317" r:id="rId30"/>
    <p:sldId id="315" r:id="rId31"/>
    <p:sldId id="318" r:id="rId32"/>
    <p:sldId id="319" r:id="rId33"/>
    <p:sldId id="320" r:id="rId34"/>
    <p:sldId id="322" r:id="rId35"/>
    <p:sldId id="324" r:id="rId36"/>
    <p:sldId id="321" r:id="rId37"/>
    <p:sldId id="362" r:id="rId3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61">
          <p15:clr>
            <a:srgbClr val="A4A3A4"/>
          </p15:clr>
        </p15:guide>
        <p15:guide id="3" pos="2880">
          <p15:clr>
            <a:srgbClr val="A4A3A4"/>
          </p15:clr>
        </p15:guide>
        <p15:guide id="4" pos="1519">
          <p15:clr>
            <a:srgbClr val="A4A3A4"/>
          </p15:clr>
        </p15:guide>
        <p15:guide id="5" pos="42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00"/>
    <a:srgbClr val="33CC33"/>
    <a:srgbClr val="FFCCFF"/>
    <a:srgbClr val="FFFF00"/>
    <a:srgbClr val="FF0000"/>
    <a:srgbClr val="5F5F5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1" autoAdjust="0"/>
    <p:restoredTop sz="75983" autoAdjust="0"/>
  </p:normalViewPr>
  <p:slideViewPr>
    <p:cSldViewPr showGuides="1">
      <p:cViewPr varScale="1">
        <p:scale>
          <a:sx n="112" d="100"/>
          <a:sy n="112" d="100"/>
        </p:scale>
        <p:origin x="1770" y="96"/>
      </p:cViewPr>
      <p:guideLst>
        <p:guide orient="horz" pos="2160"/>
        <p:guide orient="horz" pos="1661"/>
        <p:guide pos="2880"/>
        <p:guide pos="1519"/>
        <p:guide pos="424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25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20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163180-A77A-4938-8793-0480A317FD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586589-CE5D-48C2-AC14-9D6A23696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0A81E-85C1-4E00-9434-2F3B964CA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BFAF0-011B-492B-85AA-FD577CE12C4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458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A9A0BE-A61E-4D25-AC94-DC2651BE9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B52B6A-AEA3-467E-866E-59DB76665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6BFC4-4A92-4E37-932E-F71C7424E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F3C1B-C541-474B-973B-8D0BC250D93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3650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AAABE0-9A6D-442C-A8F6-ACCF3DFE0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3B90A-2913-4D81-934E-13CC61A3D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375A84-98E0-42E8-8F0C-8049C0E23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18AF1-8705-44F9-A271-98B6AF3B7FC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799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51BC1D-84EA-4537-A14D-E99744F28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D5267F-61FC-448D-903C-C3C1A3DD7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F4D978-E357-4302-B91C-3D10B48FC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D5317-65B2-4DEE-B91E-B7DA038DBA7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887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D07C96-954B-4FB1-B570-9F8926CD9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50F787-B24A-46D8-BDCF-13D01A9B7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F3DBA-6478-43CF-BD1C-3CB999528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5A82F-6292-4B2B-B125-393B8A78699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4316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DD7EF-B094-462E-B840-FCF2714DA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46D7B-E873-43F8-AE63-B17EF687E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6FA17-D97B-4295-8CAB-CFE91EF5C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0E075-5AEA-4DC6-B52E-B8FEB2FC17A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838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ABA78E-5BF6-475B-ABE0-B2D5547FA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B59D38-FA74-48D1-8C4E-BE4189C37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339147-4742-4F11-8F7E-C678B7B8A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53EFA-8348-4A2E-8780-46C9A2FE110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459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4B5B67-6C30-4917-BD8E-8F1A62183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6D4345-AAC6-4521-B8D6-EA89A4B78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1E8048-A238-4AA6-82EB-4DF0460BE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2259B-2D9C-4198-824D-CE99DBEFD92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3344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8B0650-C923-47C4-AC82-63A935A45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A7ED61-1EFA-4E1D-848C-17E822C4D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2A7AF8-0C0A-4745-951C-B0A0E1060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084B5-EAA6-4CBF-8231-CD237C52BBF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4638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BC232-B5D0-4BFF-8F35-662A88AAC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8D0BF-5DE1-43C2-AFAE-86842A666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921308-7418-4334-8654-1C2E520DB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78A07-6E0B-497D-9542-5A29AC9B4A3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7627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B49A9-C6C4-4509-8BF5-1BCE21BDD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64C81-EAFE-4EA1-BF7D-8AC92BAF9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547CF-D177-4E75-B14D-F1178A6BA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B9049-F370-4004-91A7-2433A942B80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885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C0AC16-8A96-4723-8220-D71E6052C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A36545-CB79-43B8-85B3-0816938C1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06ACE22E-25CA-4F2B-BE54-7F7C5EB6D3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40530C59-C73B-4AAF-A904-2ACA683D33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C71EFCBC-26C2-4B39-84EE-63E526D305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25CD548-C270-40DF-AE05-21A0BC0B704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e/e2/Stylised_Lithium_Atom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e/e2/Stylised_Lithium_Atom.p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e/e2/Stylised_Lithium_Atom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FBED795-853B-463E-9023-F56683B7EF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62263"/>
            <a:ext cx="7772400" cy="1143000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l-GR" altLang="el-GR" sz="4000" b="1"/>
              <a:t>ΑΤΟΜΟ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C6EBA77-F38D-49E7-91CA-30625E774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4AF00B1-B86D-431C-B90D-715E024D8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179513"/>
            <a:ext cx="8855075" cy="1552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>
                <a:solidFill>
                  <a:srgbClr val="000000"/>
                </a:solidFill>
              </a:rPr>
              <a:t>Όταν η </a:t>
            </a:r>
            <a:r>
              <a:rPr lang="el-GR" altLang="el-GR" sz="2400" b="1">
                <a:solidFill>
                  <a:srgbClr val="FF0000"/>
                </a:solidFill>
              </a:rPr>
              <a:t>εξωτερική στιβάδα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 b="1">
                <a:solidFill>
                  <a:srgbClr val="FF0000"/>
                </a:solidFill>
              </a:rPr>
              <a:t>είναι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FF0000"/>
                </a:solidFill>
              </a:rPr>
              <a:t>συμπληρωμένη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το στοιχείο έχει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 b="1">
                <a:solidFill>
                  <a:srgbClr val="FF0000"/>
                </a:solidFill>
              </a:rPr>
              <a:t>σταθερή ηλεκτρονική διαμόρφωση</a:t>
            </a:r>
          </a:p>
        </p:txBody>
      </p:sp>
      <p:pic>
        <p:nvPicPr>
          <p:cNvPr id="11268" name="Picture 6" descr="lesson_02_atom_10_Ne">
            <a:extLst>
              <a:ext uri="{FF2B5EF4-FFF2-40B4-BE49-F238E27FC236}">
                <a16:creationId xmlns:a16="http://schemas.microsoft.com/office/drawing/2014/main" id="{640FA88B-CD4C-4305-8E2A-AF20A66AC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57563"/>
            <a:ext cx="21955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lesson_02_atom_18_Ar">
            <a:extLst>
              <a:ext uri="{FF2B5EF4-FFF2-40B4-BE49-F238E27FC236}">
                <a16:creationId xmlns:a16="http://schemas.microsoft.com/office/drawing/2014/main" id="{E74580EF-009E-403D-9588-89A24AB0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368675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4">
            <a:extLst>
              <a:ext uri="{FF2B5EF4-FFF2-40B4-BE49-F238E27FC236}">
                <a16:creationId xmlns:a16="http://schemas.microsoft.com/office/drawing/2014/main" id="{F42FB1F6-39E1-4F73-B2DB-091A32697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5872163"/>
            <a:ext cx="20145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Ευγενή αέρια</a:t>
            </a:r>
            <a:endParaRPr lang="el-GR" altLang="el-GR" b="1" baseline="30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A7CB152-8B25-44A7-85E9-4BC00DC3F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2DFAF63-F4CB-46BF-8A9F-B1FE56366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179513"/>
            <a:ext cx="8855075" cy="1552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>
                <a:solidFill>
                  <a:srgbClr val="000000"/>
                </a:solidFill>
              </a:rPr>
              <a:t>Όταν η </a:t>
            </a:r>
            <a:r>
              <a:rPr lang="el-GR" altLang="el-GR" sz="2400" b="1">
                <a:solidFill>
                  <a:srgbClr val="FF0000"/>
                </a:solidFill>
              </a:rPr>
              <a:t>εξωτερική στιβάδα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 b="1">
                <a:solidFill>
                  <a:srgbClr val="FF0000"/>
                </a:solidFill>
              </a:rPr>
              <a:t>δεν είναι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FF0000"/>
                </a:solidFill>
              </a:rPr>
              <a:t>συμπληρωμένη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το στοιχείο </a:t>
            </a:r>
            <a:r>
              <a:rPr lang="el-GR" altLang="el-GR" sz="2400"/>
              <a:t>τείνει</a:t>
            </a:r>
            <a:r>
              <a:rPr lang="el-GR" altLang="el-GR" sz="2400" b="1">
                <a:solidFill>
                  <a:srgbClr val="FF0000"/>
                </a:solidFill>
              </a:rPr>
              <a:t> </a:t>
            </a:r>
            <a:r>
              <a:rPr lang="el-GR" altLang="el-GR" sz="2400"/>
              <a:t>να</a:t>
            </a:r>
            <a:r>
              <a:rPr lang="el-GR" altLang="el-GR" sz="2400" b="1">
                <a:solidFill>
                  <a:srgbClr val="FF0000"/>
                </a:solidFill>
              </a:rPr>
              <a:t> </a:t>
            </a:r>
            <a:br>
              <a:rPr lang="el-GR" altLang="el-GR" sz="2400" b="1">
                <a:solidFill>
                  <a:srgbClr val="FF0000"/>
                </a:solidFill>
              </a:rPr>
            </a:br>
            <a:r>
              <a:rPr lang="el-GR" altLang="el-GR" sz="2400" b="1">
                <a:solidFill>
                  <a:srgbClr val="FF0000"/>
                </a:solidFill>
              </a:rPr>
              <a:t>αποβάλλει ή να προσλαμβάνει ηλεκτρόνια</a:t>
            </a:r>
          </a:p>
        </p:txBody>
      </p:sp>
      <p:pic>
        <p:nvPicPr>
          <p:cNvPr id="12292" name="Picture 15" descr="lesson_02_atom_11_Na">
            <a:extLst>
              <a:ext uri="{FF2B5EF4-FFF2-40B4-BE49-F238E27FC236}">
                <a16:creationId xmlns:a16="http://schemas.microsoft.com/office/drawing/2014/main" id="{AF8A4646-B745-442F-B1D4-41043482B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42900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8" descr="lesson_02_atom_17_Cl">
            <a:extLst>
              <a:ext uri="{FF2B5EF4-FFF2-40B4-BE49-F238E27FC236}">
                <a16:creationId xmlns:a16="http://schemas.microsoft.com/office/drawing/2014/main" id="{CE98BD4C-39A3-4396-B1F0-C48BA203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8" descr="lesson_02_atom_12_Mg">
            <a:extLst>
              <a:ext uri="{FF2B5EF4-FFF2-40B4-BE49-F238E27FC236}">
                <a16:creationId xmlns:a16="http://schemas.microsoft.com/office/drawing/2014/main" id="{C4CE5D03-4992-4A37-AE3D-7F0157C7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29000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0" descr="lesson_02_atom_08_O">
            <a:extLst>
              <a:ext uri="{FF2B5EF4-FFF2-40B4-BE49-F238E27FC236}">
                <a16:creationId xmlns:a16="http://schemas.microsoft.com/office/drawing/2014/main" id="{602F05F4-723C-4144-B56B-7573CF18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2900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EA1AFA6-29EC-4942-9239-9AE0587B2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pic>
        <p:nvPicPr>
          <p:cNvPr id="13315" name="Picture 4" descr="lesson_02_atom_11_Na">
            <a:extLst>
              <a:ext uri="{FF2B5EF4-FFF2-40B4-BE49-F238E27FC236}">
                <a16:creationId xmlns:a16="http://schemas.microsoft.com/office/drawing/2014/main" id="{53BDA016-5993-4D79-8986-584D3F50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66875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lesson_02_atom_17_Cl">
            <a:extLst>
              <a:ext uri="{FF2B5EF4-FFF2-40B4-BE49-F238E27FC236}">
                <a16:creationId xmlns:a16="http://schemas.microsoft.com/office/drawing/2014/main" id="{45975CA3-D56A-4CEB-B7FD-22E49080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1630363"/>
            <a:ext cx="21955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4" name="Line 6">
            <a:extLst>
              <a:ext uri="{FF2B5EF4-FFF2-40B4-BE49-F238E27FC236}">
                <a16:creationId xmlns:a16="http://schemas.microsoft.com/office/drawing/2014/main" id="{6B4EBCAA-9226-41E4-BFDD-40EA58CC7A78}"/>
              </a:ext>
            </a:extLst>
          </p:cNvPr>
          <p:cNvSpPr>
            <a:spLocks noChangeShapeType="1"/>
          </p:cNvSpPr>
          <p:nvPr/>
        </p:nvSpPr>
        <p:spPr bwMode="auto">
          <a:xfrm rot="1800000" flipV="1">
            <a:off x="1700213" y="3808413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01735" name="Line 7">
            <a:extLst>
              <a:ext uri="{FF2B5EF4-FFF2-40B4-BE49-F238E27FC236}">
                <a16:creationId xmlns:a16="http://schemas.microsoft.com/office/drawing/2014/main" id="{2AE953B8-DA6D-4E67-B313-25E2F4A3C42C}"/>
              </a:ext>
            </a:extLst>
          </p:cNvPr>
          <p:cNvSpPr>
            <a:spLocks noChangeShapeType="1"/>
          </p:cNvSpPr>
          <p:nvPr/>
        </p:nvSpPr>
        <p:spPr bwMode="auto">
          <a:xfrm rot="1800000" flipV="1">
            <a:off x="1693863" y="127635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01736" name="Line 8">
            <a:extLst>
              <a:ext uri="{FF2B5EF4-FFF2-40B4-BE49-F238E27FC236}">
                <a16:creationId xmlns:a16="http://schemas.microsoft.com/office/drawing/2014/main" id="{C8BD3618-599E-4A68-94EA-A0C0D7CF1BDA}"/>
              </a:ext>
            </a:extLst>
          </p:cNvPr>
          <p:cNvSpPr>
            <a:spLocks noChangeShapeType="1"/>
          </p:cNvSpPr>
          <p:nvPr/>
        </p:nvSpPr>
        <p:spPr bwMode="auto">
          <a:xfrm rot="9000000" flipV="1">
            <a:off x="5192713" y="162560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pic>
        <p:nvPicPr>
          <p:cNvPr id="13320" name="Picture 9" descr="lesson_02_atom_12_Mg">
            <a:extLst>
              <a:ext uri="{FF2B5EF4-FFF2-40B4-BE49-F238E27FC236}">
                <a16:creationId xmlns:a16="http://schemas.microsoft.com/office/drawing/2014/main" id="{52A76D35-CD15-4C0E-9E9B-469C32E2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186238"/>
            <a:ext cx="21955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8" name="Line 10">
            <a:extLst>
              <a:ext uri="{FF2B5EF4-FFF2-40B4-BE49-F238E27FC236}">
                <a16:creationId xmlns:a16="http://schemas.microsoft.com/office/drawing/2014/main" id="{38A0898C-535C-4B5C-97F2-E373ACF00446}"/>
              </a:ext>
            </a:extLst>
          </p:cNvPr>
          <p:cNvSpPr>
            <a:spLocks noChangeShapeType="1"/>
          </p:cNvSpPr>
          <p:nvPr/>
        </p:nvSpPr>
        <p:spPr bwMode="auto">
          <a:xfrm rot="1800000" flipV="1">
            <a:off x="2430463" y="410210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pic>
        <p:nvPicPr>
          <p:cNvPr id="13322" name="Picture 11" descr="lesson_02_atom_08_O">
            <a:extLst>
              <a:ext uri="{FF2B5EF4-FFF2-40B4-BE49-F238E27FC236}">
                <a16:creationId xmlns:a16="http://schemas.microsoft.com/office/drawing/2014/main" id="{E5FF6899-76F8-4B34-B153-BC1243D5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4114800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40" name="Line 12">
            <a:extLst>
              <a:ext uri="{FF2B5EF4-FFF2-40B4-BE49-F238E27FC236}">
                <a16:creationId xmlns:a16="http://schemas.microsoft.com/office/drawing/2014/main" id="{8F497BDF-8C1F-4762-B6C5-4206EDB9B903}"/>
              </a:ext>
            </a:extLst>
          </p:cNvPr>
          <p:cNvSpPr>
            <a:spLocks noChangeShapeType="1"/>
          </p:cNvSpPr>
          <p:nvPr/>
        </p:nvSpPr>
        <p:spPr bwMode="auto">
          <a:xfrm rot="9000000" flipV="1">
            <a:off x="5138738" y="474662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01741" name="Line 13">
            <a:extLst>
              <a:ext uri="{FF2B5EF4-FFF2-40B4-BE49-F238E27FC236}">
                <a16:creationId xmlns:a16="http://schemas.microsoft.com/office/drawing/2014/main" id="{0F5CBAB3-5022-430E-AA7E-A3B9A85F746D}"/>
              </a:ext>
            </a:extLst>
          </p:cNvPr>
          <p:cNvSpPr>
            <a:spLocks noChangeShapeType="1"/>
          </p:cNvSpPr>
          <p:nvPr/>
        </p:nvSpPr>
        <p:spPr bwMode="auto">
          <a:xfrm rot="9000000" flipV="1">
            <a:off x="5354638" y="428783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01742" name="Rectangle 14">
            <a:extLst>
              <a:ext uri="{FF2B5EF4-FFF2-40B4-BE49-F238E27FC236}">
                <a16:creationId xmlns:a16="http://schemas.microsoft.com/office/drawing/2014/main" id="{29F7FEA2-1285-4181-8E6B-36ABEBADB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2560638"/>
            <a:ext cx="638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>
                <a:solidFill>
                  <a:srgbClr val="000000"/>
                </a:solidFill>
              </a:rPr>
              <a:t>Na</a:t>
            </a:r>
            <a:r>
              <a:rPr lang="en-US" altLang="el-GR" sz="2400" b="1" baseline="30000">
                <a:solidFill>
                  <a:srgbClr val="000000"/>
                </a:solidFill>
              </a:rPr>
              <a:t>+</a:t>
            </a:r>
            <a:endParaRPr lang="el-GR" altLang="el-GR" b="1" baseline="30000">
              <a:solidFill>
                <a:srgbClr val="0000FF"/>
              </a:solidFill>
            </a:endParaRPr>
          </a:p>
        </p:txBody>
      </p:sp>
      <p:sp>
        <p:nvSpPr>
          <p:cNvPr id="201743" name="Rectangle 15">
            <a:extLst>
              <a:ext uri="{FF2B5EF4-FFF2-40B4-BE49-F238E27FC236}">
                <a16:creationId xmlns:a16="http://schemas.microsoft.com/office/drawing/2014/main" id="{1D5D172D-60EA-462A-A2E0-29E2158E1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5086350"/>
            <a:ext cx="822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>
                <a:solidFill>
                  <a:srgbClr val="000000"/>
                </a:solidFill>
              </a:rPr>
              <a:t>Mg</a:t>
            </a:r>
            <a:r>
              <a:rPr lang="en-US" altLang="el-GR" sz="2400" b="1" baseline="30000">
                <a:solidFill>
                  <a:srgbClr val="000000"/>
                </a:solidFill>
              </a:rPr>
              <a:t>2+</a:t>
            </a:r>
            <a:endParaRPr lang="el-GR" altLang="el-GR" b="1" baseline="30000">
              <a:solidFill>
                <a:srgbClr val="0000FF"/>
              </a:solidFill>
            </a:endParaRPr>
          </a:p>
        </p:txBody>
      </p:sp>
      <p:sp>
        <p:nvSpPr>
          <p:cNvPr id="201744" name="Rectangle 16">
            <a:extLst>
              <a:ext uri="{FF2B5EF4-FFF2-40B4-BE49-F238E27FC236}">
                <a16:creationId xmlns:a16="http://schemas.microsoft.com/office/drawing/2014/main" id="{785B92C9-20E4-4BB7-B5C9-B31FB3CE4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813" y="2560638"/>
            <a:ext cx="422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>
                <a:solidFill>
                  <a:srgbClr val="000000"/>
                </a:solidFill>
              </a:rPr>
              <a:t>Cl</a:t>
            </a:r>
            <a:r>
              <a:rPr lang="en-US" altLang="el-GR" sz="2400" b="1" baseline="30000">
                <a:solidFill>
                  <a:srgbClr val="000000"/>
                </a:solidFill>
              </a:rPr>
              <a:t>-</a:t>
            </a:r>
            <a:endParaRPr lang="el-GR" altLang="el-GR" b="1" baseline="30000">
              <a:solidFill>
                <a:srgbClr val="0000FF"/>
              </a:solidFill>
            </a:endParaRPr>
          </a:p>
        </p:txBody>
      </p:sp>
      <p:sp>
        <p:nvSpPr>
          <p:cNvPr id="201745" name="Rectangle 17">
            <a:extLst>
              <a:ext uri="{FF2B5EF4-FFF2-40B4-BE49-F238E27FC236}">
                <a16:creationId xmlns:a16="http://schemas.microsoft.com/office/drawing/2014/main" id="{4953E17A-5323-46DB-B797-0832EED2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13325"/>
            <a:ext cx="5000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>
                <a:solidFill>
                  <a:srgbClr val="000000"/>
                </a:solidFill>
              </a:rPr>
              <a:t>O</a:t>
            </a:r>
            <a:r>
              <a:rPr lang="en-US" altLang="el-GR" sz="2400" b="1" baseline="30000">
                <a:solidFill>
                  <a:srgbClr val="000000"/>
                </a:solidFill>
              </a:rPr>
              <a:t>2-</a:t>
            </a:r>
            <a:endParaRPr lang="el-GR" altLang="el-GR" b="1" baseline="30000">
              <a:solidFill>
                <a:srgbClr val="0000FF"/>
              </a:solidFill>
            </a:endParaRPr>
          </a:p>
        </p:txBody>
      </p:sp>
      <p:sp>
        <p:nvSpPr>
          <p:cNvPr id="201746" name="Rectangle 18">
            <a:extLst>
              <a:ext uri="{FF2B5EF4-FFF2-40B4-BE49-F238E27FC236}">
                <a16:creationId xmlns:a16="http://schemas.microsoft.com/office/drawing/2014/main" id="{C9548084-142C-4F92-8C10-F47D35E7B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68413"/>
            <a:ext cx="15001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</a:rPr>
              <a:t>Κατιόντα</a:t>
            </a:r>
            <a:endParaRPr lang="el-GR" altLang="el-GR" b="1" baseline="30000">
              <a:solidFill>
                <a:srgbClr val="FF0000"/>
              </a:solidFill>
            </a:endParaRPr>
          </a:p>
        </p:txBody>
      </p:sp>
      <p:sp>
        <p:nvSpPr>
          <p:cNvPr id="201747" name="Rectangle 19">
            <a:extLst>
              <a:ext uri="{FF2B5EF4-FFF2-40B4-BE49-F238E27FC236}">
                <a16:creationId xmlns:a16="http://schemas.microsoft.com/office/drawing/2014/main" id="{43FBA970-547A-489C-BFC5-1BDCFE41B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13" y="1339850"/>
            <a:ext cx="1323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</a:rPr>
              <a:t>Ανιόντα</a:t>
            </a:r>
            <a:endParaRPr lang="el-GR" altLang="el-GR" b="1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2" grpId="0"/>
      <p:bldP spid="201743" grpId="0"/>
      <p:bldP spid="201744" grpId="0"/>
      <p:bldP spid="201745" grpId="0"/>
      <p:bldP spid="201746" grpId="0"/>
      <p:bldP spid="2017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4BDC3175-5458-49C5-BBAE-CD6B98F97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165850"/>
            <a:ext cx="1192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l-GR" altLang="el-GR" sz="1600">
                <a:solidFill>
                  <a:srgbClr val="FFFFFF"/>
                </a:solidFill>
              </a:rPr>
              <a:t>Καραϊβική</a:t>
            </a:r>
          </a:p>
        </p:txBody>
      </p:sp>
      <p:pic>
        <p:nvPicPr>
          <p:cNvPr id="14339" name="Picture 4" descr="_belize-blue-hole-reef-731526-sw">
            <a:extLst>
              <a:ext uri="{FF2B5EF4-FFF2-40B4-BE49-F238E27FC236}">
                <a16:creationId xmlns:a16="http://schemas.microsoft.com/office/drawing/2014/main" id="{ADEEC7F1-C9B0-486A-9333-D8770D4F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0"/>
          <a:stretch>
            <a:fillRect/>
          </a:stretch>
        </p:blipFill>
        <p:spPr bwMode="auto">
          <a:xfrm>
            <a:off x="762000" y="954088"/>
            <a:ext cx="7620000" cy="4949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0096372-ABD5-424E-8319-E1B80B0EF5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62263"/>
            <a:ext cx="7772400" cy="1143000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l-GR" altLang="el-GR" sz="4000" b="1"/>
              <a:t>ΑΤΟΜΙΚΟΙ ΔΕΣΜΟΙ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fes2">
            <a:extLst>
              <a:ext uri="{FF2B5EF4-FFF2-40B4-BE49-F238E27FC236}">
                <a16:creationId xmlns:a16="http://schemas.microsoft.com/office/drawing/2014/main" id="{3702B2C0-A51A-423C-B597-58AF6CE2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412875"/>
            <a:ext cx="7510463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2CB19213-5A22-4242-9372-41167BD07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33375"/>
            <a:ext cx="7010400" cy="650875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/>
              <a:t>ΑΤΟΜΙΚΟΙ ΔΕΣΜΟΙ</a:t>
            </a:r>
            <a:endParaRPr lang="en-GB" altLang="el-GR" sz="3600" b="1"/>
          </a:p>
        </p:txBody>
      </p:sp>
      <p:pic>
        <p:nvPicPr>
          <p:cNvPr id="16388" name="Picture 6" descr="pyrite_0">
            <a:extLst>
              <a:ext uri="{FF2B5EF4-FFF2-40B4-BE49-F238E27FC236}">
                <a16:creationId xmlns:a16="http://schemas.microsoft.com/office/drawing/2014/main" id="{FF69B3B4-E56E-4340-88F2-87CC9505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00575"/>
            <a:ext cx="2540000" cy="1900238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7">
            <a:extLst>
              <a:ext uri="{FF2B5EF4-FFF2-40B4-BE49-F238E27FC236}">
                <a16:creationId xmlns:a16="http://schemas.microsoft.com/office/drawing/2014/main" id="{96701BE6-38B0-4EE8-98A5-A4E93C03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030913"/>
            <a:ext cx="3227387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400" b="1">
                <a:solidFill>
                  <a:srgbClr val="000000"/>
                </a:solidFill>
                <a:cs typeface="Arial" panose="020B0604020202020204" pitchFamily="34" charset="0"/>
              </a:rPr>
              <a:t>Σιδηροπυρίτης </a:t>
            </a:r>
            <a:r>
              <a:rPr lang="en-US" altLang="el-GR" sz="2400" b="1">
                <a:solidFill>
                  <a:srgbClr val="000000"/>
                </a:solidFill>
                <a:cs typeface="Arial" panose="020B0604020202020204" pitchFamily="34" charset="0"/>
              </a:rPr>
              <a:t>FeS</a:t>
            </a:r>
            <a:r>
              <a:rPr lang="en-US" altLang="el-GR" sz="2400" b="1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en-GB" altLang="el-GR" sz="2400" b="1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B314B42-3C3B-4C35-8CDA-C732F9DC9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33375"/>
            <a:ext cx="7010400" cy="650875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/>
              <a:t>ΑΤΟΜΙΚΟΙ ΔΕΣΜΟΙ</a:t>
            </a:r>
            <a:endParaRPr lang="en-GB" altLang="el-GR" sz="3600" b="1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40CF05D-9FC2-441A-B441-1C3797C38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6423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Άτομο ή ιόν</a:t>
            </a:r>
            <a:r>
              <a:rPr lang="el-GR" altLang="el-GR" sz="2400">
                <a:solidFill>
                  <a:srgbClr val="000000"/>
                </a:solidFill>
              </a:rPr>
              <a:t>: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βασική μονάδα στις κρυσταλλικές δομές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Κατιόν</a:t>
            </a:r>
            <a:r>
              <a:rPr lang="el-GR" altLang="el-GR" sz="2400">
                <a:solidFill>
                  <a:srgbClr val="000000"/>
                </a:solidFill>
              </a:rPr>
              <a:t>: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άτομο που </a:t>
            </a:r>
            <a:r>
              <a:rPr lang="el-GR" altLang="el-GR" sz="2400" b="1">
                <a:solidFill>
                  <a:srgbClr val="FF0000"/>
                </a:solidFill>
              </a:rPr>
              <a:t>χάνει</a:t>
            </a:r>
            <a:r>
              <a:rPr lang="el-GR" altLang="el-GR" sz="2400">
                <a:solidFill>
                  <a:srgbClr val="000000"/>
                </a:solidFill>
              </a:rPr>
              <a:t> ένα ή περισσότερα </a:t>
            </a:r>
            <a:r>
              <a:rPr lang="el-GR" altLang="el-GR" sz="2400" b="1">
                <a:solidFill>
                  <a:srgbClr val="FF0000"/>
                </a:solidFill>
              </a:rPr>
              <a:t>ηλεκτρόνια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π.χ. </a:t>
            </a:r>
            <a:r>
              <a:rPr lang="el-GR" altLang="el-GR" sz="2400" b="1">
                <a:solidFill>
                  <a:srgbClr val="FF0000"/>
                </a:solidFill>
              </a:rPr>
              <a:t>Ca</a:t>
            </a:r>
            <a:r>
              <a:rPr lang="el-GR" altLang="el-GR" sz="2400" b="1" baseline="30000">
                <a:solidFill>
                  <a:srgbClr val="FF0000"/>
                </a:solidFill>
              </a:rPr>
              <a:t>2+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Ανιόν</a:t>
            </a:r>
            <a:r>
              <a:rPr lang="el-GR" altLang="el-GR" sz="2400">
                <a:solidFill>
                  <a:srgbClr val="000000"/>
                </a:solidFill>
              </a:rPr>
              <a:t>: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άτομο που </a:t>
            </a:r>
            <a:r>
              <a:rPr lang="el-GR" altLang="el-GR" sz="2400" b="1">
                <a:solidFill>
                  <a:srgbClr val="FF0000"/>
                </a:solidFill>
              </a:rPr>
              <a:t>παίρνει</a:t>
            </a:r>
            <a:r>
              <a:rPr lang="el-GR" altLang="el-GR" sz="2400">
                <a:solidFill>
                  <a:srgbClr val="000000"/>
                </a:solidFill>
              </a:rPr>
              <a:t> ένα ή περισσότερα </a:t>
            </a:r>
            <a:r>
              <a:rPr lang="el-GR" altLang="el-GR" sz="2400" b="1">
                <a:solidFill>
                  <a:srgbClr val="FF0000"/>
                </a:solidFill>
              </a:rPr>
              <a:t>ηλεκτρόνια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π.χ. </a:t>
            </a:r>
            <a:r>
              <a:rPr lang="en-US" altLang="el-GR" sz="2400" b="1">
                <a:solidFill>
                  <a:srgbClr val="FF0000"/>
                </a:solidFill>
              </a:rPr>
              <a:t>Cl</a:t>
            </a:r>
            <a:r>
              <a:rPr lang="el-GR" altLang="el-GR" sz="2400" b="1" baseline="30000">
                <a:solidFill>
                  <a:srgbClr val="FF0000"/>
                </a:solidFill>
              </a:rPr>
              <a:t>-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Δυνάμεις </a:t>
            </a:r>
            <a:r>
              <a:rPr lang="el-GR" altLang="el-GR" sz="2400" b="1">
                <a:solidFill>
                  <a:srgbClr val="FF0000"/>
                </a:solidFill>
              </a:rPr>
              <a:t>ηλεκτροστατικής φύσεως</a:t>
            </a:r>
            <a:r>
              <a:rPr lang="el-GR" altLang="el-GR" sz="2400">
                <a:solidFill>
                  <a:srgbClr val="000000"/>
                </a:solidFill>
              </a:rPr>
              <a:t> συνδέουν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τα άτομα ή τα ιόντα ή τις ιοντικές ομάδες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μεταξύ τους σ' ένα κρυσταλλικό σώμα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3241E34B-7F25-41D0-89E4-A41CD1430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1685925" cy="823913"/>
          </a:xfrm>
          <a:noFill/>
          <a:effectLst>
            <a:outerShdw dist="17961" dir="2700000" algn="ctr" rotWithShape="0">
              <a:srgbClr val="000000"/>
            </a:outerShdw>
          </a:effectLst>
        </p:spPr>
        <p:txBody>
          <a:bodyPr wrap="none" anchor="b">
            <a:spAutoFit/>
          </a:bodyPr>
          <a:lstStyle/>
          <a:p>
            <a:pPr eaLnBrk="1" hangingPunct="1">
              <a:tabLst>
                <a:tab pos="2170113" algn="l"/>
                <a:tab pos="6116638" algn="l"/>
              </a:tabLst>
            </a:pPr>
            <a:r>
              <a:rPr lang="el-GR" altLang="el-GR" sz="4800" b="1">
                <a:solidFill>
                  <a:schemeClr val="hlink"/>
                </a:solidFill>
              </a:rPr>
              <a:t>Θείο</a:t>
            </a:r>
            <a:endParaRPr lang="el-GR" altLang="el-GR" sz="4000" b="1">
              <a:solidFill>
                <a:srgbClr val="FFFFFF"/>
              </a:solidFill>
            </a:endParaRPr>
          </a:p>
        </p:txBody>
      </p:sp>
      <p:sp>
        <p:nvSpPr>
          <p:cNvPr id="204805" name="Text Box 5">
            <a:extLst>
              <a:ext uri="{FF2B5EF4-FFF2-40B4-BE49-F238E27FC236}">
                <a16:creationId xmlns:a16="http://schemas.microsoft.com/office/drawing/2014/main" id="{9E4F28D8-BD13-4509-94F7-0AF9D3FA8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34975"/>
            <a:ext cx="1444625" cy="1098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6600" b="1">
                <a:solidFill>
                  <a:schemeClr val="hlink"/>
                </a:solidFill>
              </a:rPr>
              <a:t>S</a:t>
            </a:r>
            <a:r>
              <a:rPr lang="el-GR" altLang="el-GR" sz="6600" b="1" baseline="50000">
                <a:solidFill>
                  <a:schemeClr val="hlink"/>
                </a:solidFill>
              </a:rPr>
              <a:t>2</a:t>
            </a:r>
            <a:r>
              <a:rPr lang="en-US" altLang="el-GR" sz="6600" b="1" baseline="50000">
                <a:solidFill>
                  <a:schemeClr val="hlink"/>
                </a:solidFill>
              </a:rPr>
              <a:t>-</a:t>
            </a:r>
            <a:endParaRPr lang="el-GR" altLang="el-GR" sz="6600" b="1" baseline="50000">
              <a:solidFill>
                <a:schemeClr val="hlink"/>
              </a:solidFill>
            </a:endParaRPr>
          </a:p>
        </p:txBody>
      </p:sp>
      <p:sp>
        <p:nvSpPr>
          <p:cNvPr id="204806" name="Text Box 6">
            <a:extLst>
              <a:ext uri="{FF2B5EF4-FFF2-40B4-BE49-F238E27FC236}">
                <a16:creationId xmlns:a16="http://schemas.microsoft.com/office/drawing/2014/main" id="{535F8022-E033-4809-BB35-08D81CB2F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551488"/>
            <a:ext cx="2792413" cy="1190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 b="1">
                <a:solidFill>
                  <a:schemeClr val="hlink"/>
                </a:solidFill>
              </a:rPr>
              <a:t>Σουλφίδια</a:t>
            </a:r>
            <a:endParaRPr lang="en-US" altLang="el-GR" sz="3600" b="1">
              <a:solidFill>
                <a:schemeClr val="hlink"/>
              </a:solidFill>
            </a:endParaRPr>
          </a:p>
          <a:p>
            <a:pPr algn="ctr" eaLnBrk="1" hangingPunct="1"/>
            <a:r>
              <a:rPr lang="en-US" altLang="el-GR" sz="3600" b="1">
                <a:solidFill>
                  <a:schemeClr val="hlink"/>
                </a:solidFill>
              </a:rPr>
              <a:t>ZnS</a:t>
            </a:r>
            <a:endParaRPr lang="el-GR" altLang="el-GR" sz="2400" b="1" baseline="30000">
              <a:solidFill>
                <a:schemeClr val="hlink"/>
              </a:solidFill>
            </a:endParaRPr>
          </a:p>
        </p:txBody>
      </p:sp>
      <p:pic>
        <p:nvPicPr>
          <p:cNvPr id="18437" name="Picture 7" descr="sulfur_atom_1">
            <a:extLst>
              <a:ext uri="{FF2B5EF4-FFF2-40B4-BE49-F238E27FC236}">
                <a16:creationId xmlns:a16="http://schemas.microsoft.com/office/drawing/2014/main" id="{81069248-8C64-446D-88F3-34B77589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84213"/>
            <a:ext cx="5487988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9" name="Picture 9" descr="sulfur_atom_2">
            <a:extLst>
              <a:ext uri="{FF2B5EF4-FFF2-40B4-BE49-F238E27FC236}">
                <a16:creationId xmlns:a16="http://schemas.microsoft.com/office/drawing/2014/main" id="{F9477373-E55B-4100-965A-CDDE4D8D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677863"/>
            <a:ext cx="5487987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  <p:bldP spid="2048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7BDB47B-47A7-474A-B623-8041577CB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1685925" cy="823913"/>
          </a:xfrm>
          <a:noFill/>
          <a:effectLst>
            <a:outerShdw dist="17961" dir="2700000" algn="ctr" rotWithShape="0">
              <a:srgbClr val="000000"/>
            </a:outerShdw>
          </a:effectLst>
        </p:spPr>
        <p:txBody>
          <a:bodyPr wrap="none" anchor="b">
            <a:spAutoFit/>
          </a:bodyPr>
          <a:lstStyle/>
          <a:p>
            <a:pPr eaLnBrk="1" hangingPunct="1">
              <a:tabLst>
                <a:tab pos="2170113" algn="l"/>
                <a:tab pos="6116638" algn="l"/>
              </a:tabLst>
            </a:pPr>
            <a:r>
              <a:rPr lang="el-GR" altLang="el-GR" sz="4800" b="1">
                <a:solidFill>
                  <a:schemeClr val="hlink"/>
                </a:solidFill>
              </a:rPr>
              <a:t>Θείο</a:t>
            </a:r>
            <a:endParaRPr lang="el-GR" altLang="el-GR" sz="4000" b="1">
              <a:solidFill>
                <a:srgbClr val="FFFFFF"/>
              </a:solidFill>
            </a:endParaRPr>
          </a:p>
        </p:txBody>
      </p:sp>
      <p:pic>
        <p:nvPicPr>
          <p:cNvPr id="19459" name="Picture 5" descr="sulfur_atom_3">
            <a:extLst>
              <a:ext uri="{FF2B5EF4-FFF2-40B4-BE49-F238E27FC236}">
                <a16:creationId xmlns:a16="http://schemas.microsoft.com/office/drawing/2014/main" id="{B95F3BAD-2F10-4467-8E34-3FF74EA7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684213"/>
            <a:ext cx="5487987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0" name="Picture 6" descr="sulfur_atom_4">
            <a:extLst>
              <a:ext uri="{FF2B5EF4-FFF2-40B4-BE49-F238E27FC236}">
                <a16:creationId xmlns:a16="http://schemas.microsoft.com/office/drawing/2014/main" id="{A8E69D83-5436-4CF1-A59C-1D23F01D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684213"/>
            <a:ext cx="5487987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1" name="Text Box 7">
            <a:extLst>
              <a:ext uri="{FF2B5EF4-FFF2-40B4-BE49-F238E27FC236}">
                <a16:creationId xmlns:a16="http://schemas.microsoft.com/office/drawing/2014/main" id="{28623316-8092-4DD7-A60A-1325A096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7200"/>
            <a:ext cx="1660525" cy="1098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6600" b="1">
                <a:solidFill>
                  <a:schemeClr val="hlink"/>
                </a:solidFill>
              </a:rPr>
              <a:t>S</a:t>
            </a:r>
            <a:r>
              <a:rPr lang="el-GR" altLang="el-GR" sz="6600" b="1" baseline="50000">
                <a:solidFill>
                  <a:schemeClr val="hlink"/>
                </a:solidFill>
              </a:rPr>
              <a:t>6+</a:t>
            </a:r>
          </a:p>
        </p:txBody>
      </p:sp>
      <p:sp>
        <p:nvSpPr>
          <p:cNvPr id="205832" name="Text Box 8">
            <a:extLst>
              <a:ext uri="{FF2B5EF4-FFF2-40B4-BE49-F238E27FC236}">
                <a16:creationId xmlns:a16="http://schemas.microsoft.com/office/drawing/2014/main" id="{264E1078-C136-4FDD-927A-A36A94B1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5373688"/>
            <a:ext cx="1776412" cy="1190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3600" b="1">
                <a:solidFill>
                  <a:schemeClr val="hlink"/>
                </a:solidFill>
              </a:rPr>
              <a:t>Θειϊκά</a:t>
            </a:r>
            <a:endParaRPr lang="en-US" altLang="el-GR" sz="3600" b="1">
              <a:solidFill>
                <a:schemeClr val="hlink"/>
              </a:solidFill>
            </a:endParaRPr>
          </a:p>
          <a:p>
            <a:pPr algn="ctr" eaLnBrk="1" hangingPunct="1"/>
            <a:r>
              <a:rPr lang="en-US" altLang="el-GR" sz="3600" b="1">
                <a:solidFill>
                  <a:schemeClr val="hlink"/>
                </a:solidFill>
              </a:rPr>
              <a:t>BaSO</a:t>
            </a:r>
            <a:r>
              <a:rPr lang="en-US" altLang="el-GR" sz="3600" b="1" baseline="-25000">
                <a:solidFill>
                  <a:schemeClr val="hlink"/>
                </a:solidFill>
              </a:rPr>
              <a:t>4</a:t>
            </a:r>
            <a:endParaRPr lang="el-GR" altLang="el-GR" sz="3600" b="1" baseline="-250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/>
      <p:bldP spid="2058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2BFFA6C-B672-4381-A980-112E7A73A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575" y="466725"/>
            <a:ext cx="8610600" cy="1076325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/>
              <a:t>Παράγοντες που επηρεάζουν </a:t>
            </a:r>
            <a:br>
              <a:rPr lang="el-GR" altLang="el-GR" sz="3200" b="1"/>
            </a:br>
            <a:r>
              <a:rPr lang="el-GR" altLang="el-GR" sz="3200" b="1"/>
              <a:t>τον τύπο του δεσμού</a:t>
            </a:r>
            <a:endParaRPr lang="en-GB" altLang="el-GR" sz="3200" b="1">
              <a:cs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7E2A5B86-5B3E-4F28-A505-F49DEFF18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292350"/>
            <a:ext cx="72961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800" b="1">
                <a:solidFill>
                  <a:srgbClr val="FF0000"/>
                </a:solidFill>
              </a:rPr>
              <a:t>ατομικός αριθμός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800" b="1">
                <a:solidFill>
                  <a:srgbClr val="FF0000"/>
                </a:solidFill>
              </a:rPr>
              <a:t>ηλεκτρονική διαμόρφωση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800" b="1">
                <a:solidFill>
                  <a:srgbClr val="FF0000"/>
                </a:solidFill>
              </a:rPr>
              <a:t>μέγεθος των  ατόμων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800" b="1">
                <a:solidFill>
                  <a:srgbClr val="FF0000"/>
                </a:solidFill>
              </a:rPr>
              <a:t>οι συνθήκες P, T περιβάλλοντος</a:t>
            </a:r>
            <a:endParaRPr lang="en-GB" altLang="el-GR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:Stylised Lithium Atom.png">
            <a:hlinkClick r:id="rId2"/>
            <a:extLst>
              <a:ext uri="{FF2B5EF4-FFF2-40B4-BE49-F238E27FC236}">
                <a16:creationId xmlns:a16="http://schemas.microsoft.com/office/drawing/2014/main" id="{2B449993-B19F-4B39-A9D9-CF063D7D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268413"/>
            <a:ext cx="46180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Oval 3">
            <a:extLst>
              <a:ext uri="{FF2B5EF4-FFF2-40B4-BE49-F238E27FC236}">
                <a16:creationId xmlns:a16="http://schemas.microsoft.com/office/drawing/2014/main" id="{AB7EB8C1-F80B-4A97-83CC-5F13A42BF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068638"/>
            <a:ext cx="1582738" cy="1584325"/>
          </a:xfrm>
          <a:prstGeom prst="ellipse">
            <a:avLst/>
          </a:prstGeom>
          <a:noFill/>
          <a:ln w="57150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ADC5E0B-0B2B-4890-A196-42D4763CF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sp>
        <p:nvSpPr>
          <p:cNvPr id="185349" name="AutoShape 5">
            <a:extLst>
              <a:ext uri="{FF2B5EF4-FFF2-40B4-BE49-F238E27FC236}">
                <a16:creationId xmlns:a16="http://schemas.microsoft.com/office/drawing/2014/main" id="{24C4629C-83DF-4DDA-9D66-62A8A870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1401763"/>
            <a:ext cx="1646238" cy="741362"/>
          </a:xfrm>
          <a:prstGeom prst="wedgeRectCallout">
            <a:avLst>
              <a:gd name="adj1" fmla="val -52894"/>
              <a:gd name="adj2" fmla="val 86829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b="1">
                <a:solidFill>
                  <a:srgbClr val="000000"/>
                </a:solidFill>
              </a:rPr>
              <a:t>Ηλεκτρόνιο</a:t>
            </a:r>
            <a:br>
              <a:rPr lang="el-GR" altLang="el-GR" b="1">
                <a:solidFill>
                  <a:srgbClr val="000000"/>
                </a:solidFill>
              </a:rPr>
            </a:br>
            <a:r>
              <a:rPr lang="en-US" altLang="el-GR" sz="2400" b="1">
                <a:solidFill>
                  <a:srgbClr val="000000"/>
                </a:solidFill>
              </a:rPr>
              <a:t>e</a:t>
            </a:r>
            <a:r>
              <a:rPr lang="en-US" altLang="el-GR" sz="2400" b="1" baseline="30000">
                <a:solidFill>
                  <a:srgbClr val="000000"/>
                </a:solidFill>
              </a:rPr>
              <a:t>-</a:t>
            </a:r>
            <a:endParaRPr lang="el-GR" altLang="el-GR" sz="2400" b="1" baseline="30000">
              <a:solidFill>
                <a:srgbClr val="000000"/>
              </a:solidFill>
            </a:endParaRPr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D363BCC7-CCFE-464D-B1A0-0C1122C9C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789363"/>
            <a:ext cx="441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4000" b="1">
                <a:solidFill>
                  <a:srgbClr val="FFFFFF"/>
                </a:solidFill>
              </a:rPr>
              <a:t>+</a:t>
            </a:r>
            <a:endParaRPr lang="el-GR" altLang="el-GR" sz="4000" b="1">
              <a:solidFill>
                <a:srgbClr val="FFFFFF"/>
              </a:solidFill>
            </a:endParaRPr>
          </a:p>
        </p:txBody>
      </p:sp>
      <p:sp>
        <p:nvSpPr>
          <p:cNvPr id="185351" name="Rectangle 7">
            <a:extLst>
              <a:ext uri="{FF2B5EF4-FFF2-40B4-BE49-F238E27FC236}">
                <a16:creationId xmlns:a16="http://schemas.microsoft.com/office/drawing/2014/main" id="{C4F9D2C7-0F58-46E8-ACF7-32605B98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2259013"/>
            <a:ext cx="244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l-GR" sz="4000" b="1">
                <a:solidFill>
                  <a:srgbClr val="FFFFFF"/>
                </a:solidFill>
              </a:rPr>
              <a:t>-</a:t>
            </a:r>
            <a:endParaRPr lang="el-GR" altLang="el-GR" sz="4000" b="1">
              <a:solidFill>
                <a:srgbClr val="FFFFFF"/>
              </a:solidFill>
            </a:endParaRPr>
          </a:p>
        </p:txBody>
      </p:sp>
      <p:sp>
        <p:nvSpPr>
          <p:cNvPr id="185352" name="AutoShape 8">
            <a:extLst>
              <a:ext uri="{FF2B5EF4-FFF2-40B4-BE49-F238E27FC236}">
                <a16:creationId xmlns:a16="http://schemas.microsoft.com/office/drawing/2014/main" id="{F55A5162-91A1-4214-8E4C-5D5BD7421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933825"/>
            <a:ext cx="1492250" cy="741363"/>
          </a:xfrm>
          <a:prstGeom prst="wedgeRectCallout">
            <a:avLst>
              <a:gd name="adj1" fmla="val -122551"/>
              <a:gd name="adj2" fmla="val -2430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b="1">
                <a:solidFill>
                  <a:srgbClr val="FF0000"/>
                </a:solidFill>
              </a:rPr>
              <a:t>Πρωτόνιο </a:t>
            </a:r>
            <a:br>
              <a:rPr lang="el-GR" altLang="el-GR" b="1">
                <a:solidFill>
                  <a:srgbClr val="FF0000"/>
                </a:solidFill>
              </a:rPr>
            </a:br>
            <a:r>
              <a:rPr lang="en-US" altLang="el-GR" sz="2400" b="1">
                <a:solidFill>
                  <a:srgbClr val="FF0000"/>
                </a:solidFill>
              </a:rPr>
              <a:t>p</a:t>
            </a:r>
            <a:r>
              <a:rPr lang="en-US" altLang="el-GR" sz="2400" b="1" baseline="30000">
                <a:solidFill>
                  <a:srgbClr val="FF0000"/>
                </a:solidFill>
              </a:rPr>
              <a:t>+</a:t>
            </a:r>
            <a:endParaRPr lang="el-GR" altLang="el-GR" sz="2400" b="1" baseline="30000">
              <a:solidFill>
                <a:srgbClr val="FF0000"/>
              </a:solidFill>
            </a:endParaRPr>
          </a:p>
        </p:txBody>
      </p:sp>
      <p:sp>
        <p:nvSpPr>
          <p:cNvPr id="185353" name="AutoShape 9">
            <a:extLst>
              <a:ext uri="{FF2B5EF4-FFF2-40B4-BE49-F238E27FC236}">
                <a16:creationId xmlns:a16="http://schemas.microsoft.com/office/drawing/2014/main" id="{B2ED9878-57C4-4917-BD04-1A41DAA53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943100"/>
            <a:ext cx="1344612" cy="741363"/>
          </a:xfrm>
          <a:prstGeom prst="wedgeRectCallout">
            <a:avLst>
              <a:gd name="adj1" fmla="val 70778"/>
              <a:gd name="adj2" fmla="val 16284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b="1">
                <a:solidFill>
                  <a:srgbClr val="0033CC"/>
                </a:solidFill>
              </a:rPr>
              <a:t>Νετρόνιο</a:t>
            </a:r>
          </a:p>
          <a:p>
            <a:pPr algn="ctr" eaLnBrk="1" hangingPunct="1"/>
            <a:r>
              <a:rPr lang="en-US" altLang="el-GR" sz="2400" b="1">
                <a:solidFill>
                  <a:srgbClr val="0033CC"/>
                </a:solidFill>
              </a:rPr>
              <a:t>n</a:t>
            </a:r>
            <a:endParaRPr lang="el-GR" altLang="el-GR" sz="2400" b="1">
              <a:solidFill>
                <a:srgbClr val="0033CC"/>
              </a:solidFill>
            </a:endParaRPr>
          </a:p>
        </p:txBody>
      </p:sp>
      <p:sp>
        <p:nvSpPr>
          <p:cNvPr id="185354" name="AutoShape 10">
            <a:extLst>
              <a:ext uri="{FF2B5EF4-FFF2-40B4-BE49-F238E27FC236}">
                <a16:creationId xmlns:a16="http://schemas.microsoft.com/office/drawing/2014/main" id="{3276B42F-CDAB-4568-ABFB-3F5F53EB9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284788"/>
            <a:ext cx="1309687" cy="376237"/>
          </a:xfrm>
          <a:prstGeom prst="wedgeRectCallout">
            <a:avLst>
              <a:gd name="adj1" fmla="val -119093"/>
              <a:gd name="adj2" fmla="val -256329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b="1">
                <a:solidFill>
                  <a:srgbClr val="009900"/>
                </a:solidFill>
              </a:rPr>
              <a:t>Πυρήνας</a:t>
            </a:r>
          </a:p>
        </p:txBody>
      </p:sp>
      <p:pic>
        <p:nvPicPr>
          <p:cNvPr id="3083" name="Picture 11" descr="Atom Animation">
            <a:extLst>
              <a:ext uri="{FF2B5EF4-FFF2-40B4-BE49-F238E27FC236}">
                <a16:creationId xmlns:a16="http://schemas.microsoft.com/office/drawing/2014/main" id="{CCBEF0A7-0F7E-4B63-8564-023CB1576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8688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185349" grpId="0" animBg="1"/>
      <p:bldP spid="185350" grpId="0"/>
      <p:bldP spid="185351" grpId="0"/>
      <p:bldP spid="185352" grpId="0" animBg="1"/>
      <p:bldP spid="185353" grpId="0" animBg="1"/>
      <p:bldP spid="1853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1EBBA57-0A9C-45F9-9176-EB005708C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058150" cy="539750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chemeClr val="tx2"/>
                </a:solidFill>
              </a:rPr>
              <a:t>Δεσμοί και ιδιότητες των ορυκτών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308B00-8BB8-4C2F-9158-8AE9DEB3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7772400" cy="5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2232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03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383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Ο τύπος και η ένταση των  δεσμών είναι υπεύθυνα για τις φυσικές και χημικές ιδιότητες των ορυκτών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 Τηκτικότητα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 Ηλεκτρική και θερμική αγωγιμότητα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 Σχισμός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 Σκληρότητα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 Συντελεστής θερμικής διαστολής</a:t>
            </a:r>
          </a:p>
          <a:p>
            <a:pPr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είναι άμεσα συνδεδεμένα με τις δυνάμεις δεσμών</a:t>
            </a:r>
            <a:endParaRPr lang="en-GB" altLang="el-GR" sz="2400">
              <a:solidFill>
                <a:srgbClr val="000000"/>
              </a:solidFill>
            </a:endParaRPr>
          </a:p>
        </p:txBody>
      </p:sp>
      <p:pic>
        <p:nvPicPr>
          <p:cNvPr id="21508" name="Picture 6" descr="galena_0">
            <a:extLst>
              <a:ext uri="{FF2B5EF4-FFF2-40B4-BE49-F238E27FC236}">
                <a16:creationId xmlns:a16="http://schemas.microsoft.com/office/drawing/2014/main" id="{64D569A4-FB76-44E4-9DD4-D7EE57E4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r="20354"/>
          <a:stretch>
            <a:fillRect/>
          </a:stretch>
        </p:blipFill>
        <p:spPr bwMode="auto">
          <a:xfrm>
            <a:off x="7235825" y="2776538"/>
            <a:ext cx="1395413" cy="1303337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7" descr="talc_02">
            <a:extLst>
              <a:ext uri="{FF2B5EF4-FFF2-40B4-BE49-F238E27FC236}">
                <a16:creationId xmlns:a16="http://schemas.microsoft.com/office/drawing/2014/main" id="{A500EC6D-E1D3-4CF1-AF19-AB11CD4994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1800225" cy="1223963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Sx_06">
            <a:extLst>
              <a:ext uri="{FF2B5EF4-FFF2-40B4-BE49-F238E27FC236}">
                <a16:creationId xmlns:a16="http://schemas.microsoft.com/office/drawing/2014/main" id="{3B60A292-1232-4016-8667-C4C79B0C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4"/>
          <a:stretch>
            <a:fillRect/>
          </a:stretch>
        </p:blipFill>
        <p:spPr bwMode="auto">
          <a:xfrm>
            <a:off x="1219200" y="1498600"/>
            <a:ext cx="6705600" cy="250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diamond_07">
            <a:extLst>
              <a:ext uri="{FF2B5EF4-FFF2-40B4-BE49-F238E27FC236}">
                <a16:creationId xmlns:a16="http://schemas.microsoft.com/office/drawing/2014/main" id="{0B80BAA0-4851-4158-8E09-F8EB31C8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2592387" cy="2014538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8" descr="graphite_0">
            <a:extLst>
              <a:ext uri="{FF2B5EF4-FFF2-40B4-BE49-F238E27FC236}">
                <a16:creationId xmlns:a16="http://schemas.microsoft.com/office/drawing/2014/main" id="{366AD987-541B-436A-8E6D-9342CDCA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78350"/>
            <a:ext cx="2757488" cy="20193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9">
            <a:extLst>
              <a:ext uri="{FF2B5EF4-FFF2-40B4-BE49-F238E27FC236}">
                <a16:creationId xmlns:a16="http://schemas.microsoft.com/office/drawing/2014/main" id="{EA59C988-8243-4527-B67D-F8CBB77E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997325"/>
            <a:ext cx="2732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400" b="1">
                <a:solidFill>
                  <a:srgbClr val="000000"/>
                </a:solidFill>
              </a:rPr>
              <a:t>Σκληρότητα </a:t>
            </a:r>
            <a:r>
              <a:rPr lang="en-US" altLang="el-GR" sz="2400" b="1">
                <a:solidFill>
                  <a:srgbClr val="000000"/>
                </a:solidFill>
              </a:rPr>
              <a:t>10</a:t>
            </a:r>
            <a:endParaRPr lang="el-GR" altLang="el-GR" sz="2400" b="1">
              <a:solidFill>
                <a:srgbClr val="000000"/>
              </a:solidFill>
            </a:endParaRPr>
          </a:p>
        </p:txBody>
      </p:sp>
      <p:sp>
        <p:nvSpPr>
          <p:cNvPr id="22534" name="Text Box 10">
            <a:extLst>
              <a:ext uri="{FF2B5EF4-FFF2-40B4-BE49-F238E27FC236}">
                <a16:creationId xmlns:a16="http://schemas.microsoft.com/office/drawing/2014/main" id="{4DDEC4A9-8FB4-4029-BB93-D9B952B3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997325"/>
            <a:ext cx="287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400" b="1">
                <a:solidFill>
                  <a:srgbClr val="000000"/>
                </a:solidFill>
              </a:rPr>
              <a:t>Σκληρότητα 1-2</a:t>
            </a:r>
          </a:p>
        </p:txBody>
      </p:sp>
      <p:sp>
        <p:nvSpPr>
          <p:cNvPr id="22535" name="Rectangle 11">
            <a:extLst>
              <a:ext uri="{FF2B5EF4-FFF2-40B4-BE49-F238E27FC236}">
                <a16:creationId xmlns:a16="http://schemas.microsoft.com/office/drawing/2014/main" id="{03F7CD91-FD1E-49D4-88FE-424350DA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404813"/>
            <a:ext cx="6534150" cy="588962"/>
          </a:xfrm>
          <a:prstGeom prst="rect">
            <a:avLst/>
          </a:prstGeom>
          <a:solidFill>
            <a:srgbClr val="FFFFFF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chemeClr val="tx2"/>
                </a:solidFill>
              </a:rPr>
              <a:t>Διαμάντι (C) – Γραφίτης (C)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C3DAA2BC-65E5-4C08-A79D-99E5AC74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3750"/>
            <a:ext cx="4824412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Έχουν </a:t>
            </a:r>
            <a:r>
              <a:rPr lang="el-GR" altLang="el-GR" sz="2400" b="1">
                <a:solidFill>
                  <a:srgbClr val="FF0000"/>
                </a:solidFill>
              </a:rPr>
              <a:t>παρόμοιες δομές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FF0000"/>
                </a:solidFill>
              </a:rPr>
              <a:t>Σ.Τ. MgO =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FF0000"/>
                </a:solidFill>
              </a:rPr>
              <a:t>2800 </a:t>
            </a:r>
            <a:r>
              <a:rPr lang="el-GR" altLang="el-GR" sz="2400" b="1" baseline="30000">
                <a:solidFill>
                  <a:srgbClr val="FF0000"/>
                </a:solidFill>
              </a:rPr>
              <a:t>ο</a:t>
            </a:r>
            <a:r>
              <a:rPr lang="el-GR" altLang="el-GR" sz="2400" b="1">
                <a:solidFill>
                  <a:srgbClr val="FF0000"/>
                </a:solidFill>
              </a:rPr>
              <a:t>C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FF0000"/>
                </a:solidFill>
              </a:rPr>
              <a:t>Σ.Τ. ΝaCl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FF0000"/>
                </a:solidFill>
              </a:rPr>
              <a:t>=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FF0000"/>
                </a:solidFill>
              </a:rPr>
              <a:t>800 </a:t>
            </a:r>
            <a:r>
              <a:rPr lang="el-GR" altLang="el-GR" sz="2400" b="1" baseline="30000">
                <a:solidFill>
                  <a:srgbClr val="FF0000"/>
                </a:solidFill>
              </a:rPr>
              <a:t>ο</a:t>
            </a:r>
            <a:r>
              <a:rPr lang="el-GR" altLang="el-GR" sz="2400" b="1">
                <a:solidFill>
                  <a:srgbClr val="FF0000"/>
                </a:solidFill>
              </a:rPr>
              <a:t>C</a:t>
            </a:r>
            <a:endParaRPr lang="el-GR" altLang="el-GR" sz="240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οι δεσμοί στο περίκλαστο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είναι πολύ </a:t>
            </a:r>
            <a:r>
              <a:rPr lang="el-GR" altLang="el-GR" sz="2400" b="1">
                <a:solidFill>
                  <a:srgbClr val="FF0000"/>
                </a:solidFill>
              </a:rPr>
              <a:t>ισχυρότεροι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σε  σχέση με τον αλίτη</a:t>
            </a: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ADBF5ED1-967B-4056-A52C-DD9C3781A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463550"/>
            <a:ext cx="7967663" cy="588963"/>
          </a:xfrm>
          <a:prstGeom prst="rect">
            <a:avLst/>
          </a:prstGeom>
          <a:solidFill>
            <a:srgbClr val="FFFFFF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b="1">
                <a:solidFill>
                  <a:schemeClr val="tx2"/>
                </a:solidFill>
              </a:rPr>
              <a:t>Περίκλαστο (MgO) - Αλίτης (ΝaCl)</a:t>
            </a:r>
          </a:p>
        </p:txBody>
      </p:sp>
      <p:pic>
        <p:nvPicPr>
          <p:cNvPr id="23556" name="Picture 9" descr="Εικόνα64">
            <a:extLst>
              <a:ext uri="{FF2B5EF4-FFF2-40B4-BE49-F238E27FC236}">
                <a16:creationId xmlns:a16="http://schemas.microsoft.com/office/drawing/2014/main" id="{5389D7E6-FDD1-458F-BA3B-461DF3B4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851400"/>
            <a:ext cx="20764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0425809001035856887">
            <a:extLst>
              <a:ext uri="{FF2B5EF4-FFF2-40B4-BE49-F238E27FC236}">
                <a16:creationId xmlns:a16="http://schemas.microsoft.com/office/drawing/2014/main" id="{C43EB36D-D1D7-41A8-9B40-086205B0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808163"/>
            <a:ext cx="1990725" cy="1438275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11" descr="halite_0">
            <a:extLst>
              <a:ext uri="{FF2B5EF4-FFF2-40B4-BE49-F238E27FC236}">
                <a16:creationId xmlns:a16="http://schemas.microsoft.com/office/drawing/2014/main" id="{9AB4B82C-E03F-43FB-923C-5A9DB445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355975"/>
            <a:ext cx="1979612" cy="144145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italy_colosseum-at-night">
            <a:extLst>
              <a:ext uri="{FF2B5EF4-FFF2-40B4-BE49-F238E27FC236}">
                <a16:creationId xmlns:a16="http://schemas.microsoft.com/office/drawing/2014/main" id="{1A333E60-6FF3-4231-8DFB-BEB9BE18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>
            <a:fillRect/>
          </a:stretch>
        </p:blipFill>
        <p:spPr bwMode="auto">
          <a:xfrm>
            <a:off x="762000" y="787400"/>
            <a:ext cx="7620000" cy="5233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B9154A9D-3F57-43CC-822A-3BC3DAE4C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6165850"/>
            <a:ext cx="194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rgbClr val="FFFFFF"/>
                </a:solidFill>
              </a:rPr>
              <a:t>Κολοσσαίο, Ρώμη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AB8F765-3D56-48B2-BC34-C54E844E3A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62263"/>
            <a:ext cx="7772400" cy="1143000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l-GR" altLang="el-GR" sz="4000" b="1"/>
              <a:t>ΧΗΜΙΚΟΙ ΔΕΣΜΟΙ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FAF8B25-CBA0-40D0-B383-28F993C36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650875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/>
              <a:t>ΧΗΜΙΚΟΙ ΔΕΣΜΟΙ</a:t>
            </a:r>
            <a:endParaRPr lang="en-GB" altLang="el-GR" sz="3600" b="1"/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28E3E4A0-81E9-4B5A-848F-EA7926CBE0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l-GR" altLang="el-GR" sz="2400"/>
              <a:t>Οι ηλεκτροστατικές δυνάμεις είναι </a:t>
            </a:r>
            <a:r>
              <a:rPr lang="el-GR" altLang="el-GR" sz="2400" b="1">
                <a:solidFill>
                  <a:srgbClr val="FF0000"/>
                </a:solidFill>
              </a:rPr>
              <a:t>χημικοί δεσμοί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endParaRPr lang="el-GR" altLang="el-GR" sz="2400"/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l-GR" altLang="el-GR" sz="2400" b="1">
                <a:solidFill>
                  <a:srgbClr val="FF0000"/>
                </a:solidFill>
              </a:rPr>
              <a:t>Ιοντικός ή ετεροπολικός δεσμός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l-GR" altLang="el-GR" sz="2400" b="1">
                <a:solidFill>
                  <a:srgbClr val="FF0000"/>
                </a:solidFill>
              </a:rPr>
              <a:t>Ομοιοπολικός δεσμός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l-GR" altLang="el-GR" sz="2400" b="1">
                <a:solidFill>
                  <a:srgbClr val="FF0000"/>
                </a:solidFill>
              </a:rPr>
              <a:t>Μεταλλικός δεσμός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l-GR" altLang="el-GR" sz="2400" b="1">
                <a:solidFill>
                  <a:srgbClr val="FF0000"/>
                </a:solidFill>
              </a:rPr>
              <a:t>Δεσμός van der Waals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398B9-E8BF-4264-9777-DC4EA8335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588963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Ιοντικός ή ετεροπολικός δεσμός</a:t>
            </a:r>
            <a:r>
              <a:rPr lang="el-GR" altLang="el-GR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6C5A904-041B-43B5-927B-2F02EA6DE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3775"/>
            <a:ext cx="7772400" cy="2867025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Τα </a:t>
            </a:r>
            <a:r>
              <a:rPr lang="el-GR" altLang="el-GR" sz="2400" b="1">
                <a:solidFill>
                  <a:srgbClr val="FF3300"/>
                </a:solidFill>
              </a:rPr>
              <a:t>θετικά</a:t>
            </a:r>
            <a:r>
              <a:rPr lang="el-GR" altLang="el-GR" sz="2400">
                <a:solidFill>
                  <a:srgbClr val="000000"/>
                </a:solidFill>
              </a:rPr>
              <a:t> και </a:t>
            </a:r>
            <a:r>
              <a:rPr lang="el-GR" altLang="el-GR" sz="2400" b="1">
                <a:solidFill>
                  <a:srgbClr val="FF3300"/>
                </a:solidFill>
              </a:rPr>
              <a:t>αρνητικά</a:t>
            </a:r>
            <a:r>
              <a:rPr lang="el-GR" altLang="el-GR" sz="2400">
                <a:solidFill>
                  <a:srgbClr val="000000"/>
                </a:solidFill>
              </a:rPr>
              <a:t> ιόντα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συγκρατούνται μεταξύ τους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με </a:t>
            </a:r>
            <a:r>
              <a:rPr lang="el-GR" altLang="el-GR" sz="2400" b="1">
                <a:solidFill>
                  <a:srgbClr val="FF3300"/>
                </a:solidFill>
              </a:rPr>
              <a:t>ισχυρές ηλεκτροστατικές δυνάμεις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Μεταφορά ηλεκτρονίων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από άτομα μετάλλου σε άτομα αμετάλλου.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NaCl</a:t>
            </a:r>
            <a:r>
              <a:rPr lang="el-GR" altLang="el-GR" sz="2400">
                <a:solidFill>
                  <a:srgbClr val="000000"/>
                </a:solidFill>
              </a:rPr>
              <a:t>: ιοντικός δεσμός μεταξύ Νa+ και Cl-</a:t>
            </a:r>
          </a:p>
        </p:txBody>
      </p:sp>
      <p:pic>
        <p:nvPicPr>
          <p:cNvPr id="27652" name="Picture 11" descr="ionicblue">
            <a:extLst>
              <a:ext uri="{FF2B5EF4-FFF2-40B4-BE49-F238E27FC236}">
                <a16:creationId xmlns:a16="http://schemas.microsoft.com/office/drawing/2014/main" id="{7ADE001F-FBE2-42C5-BCE7-DFECC97BF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138613"/>
            <a:ext cx="39211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C15C530C-8EEE-4758-B00F-9589797C7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134350" cy="4984750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rgbClr val="FF3300"/>
                </a:solidFill>
              </a:rPr>
              <a:t>Όλα σχεδόν τα ορυκτά</a:t>
            </a:r>
            <a:r>
              <a:rPr lang="el-GR" altLang="el-GR" sz="2400">
                <a:solidFill>
                  <a:srgbClr val="000000"/>
                </a:solidFill>
              </a:rPr>
              <a:t>, εκτός των στοιχείων και των σουλφιδίων, είναι κυρίως </a:t>
            </a:r>
            <a:r>
              <a:rPr lang="el-GR" altLang="el-GR" sz="2400" b="1">
                <a:solidFill>
                  <a:srgbClr val="FF3300"/>
                </a:solidFill>
              </a:rPr>
              <a:t>ιοντικές ενώσεις</a:t>
            </a:r>
            <a:r>
              <a:rPr lang="el-GR" altLang="el-GR" sz="240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Οι ιοντικά συνδεδεμένοι κρύσταλλοι: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Είναι εύθραυστοι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Η σκληρότητά τους είναι μέτρια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Έχουν μέτριο ειδικό βάρος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Έχουν αρκετά ψηλά σημεία τήξεως και ζέσεως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Είναι κακοί αγωγοί θερμότητας και ηλεκτρισμού</a:t>
            </a:r>
          </a:p>
        </p:txBody>
      </p:sp>
      <p:pic>
        <p:nvPicPr>
          <p:cNvPr id="28675" name="Picture 6" descr="fluorite_0">
            <a:extLst>
              <a:ext uri="{FF2B5EF4-FFF2-40B4-BE49-F238E27FC236}">
                <a16:creationId xmlns:a16="http://schemas.microsoft.com/office/drawing/2014/main" id="{B4783380-2CFD-41C4-89A8-52DC59EB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2708275"/>
            <a:ext cx="2281237" cy="1716088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8">
            <a:extLst>
              <a:ext uri="{FF2B5EF4-FFF2-40B4-BE49-F238E27FC236}">
                <a16:creationId xmlns:a16="http://schemas.microsoft.com/office/drawing/2014/main" id="{40F51D06-5C13-48C3-8609-2B3EEA6E9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588963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/>
              <a:t>Ιοντικός ή ετεροπολικός δεσμός</a:t>
            </a:r>
            <a:r>
              <a:rPr lang="el-GR" altLang="el-GR" sz="3200"/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FE0BE1FF-470E-48D2-A884-BC458EE48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Ομοιοπολικός δεσμός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CCB1CDFD-15BD-47C8-A15F-F3DEBEEAE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3775"/>
            <a:ext cx="8134350" cy="3049588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Δύο άτομα </a:t>
            </a:r>
            <a:r>
              <a:rPr lang="el-GR" altLang="el-GR" sz="2400" b="1">
                <a:solidFill>
                  <a:srgbClr val="FF3300"/>
                </a:solidFill>
              </a:rPr>
              <a:t>μοιράζονται ηλεκτρόνια</a:t>
            </a:r>
            <a:r>
              <a:rPr lang="el-GR" altLang="el-GR" sz="2400">
                <a:solidFill>
                  <a:srgbClr val="000000"/>
                </a:solidFill>
              </a:rPr>
              <a:t> στις εξωτερικές τους στιβάδες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Ύπαρξη </a:t>
            </a:r>
            <a:r>
              <a:rPr lang="el-GR" altLang="el-GR" sz="2400" b="1">
                <a:solidFill>
                  <a:srgbClr val="FF3300"/>
                </a:solidFill>
              </a:rPr>
              <a:t>κοινών ζευγών ηλεκτρονίων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Cl</a:t>
            </a:r>
            <a:r>
              <a:rPr lang="el-GR" altLang="el-GR" sz="2400" b="1" baseline="-25000">
                <a:solidFill>
                  <a:srgbClr val="FF3300"/>
                </a:solidFill>
              </a:rPr>
              <a:t>2</a:t>
            </a:r>
            <a:r>
              <a:rPr lang="el-GR" altLang="el-GR" sz="2400" b="1">
                <a:solidFill>
                  <a:srgbClr val="FF3300"/>
                </a:solidFill>
              </a:rPr>
              <a:t> </a:t>
            </a:r>
            <a:r>
              <a:rPr lang="el-GR" altLang="el-GR" sz="2400">
                <a:solidFill>
                  <a:srgbClr val="000000"/>
                </a:solidFill>
              </a:rPr>
              <a:t>διατομικά μόρια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 b="1">
                <a:solidFill>
                  <a:srgbClr val="FF3300"/>
                </a:solidFill>
              </a:rPr>
              <a:t>7 ηλεκτρόνια</a:t>
            </a:r>
            <a:r>
              <a:rPr lang="el-GR" altLang="el-GR" sz="2400">
                <a:solidFill>
                  <a:srgbClr val="000000"/>
                </a:solidFill>
              </a:rPr>
              <a:t> στην εξωτερική του στιβάδα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l-GR" altLang="el-GR" sz="2400">
              <a:solidFill>
                <a:srgbClr val="000000"/>
              </a:solidFill>
            </a:endParaRPr>
          </a:p>
        </p:txBody>
      </p:sp>
      <p:pic>
        <p:nvPicPr>
          <p:cNvPr id="29700" name="Picture 6" descr="covalentblue">
            <a:extLst>
              <a:ext uri="{FF2B5EF4-FFF2-40B4-BE49-F238E27FC236}">
                <a16:creationId xmlns:a16="http://schemas.microsoft.com/office/drawing/2014/main" id="{4BB6CF17-0B10-4966-B218-D86EF0E50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789363"/>
            <a:ext cx="38750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80085E-6882-445A-A7E5-44EC9D58D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Ομοιοπολικός δεσμός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3BAA573-F90C-4705-823D-44083E841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81088"/>
            <a:ext cx="8280400" cy="1881187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Συνηθισμένος στις οργανικές ενώσεις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Στα </a:t>
            </a:r>
            <a:r>
              <a:rPr lang="el-GR" altLang="el-GR" sz="2400" b="1">
                <a:solidFill>
                  <a:srgbClr val="FF3300"/>
                </a:solidFill>
              </a:rPr>
              <a:t>ορυκτά</a:t>
            </a:r>
            <a:r>
              <a:rPr lang="el-GR" altLang="el-GR" sz="2400">
                <a:solidFill>
                  <a:srgbClr val="000000"/>
                </a:solidFill>
              </a:rPr>
              <a:t> είναι σχετικά </a:t>
            </a:r>
            <a:r>
              <a:rPr lang="el-GR" altLang="el-GR" sz="2400" b="1">
                <a:solidFill>
                  <a:srgbClr val="FF3300"/>
                </a:solidFill>
              </a:rPr>
              <a:t>σπάνιος</a:t>
            </a:r>
            <a:endParaRPr lang="el-GR" altLang="el-GR" sz="240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Διαμάντι</a:t>
            </a:r>
            <a:r>
              <a:rPr lang="el-GR" altLang="el-GR" sz="2400">
                <a:solidFill>
                  <a:srgbClr val="000000"/>
                </a:solidFill>
              </a:rPr>
              <a:t>, στο οποίο κάθε άτομο </a:t>
            </a:r>
            <a:r>
              <a:rPr lang="en-US" altLang="el-GR" sz="2400">
                <a:solidFill>
                  <a:srgbClr val="000000"/>
                </a:solidFill>
              </a:rPr>
              <a:t>C</a:t>
            </a:r>
            <a:r>
              <a:rPr lang="el-GR" altLang="el-GR" sz="2400">
                <a:solidFill>
                  <a:srgbClr val="000000"/>
                </a:solidFill>
              </a:rPr>
              <a:t> περιβάλλεται από άλλα </a:t>
            </a:r>
            <a:r>
              <a:rPr lang="en-US" altLang="el-GR" sz="2400">
                <a:solidFill>
                  <a:srgbClr val="000000"/>
                </a:solidFill>
              </a:rPr>
              <a:t>4</a:t>
            </a:r>
            <a:r>
              <a:rPr lang="el-GR" altLang="el-GR" sz="2400">
                <a:solidFill>
                  <a:srgbClr val="000000"/>
                </a:solidFill>
              </a:rPr>
              <a:t> άτομα</a:t>
            </a:r>
            <a:r>
              <a:rPr lang="en-US" altLang="el-GR" sz="2400">
                <a:solidFill>
                  <a:srgbClr val="000000"/>
                </a:solidFill>
              </a:rPr>
              <a:t> C</a:t>
            </a:r>
            <a:endParaRPr lang="el-GR" altLang="el-GR" sz="2400">
              <a:solidFill>
                <a:srgbClr val="000000"/>
              </a:solidFill>
            </a:endParaRPr>
          </a:p>
        </p:txBody>
      </p:sp>
      <p:pic>
        <p:nvPicPr>
          <p:cNvPr id="30724" name="Picture 4" descr="Diamond2">
            <a:extLst>
              <a:ext uri="{FF2B5EF4-FFF2-40B4-BE49-F238E27FC236}">
                <a16:creationId xmlns:a16="http://schemas.microsoft.com/office/drawing/2014/main" id="{DC69A544-DEC0-4A4D-8AE9-9A08B132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141663"/>
            <a:ext cx="3238500" cy="32385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Diamond3">
            <a:extLst>
              <a:ext uri="{FF2B5EF4-FFF2-40B4-BE49-F238E27FC236}">
                <a16:creationId xmlns:a16="http://schemas.microsoft.com/office/drawing/2014/main" id="{D5EC75C6-7FD5-4700-BE63-ACEE68AD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41663"/>
            <a:ext cx="3238500" cy="32385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3CCCFD8-4AC5-4252-BC1A-D0F11B27F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8B9C4D6-F3EC-41D1-8788-33D642C73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052513"/>
            <a:ext cx="8351838" cy="2647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319463" algn="l"/>
                <a:tab pos="6275388" algn="l"/>
              </a:tabLst>
            </a:pPr>
            <a:r>
              <a:rPr lang="el-GR" altLang="el-GR" sz="2400">
                <a:solidFill>
                  <a:srgbClr val="000000"/>
                </a:solidFill>
              </a:rPr>
              <a:t>Το άτομο αποτελείται από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tabLst>
                <a:tab pos="3319463" algn="l"/>
                <a:tab pos="6275388" algn="l"/>
              </a:tabLst>
            </a:pPr>
            <a:r>
              <a:rPr lang="el-GR" altLang="el-GR" sz="2400">
                <a:solidFill>
                  <a:srgbClr val="000000"/>
                </a:solidFill>
              </a:rPr>
              <a:t>		</a:t>
            </a:r>
            <a:r>
              <a:rPr lang="el-GR" altLang="el-GR" sz="2400" u="sng">
                <a:solidFill>
                  <a:srgbClr val="000000"/>
                </a:solidFill>
              </a:rPr>
              <a:t>Φορτίο</a:t>
            </a:r>
            <a:r>
              <a:rPr lang="el-GR" altLang="el-GR" sz="2400">
                <a:solidFill>
                  <a:srgbClr val="000000"/>
                </a:solidFill>
              </a:rPr>
              <a:t>	</a:t>
            </a:r>
            <a:r>
              <a:rPr lang="el-GR" altLang="el-GR" sz="2400" u="sng">
                <a:solidFill>
                  <a:srgbClr val="000000"/>
                </a:solidFill>
              </a:rPr>
              <a:t>Μάζα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 b="1">
                <a:solidFill>
                  <a:srgbClr val="FF0000"/>
                </a:solidFill>
              </a:rPr>
              <a:t>Πρωτόνια 	+	1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 b="1">
                <a:solidFill>
                  <a:srgbClr val="FF0000"/>
                </a:solidFill>
              </a:rPr>
              <a:t>Νετρόνια 	ουδέτερο	1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 b="1">
                <a:solidFill>
                  <a:srgbClr val="FF0000"/>
                </a:solidFill>
              </a:rPr>
              <a:t>Ηλεκτρόνια 	-	αμελητέα</a:t>
            </a:r>
          </a:p>
        </p:txBody>
      </p:sp>
      <p:pic>
        <p:nvPicPr>
          <p:cNvPr id="4100" name="Picture 5" descr="Image:Stylised Lithium Atom.png">
            <a:hlinkClick r:id="rId2"/>
            <a:extLst>
              <a:ext uri="{FF2B5EF4-FFF2-40B4-BE49-F238E27FC236}">
                <a16:creationId xmlns:a16="http://schemas.microsoft.com/office/drawing/2014/main" id="{B8E12C82-EB69-4BA6-85A4-B2D283B0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24034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7">
            <a:extLst>
              <a:ext uri="{FF2B5EF4-FFF2-40B4-BE49-F238E27FC236}">
                <a16:creationId xmlns:a16="http://schemas.microsoft.com/office/drawing/2014/main" id="{4E3C59BC-7D0E-44D4-B556-63E6573C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365625"/>
            <a:ext cx="4249738" cy="86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Μάζα ατόμου</a:t>
            </a:r>
          </a:p>
          <a:p>
            <a:pPr algn="ctr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</a:rPr>
              <a:t>Πρωτόνια</a:t>
            </a:r>
            <a:r>
              <a:rPr lang="el-GR" altLang="el-GR" sz="2400" b="1">
                <a:solidFill>
                  <a:srgbClr val="000000"/>
                </a:solidFill>
              </a:rPr>
              <a:t> + </a:t>
            </a:r>
            <a:r>
              <a:rPr lang="el-GR" altLang="el-GR" sz="2400" b="1">
                <a:solidFill>
                  <a:srgbClr val="0000FF"/>
                </a:solidFill>
              </a:rPr>
              <a:t>Νετρόνια</a:t>
            </a:r>
          </a:p>
        </p:txBody>
      </p:sp>
      <p:sp>
        <p:nvSpPr>
          <p:cNvPr id="4102" name="Oval 10">
            <a:extLst>
              <a:ext uri="{FF2B5EF4-FFF2-40B4-BE49-F238E27FC236}">
                <a16:creationId xmlns:a16="http://schemas.microsoft.com/office/drawing/2014/main" id="{4FDAB12C-CABF-4F31-AB48-1EFF9F6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300663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103" name="Oval 11">
            <a:extLst>
              <a:ext uri="{FF2B5EF4-FFF2-40B4-BE49-F238E27FC236}">
                <a16:creationId xmlns:a16="http://schemas.microsoft.com/office/drawing/2014/main" id="{0E368011-717E-45BD-9960-79EB7DADE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508500"/>
            <a:ext cx="215900" cy="2159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104" name="Rectangle 12">
            <a:extLst>
              <a:ext uri="{FF2B5EF4-FFF2-40B4-BE49-F238E27FC236}">
                <a16:creationId xmlns:a16="http://schemas.microsoft.com/office/drawing/2014/main" id="{B6B16A6C-FA0B-4825-A779-7C67D492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5445125"/>
            <a:ext cx="4244975" cy="86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Άτομο ηλεκτρικά ουδέτερο</a:t>
            </a:r>
          </a:p>
          <a:p>
            <a:pPr algn="ctr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</a:rPr>
              <a:t>Πρωτόνια</a:t>
            </a:r>
            <a:r>
              <a:rPr lang="el-GR" altLang="el-GR" sz="2400" b="1">
                <a:solidFill>
                  <a:srgbClr val="000000"/>
                </a:solidFill>
              </a:rPr>
              <a:t> = </a:t>
            </a:r>
            <a:r>
              <a:rPr lang="el-GR" altLang="el-GR" sz="2400" b="1">
                <a:solidFill>
                  <a:srgbClr val="5F5F5F"/>
                </a:solidFill>
              </a:rPr>
              <a:t>Ηλεκτρόνια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FE4A512C-53DC-4263-83EE-2E1AA4D40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81088"/>
            <a:ext cx="8280400" cy="2136775"/>
          </a:xfrm>
          <a:noFill/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Ορυκτά με ομοιοπολικό δεσμό χαρακτηρίζονται:</a:t>
            </a:r>
            <a:br>
              <a:rPr lang="en-US" altLang="el-GR" sz="2400">
                <a:solidFill>
                  <a:srgbClr val="000000"/>
                </a:solidFill>
              </a:rPr>
            </a:br>
            <a:endParaRPr lang="el-GR" altLang="el-GR" sz="240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Από μεγάλη σταθερότητα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Πολύ ψηλά σημεία τήξεως και ζέσεως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Είναι κακοί αγωγοί του ηλεκτρισμού</a:t>
            </a:r>
          </a:p>
        </p:txBody>
      </p:sp>
      <p:pic>
        <p:nvPicPr>
          <p:cNvPr id="31747" name="Picture 5" descr="diamond_07">
            <a:extLst>
              <a:ext uri="{FF2B5EF4-FFF2-40B4-BE49-F238E27FC236}">
                <a16:creationId xmlns:a16="http://schemas.microsoft.com/office/drawing/2014/main" id="{79CD1D45-3B73-4585-8333-79E96EBC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05263"/>
            <a:ext cx="3311525" cy="2573337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9">
            <a:extLst>
              <a:ext uri="{FF2B5EF4-FFF2-40B4-BE49-F238E27FC236}">
                <a16:creationId xmlns:a16="http://schemas.microsoft.com/office/drawing/2014/main" id="{659C831B-5DA1-4FA7-9966-3FABECEC2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/>
              <a:t>Ομοιοπολικός δεσμός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942DB7-8515-4103-A589-EBC0E23FA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Μεταλλικός δεσμός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2E8C7B7-3F83-47E0-A554-FD1666E7D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76375"/>
            <a:ext cx="8134350" cy="1004888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Ελεύθερα ηλεκτρόνια </a:t>
            </a:r>
            <a:r>
              <a:rPr lang="el-GR" altLang="el-GR" sz="2400">
                <a:solidFill>
                  <a:srgbClr val="000000"/>
                </a:solidFill>
              </a:rPr>
              <a:t>και</a:t>
            </a:r>
            <a:r>
              <a:rPr lang="el-GR" altLang="el-GR" sz="2400" b="1">
                <a:solidFill>
                  <a:srgbClr val="FF3300"/>
                </a:solidFill>
              </a:rPr>
              <a:t> θετικά άτομα</a:t>
            </a:r>
            <a:endParaRPr lang="el-GR" altLang="el-GR" sz="24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Ύπαρξη </a:t>
            </a:r>
            <a:r>
              <a:rPr lang="el-GR" altLang="el-GR" sz="2400" b="1">
                <a:solidFill>
                  <a:srgbClr val="FF3300"/>
                </a:solidFill>
              </a:rPr>
              <a:t>ηλεκτρονικού νέφους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2772" name="Picture 10" descr="metallicblue">
            <a:extLst>
              <a:ext uri="{FF2B5EF4-FFF2-40B4-BE49-F238E27FC236}">
                <a16:creationId xmlns:a16="http://schemas.microsoft.com/office/drawing/2014/main" id="{4A27248A-688E-481A-A0AC-B0DAD354E0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3644900"/>
            <a:ext cx="3382962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A256689-3D72-4D82-AD4E-AC88115F1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Μεταλλικός δεσμός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32443D5-2BE5-45F0-B37F-A2678ACB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81088"/>
            <a:ext cx="8675687" cy="3013075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Η κινητικότητα αυτή των ηλεκτρονίων είναι υπεύθυνη για 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το χρώμα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τη λάμψη και 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 την ψηλή ηλεκτρική και θερμική αγωγιμότητα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endParaRPr lang="el-GR" altLang="el-GR" sz="240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3300"/>
                </a:solidFill>
              </a:rPr>
              <a:t>Αυτοφυή μέταλλα</a:t>
            </a:r>
            <a:r>
              <a:rPr lang="el-GR" altLang="el-GR" sz="2400">
                <a:solidFill>
                  <a:srgbClr val="000000"/>
                </a:solidFill>
              </a:rPr>
              <a:t>, μερικά σουλφίδια και αρσενίδια</a:t>
            </a:r>
          </a:p>
        </p:txBody>
      </p:sp>
      <p:pic>
        <p:nvPicPr>
          <p:cNvPr id="33796" name="Picture 7" descr="gold_03">
            <a:extLst>
              <a:ext uri="{FF2B5EF4-FFF2-40B4-BE49-F238E27FC236}">
                <a16:creationId xmlns:a16="http://schemas.microsoft.com/office/drawing/2014/main" id="{422C6C9A-9657-47CB-8AA8-2532AC19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868863"/>
            <a:ext cx="29479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 descr="silver_12">
            <a:extLst>
              <a:ext uri="{FF2B5EF4-FFF2-40B4-BE49-F238E27FC236}">
                <a16:creationId xmlns:a16="http://schemas.microsoft.com/office/drawing/2014/main" id="{A0DE33D0-9655-4E4E-801D-1A4B878B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870450"/>
            <a:ext cx="273526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1" descr="copper_05">
            <a:extLst>
              <a:ext uri="{FF2B5EF4-FFF2-40B4-BE49-F238E27FC236}">
                <a16:creationId xmlns:a16="http://schemas.microsoft.com/office/drawing/2014/main" id="{4DFA39A6-0494-4385-87D1-DEB0A50B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2527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12">
            <a:extLst>
              <a:ext uri="{FF2B5EF4-FFF2-40B4-BE49-F238E27FC236}">
                <a16:creationId xmlns:a16="http://schemas.microsoft.com/office/drawing/2014/main" id="{143C14AB-D1C4-4397-A9F9-FCAD090AC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933950"/>
            <a:ext cx="6381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2400" b="1">
                <a:solidFill>
                  <a:srgbClr val="000000"/>
                </a:solidFill>
              </a:rPr>
              <a:t>Au</a:t>
            </a:r>
            <a:endParaRPr lang="el-GR" altLang="el-GR" sz="2400" b="1">
              <a:solidFill>
                <a:srgbClr val="000000"/>
              </a:solidFill>
            </a:endParaRPr>
          </a:p>
        </p:txBody>
      </p:sp>
      <p:sp>
        <p:nvSpPr>
          <p:cNvPr id="33800" name="Text Box 13">
            <a:extLst>
              <a:ext uri="{FF2B5EF4-FFF2-40B4-BE49-F238E27FC236}">
                <a16:creationId xmlns:a16="http://schemas.microsoft.com/office/drawing/2014/main" id="{2EF97053-C534-4F44-8DFB-8CA8F1087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213" y="4933950"/>
            <a:ext cx="633412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2400" b="1">
                <a:solidFill>
                  <a:srgbClr val="000000"/>
                </a:solidFill>
              </a:rPr>
              <a:t>Ag</a:t>
            </a:r>
            <a:endParaRPr lang="el-GR" altLang="el-GR" sz="2400" b="1">
              <a:solidFill>
                <a:srgbClr val="000000"/>
              </a:solidFill>
            </a:endParaRPr>
          </a:p>
        </p:txBody>
      </p:sp>
      <p:sp>
        <p:nvSpPr>
          <p:cNvPr id="33801" name="Text Box 14">
            <a:extLst>
              <a:ext uri="{FF2B5EF4-FFF2-40B4-BE49-F238E27FC236}">
                <a16:creationId xmlns:a16="http://schemas.microsoft.com/office/drawing/2014/main" id="{87F1CE84-555B-445C-9A3D-B0F20CD5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933950"/>
            <a:ext cx="6223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2400" b="1">
                <a:solidFill>
                  <a:srgbClr val="000000"/>
                </a:solidFill>
              </a:rPr>
              <a:t>Cu</a:t>
            </a:r>
            <a:endParaRPr lang="el-GR" altLang="el-GR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3F7046E-A286-4996-947C-FF07A6DD3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Δυνάμεις van der Waals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39E5E30-986D-4AAE-B913-7508313DB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78813" cy="1917700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Ουδέτερα</a:t>
            </a:r>
            <a:r>
              <a:rPr lang="el-GR" altLang="el-GR" sz="2400">
                <a:solidFill>
                  <a:srgbClr val="000000"/>
                </a:solidFill>
              </a:rPr>
              <a:t> άτομα και μόρια </a:t>
            </a:r>
            <a:endParaRPr lang="en-US" altLang="el-GR" sz="24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Ασθενή έλξη</a:t>
            </a:r>
            <a:r>
              <a:rPr lang="el-GR" altLang="el-GR" sz="2400">
                <a:solidFill>
                  <a:srgbClr val="000000"/>
                </a:solidFill>
              </a:rPr>
              <a:t> το ένα για το άλλο όταν βρεθούν πολύ κοντά</a:t>
            </a:r>
            <a:endParaRPr lang="en-US" altLang="el-GR" sz="24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Στιγμιαίες μετατοπίσεις </a:t>
            </a:r>
            <a:r>
              <a:rPr lang="en-US" altLang="el-GR" sz="2400">
                <a:solidFill>
                  <a:srgbClr val="000000"/>
                </a:solidFill>
              </a:rPr>
              <a:t>–</a:t>
            </a:r>
            <a:r>
              <a:rPr lang="el-GR" altLang="el-GR" sz="2400">
                <a:solidFill>
                  <a:srgbClr val="000000"/>
                </a:solidFill>
              </a:rPr>
              <a:t> σχηματισμός </a:t>
            </a:r>
            <a:r>
              <a:rPr lang="el-GR" altLang="el-GR" sz="2400" b="1">
                <a:solidFill>
                  <a:srgbClr val="FF3300"/>
                </a:solidFill>
              </a:rPr>
              <a:t>διπόλων</a:t>
            </a:r>
            <a:endParaRPr lang="el-GR" altLang="el-GR" sz="2400">
              <a:solidFill>
                <a:srgbClr val="000000"/>
              </a:solidFill>
            </a:endParaRPr>
          </a:p>
        </p:txBody>
      </p:sp>
      <p:pic>
        <p:nvPicPr>
          <p:cNvPr id="34820" name="Picture 9" descr="VanderWaals1">
            <a:extLst>
              <a:ext uri="{FF2B5EF4-FFF2-40B4-BE49-F238E27FC236}">
                <a16:creationId xmlns:a16="http://schemas.microsoft.com/office/drawing/2014/main" id="{B297FC51-681B-4621-9052-412C4B43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28797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DBFFF94-C0ED-46BB-B016-5DEB4DC66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Δυνάμεις van der Waals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4F2F2AF-9CC3-497F-B986-45ACAADD5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78812" cy="1552575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Σε ορυκτά είναι </a:t>
            </a:r>
            <a:r>
              <a:rPr lang="el-GR" altLang="el-GR" sz="2400" b="1">
                <a:solidFill>
                  <a:srgbClr val="FF3300"/>
                </a:solidFill>
              </a:rPr>
              <a:t>σπάνια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Ζώνες </a:t>
            </a:r>
            <a:r>
              <a:rPr lang="el-GR" altLang="el-GR" sz="2400" b="1">
                <a:solidFill>
                  <a:srgbClr val="FF3300"/>
                </a:solidFill>
              </a:rPr>
              <a:t>σχισμού</a:t>
            </a:r>
            <a:r>
              <a:rPr lang="el-GR" altLang="el-GR" sz="2400">
                <a:solidFill>
                  <a:srgbClr val="000000"/>
                </a:solidFill>
              </a:rPr>
              <a:t> και </a:t>
            </a:r>
            <a:r>
              <a:rPr lang="el-GR" altLang="el-GR" sz="2400" b="1">
                <a:solidFill>
                  <a:srgbClr val="FF3300"/>
                </a:solidFill>
              </a:rPr>
              <a:t>μικρής σκληρότητας</a:t>
            </a:r>
            <a:endParaRPr lang="el-GR" altLang="el-GR" sz="24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Γραφίτης </a:t>
            </a:r>
            <a:r>
              <a:rPr lang="en-US" altLang="el-GR" sz="2400" b="1">
                <a:solidFill>
                  <a:srgbClr val="FF3300"/>
                </a:solidFill>
              </a:rPr>
              <a:t>C</a:t>
            </a:r>
            <a:r>
              <a:rPr lang="en-US" altLang="el-GR" sz="2400">
                <a:solidFill>
                  <a:srgbClr val="000000"/>
                </a:solidFill>
              </a:rPr>
              <a:t> – </a:t>
            </a:r>
            <a:r>
              <a:rPr lang="el-GR" altLang="el-GR" sz="2400">
                <a:solidFill>
                  <a:srgbClr val="000000"/>
                </a:solidFill>
              </a:rPr>
              <a:t>τέλειος σχισμός, σκληρότητα 1-2</a:t>
            </a:r>
          </a:p>
        </p:txBody>
      </p:sp>
      <p:pic>
        <p:nvPicPr>
          <p:cNvPr id="35844" name="Picture 5" descr="9_8">
            <a:extLst>
              <a:ext uri="{FF2B5EF4-FFF2-40B4-BE49-F238E27FC236}">
                <a16:creationId xmlns:a16="http://schemas.microsoft.com/office/drawing/2014/main" id="{A5659EA1-4C18-41ED-A553-70A5799C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4032250" cy="295275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8" descr="graphite_07">
            <a:extLst>
              <a:ext uri="{FF2B5EF4-FFF2-40B4-BE49-F238E27FC236}">
                <a16:creationId xmlns:a16="http://schemas.microsoft.com/office/drawing/2014/main" id="{91CB59A4-0626-4344-9917-2D447967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92613" cy="295275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11906C2-C83F-4CAC-8689-DE8AC0EBF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76325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Ομοδεσμικοί ή ομοσύνδετοι κρύσταλλοι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683EFB9-C32B-42CA-BB78-91BA760EB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77975"/>
            <a:ext cx="8134350" cy="2465388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Οι δεσμοί στον κρύσταλλο είναι </a:t>
            </a:r>
            <a:r>
              <a:rPr lang="el-GR" altLang="el-GR" sz="2400" b="1">
                <a:solidFill>
                  <a:srgbClr val="FF3300"/>
                </a:solidFill>
              </a:rPr>
              <a:t>ίδιου τύπου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Αλίτης</a:t>
            </a:r>
            <a:r>
              <a:rPr lang="el-GR" altLang="el-GR" sz="2400">
                <a:solidFill>
                  <a:srgbClr val="FF0000"/>
                </a:solidFill>
              </a:rPr>
              <a:t> </a:t>
            </a:r>
            <a:r>
              <a:rPr lang="en-US" altLang="el-GR" sz="2400" b="1">
                <a:solidFill>
                  <a:srgbClr val="FF0000"/>
                </a:solidFill>
              </a:rPr>
              <a:t>NaCl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  <a:br>
              <a:rPr lang="en-US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ιοντικός δεσμός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</a:rPr>
              <a:t>Διαμάντι</a:t>
            </a:r>
            <a:r>
              <a:rPr lang="el-GR" altLang="el-GR" sz="2400">
                <a:solidFill>
                  <a:srgbClr val="FF0000"/>
                </a:solidFill>
              </a:rPr>
              <a:t> </a:t>
            </a:r>
            <a:r>
              <a:rPr lang="en-US" altLang="el-GR" sz="2400" b="1">
                <a:solidFill>
                  <a:srgbClr val="FF0000"/>
                </a:solidFill>
              </a:rPr>
              <a:t>C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>
                <a:solidFill>
                  <a:srgbClr val="000000"/>
                </a:solidFill>
              </a:rPr>
              <a:t>και </a:t>
            </a:r>
            <a:r>
              <a:rPr lang="el-GR" altLang="el-GR" sz="2400" b="1">
                <a:solidFill>
                  <a:srgbClr val="FF3300"/>
                </a:solidFill>
              </a:rPr>
              <a:t>Σφαλερίτης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 b="1">
                <a:solidFill>
                  <a:srgbClr val="FF0000"/>
                </a:solidFill>
              </a:rPr>
              <a:t>ZnS</a:t>
            </a:r>
            <a:r>
              <a:rPr lang="en-US" altLang="el-GR" sz="2400" b="1">
                <a:solidFill>
                  <a:srgbClr val="000000"/>
                </a:solidFill>
              </a:rPr>
              <a:t> </a:t>
            </a:r>
            <a:br>
              <a:rPr lang="en-US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ομοιοπολικός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>
                <a:solidFill>
                  <a:srgbClr val="000000"/>
                </a:solidFill>
              </a:rPr>
              <a:t>δεσμός </a:t>
            </a:r>
          </a:p>
        </p:txBody>
      </p:sp>
      <p:pic>
        <p:nvPicPr>
          <p:cNvPr id="36868" name="Picture 4" descr="sphalerite_0">
            <a:extLst>
              <a:ext uri="{FF2B5EF4-FFF2-40B4-BE49-F238E27FC236}">
                <a16:creationId xmlns:a16="http://schemas.microsoft.com/office/drawing/2014/main" id="{4298888D-6FD8-4379-A98E-7113320B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508500"/>
            <a:ext cx="3084512" cy="2160588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halite_0">
            <a:extLst>
              <a:ext uri="{FF2B5EF4-FFF2-40B4-BE49-F238E27FC236}">
                <a16:creationId xmlns:a16="http://schemas.microsoft.com/office/drawing/2014/main" id="{B71CD9EE-2288-4218-88BD-A7C9BC0A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508500"/>
            <a:ext cx="2968625" cy="2160588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diamond_07">
            <a:extLst>
              <a:ext uri="{FF2B5EF4-FFF2-40B4-BE49-F238E27FC236}">
                <a16:creationId xmlns:a16="http://schemas.microsoft.com/office/drawing/2014/main" id="{60C491BC-53DD-426D-B40A-2911E08D8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508500"/>
            <a:ext cx="2778125" cy="21590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E4F13D7-CA16-4A3A-BD73-5139ADE84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5113"/>
            <a:ext cx="7772400" cy="1076325"/>
          </a:xfrm>
          <a:solidFill>
            <a:srgbClr val="FFFFFF"/>
          </a:solidFill>
          <a:ln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</a:rPr>
              <a:t>Ετεροδεσμικοί ή ετεροσύνδετοι κρύσταλλοι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A6C0CF4-6A48-45B9-9FDF-B2E8710B7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77975"/>
            <a:ext cx="5256212" cy="4875213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Οι δεσμοί στον κρύσταλλο είναι </a:t>
            </a:r>
            <a:r>
              <a:rPr lang="el-GR" altLang="el-GR" sz="2400" b="1">
                <a:solidFill>
                  <a:srgbClr val="FF3300"/>
                </a:solidFill>
              </a:rPr>
              <a:t>περισσότεροι από ένας</a:t>
            </a:r>
            <a:endParaRPr lang="el-GR" altLang="el-GR" sz="240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</a:rPr>
              <a:t>Οι δεσμοί </a:t>
            </a:r>
            <a:r>
              <a:rPr lang="el-GR" altLang="el-GR" sz="2400" b="1">
                <a:solidFill>
                  <a:srgbClr val="FF0000"/>
                </a:solidFill>
              </a:rPr>
              <a:t>Si-O</a:t>
            </a:r>
            <a:r>
              <a:rPr lang="el-GR" altLang="el-GR" sz="2400" b="1">
                <a:solidFill>
                  <a:srgbClr val="000000"/>
                </a:solidFill>
              </a:rPr>
              <a:t> </a:t>
            </a:r>
            <a:r>
              <a:rPr lang="el-GR" altLang="el-GR" sz="2400">
                <a:solidFill>
                  <a:srgbClr val="000000"/>
                </a:solidFill>
              </a:rPr>
              <a:t>στο</a:t>
            </a:r>
            <a:r>
              <a:rPr lang="el-GR" altLang="el-GR" sz="2400" b="1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FF3300"/>
                </a:solidFill>
              </a:rPr>
              <a:t>SiO</a:t>
            </a:r>
            <a:r>
              <a:rPr lang="el-GR" altLang="el-GR" sz="2400" b="1" baseline="-25000">
                <a:solidFill>
                  <a:srgbClr val="FF3300"/>
                </a:solidFill>
              </a:rPr>
              <a:t>2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τόσο </a:t>
            </a:r>
            <a:r>
              <a:rPr lang="el-GR" altLang="el-GR" sz="2400" b="1">
                <a:solidFill>
                  <a:srgbClr val="000000"/>
                </a:solidFill>
              </a:rPr>
              <a:t>ιοντικός</a:t>
            </a:r>
            <a:r>
              <a:rPr lang="el-GR" altLang="el-GR" sz="2400">
                <a:solidFill>
                  <a:srgbClr val="000000"/>
                </a:solidFill>
              </a:rPr>
              <a:t> όσο και </a:t>
            </a:r>
            <a:br>
              <a:rPr lang="en-US" altLang="el-GR" sz="2400">
                <a:solidFill>
                  <a:srgbClr val="000000"/>
                </a:solidFill>
              </a:rPr>
            </a:br>
            <a:r>
              <a:rPr lang="el-GR" altLang="el-GR" sz="2400" b="1">
                <a:solidFill>
                  <a:srgbClr val="000000"/>
                </a:solidFill>
              </a:rPr>
              <a:t>ομοιοπολικός</a:t>
            </a:r>
            <a:r>
              <a:rPr lang="el-GR" altLang="el-GR" sz="2400">
                <a:solidFill>
                  <a:srgbClr val="000000"/>
                </a:solidFill>
              </a:rPr>
              <a:t> δεσμός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3300"/>
                </a:solidFill>
              </a:rPr>
              <a:t>Γαληνίτης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FF0000"/>
                </a:solidFill>
              </a:rPr>
              <a:t>PbS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 b="1">
                <a:solidFill>
                  <a:srgbClr val="000000"/>
                </a:solidFill>
              </a:rPr>
              <a:t>μεταλλικός</a:t>
            </a:r>
            <a:r>
              <a:rPr lang="el-GR" altLang="el-GR" sz="2400">
                <a:solidFill>
                  <a:srgbClr val="000000"/>
                </a:solidFill>
              </a:rPr>
              <a:t> δεσμός: </a:t>
            </a:r>
            <a:br>
              <a:rPr lang="en-US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καλή ηλεκτρική αγωγιμότητα</a:t>
            </a:r>
            <a:br>
              <a:rPr lang="el-GR" altLang="el-GR" sz="2400">
                <a:solidFill>
                  <a:srgbClr val="000000"/>
                </a:solidFill>
              </a:rPr>
            </a:br>
            <a:r>
              <a:rPr lang="el-GR" altLang="el-GR" sz="2400" b="1">
                <a:solidFill>
                  <a:srgbClr val="000000"/>
                </a:solidFill>
              </a:rPr>
              <a:t>ιοντικός</a:t>
            </a:r>
            <a:r>
              <a:rPr lang="el-GR" altLang="el-GR" sz="2400">
                <a:solidFill>
                  <a:srgbClr val="000000"/>
                </a:solidFill>
              </a:rPr>
              <a:t> δεσμός: </a:t>
            </a:r>
            <a:br>
              <a:rPr lang="en-US" altLang="el-GR" sz="2400">
                <a:solidFill>
                  <a:srgbClr val="00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τέλειος σχισμός, ευθραυστότητα </a:t>
            </a:r>
          </a:p>
        </p:txBody>
      </p:sp>
      <p:pic>
        <p:nvPicPr>
          <p:cNvPr id="37892" name="Picture 11" descr="galena_0">
            <a:extLst>
              <a:ext uri="{FF2B5EF4-FFF2-40B4-BE49-F238E27FC236}">
                <a16:creationId xmlns:a16="http://schemas.microsoft.com/office/drawing/2014/main" id="{4594D6DC-B5CD-4E05-B7B8-6B1FF646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r="20354"/>
          <a:stretch>
            <a:fillRect/>
          </a:stretch>
        </p:blipFill>
        <p:spPr bwMode="auto">
          <a:xfrm>
            <a:off x="6443663" y="4797425"/>
            <a:ext cx="1944687" cy="18161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13" descr="qz">
            <a:extLst>
              <a:ext uri="{FF2B5EF4-FFF2-40B4-BE49-F238E27FC236}">
                <a16:creationId xmlns:a16="http://schemas.microsoft.com/office/drawing/2014/main" id="{5A206F8A-EDD2-48E9-B44E-8F8E1E968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93975"/>
            <a:ext cx="2378075" cy="1627188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9AE81DE2-D009-4553-BE93-043172405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6165850"/>
            <a:ext cx="1595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>
                <a:solidFill>
                  <a:srgbClr val="FFFFFF"/>
                </a:solidFill>
              </a:rPr>
              <a:t>Αίτνα, Σικελία</a:t>
            </a:r>
          </a:p>
        </p:txBody>
      </p:sp>
      <p:pic>
        <p:nvPicPr>
          <p:cNvPr id="38915" name="Picture 3" descr="cataniaeruption-690255-sw">
            <a:extLst>
              <a:ext uri="{FF2B5EF4-FFF2-40B4-BE49-F238E27FC236}">
                <a16:creationId xmlns:a16="http://schemas.microsoft.com/office/drawing/2014/main" id="{825FF5B7-0866-4D6D-A256-733711B8D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5"/>
          <a:stretch>
            <a:fillRect/>
          </a:stretch>
        </p:blipFill>
        <p:spPr bwMode="auto">
          <a:xfrm>
            <a:off x="762000" y="908050"/>
            <a:ext cx="7620000" cy="50180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3625609-1456-4C55-8C69-17ACC779F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93680AF-1D76-4719-87A7-F17253878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089025"/>
            <a:ext cx="8747125" cy="22828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 b="1">
                <a:solidFill>
                  <a:srgbClr val="FF0000"/>
                </a:solidFill>
              </a:rPr>
              <a:t>Ατομικός αριθμός </a:t>
            </a:r>
            <a:r>
              <a:rPr lang="en-US" altLang="el-GR" sz="2400" b="1">
                <a:solidFill>
                  <a:srgbClr val="FF0000"/>
                </a:solidFill>
              </a:rPr>
              <a:t>(</a:t>
            </a:r>
            <a:r>
              <a:rPr lang="el-GR" altLang="el-GR" sz="2400" b="1">
                <a:solidFill>
                  <a:srgbClr val="FF0000"/>
                </a:solidFill>
              </a:rPr>
              <a:t>Ζ</a:t>
            </a:r>
            <a:r>
              <a:rPr lang="en-US" altLang="el-GR" sz="2400" b="1">
                <a:solidFill>
                  <a:srgbClr val="FF0000"/>
                </a:solidFill>
              </a:rPr>
              <a:t>)</a:t>
            </a:r>
            <a:r>
              <a:rPr lang="el-GR" altLang="el-GR" sz="2400" b="1">
                <a:solidFill>
                  <a:srgbClr val="FF0000"/>
                </a:solidFill>
              </a:rPr>
              <a:t> </a:t>
            </a:r>
            <a:r>
              <a:rPr lang="el-GR" altLang="el-GR" sz="2400" b="1">
                <a:solidFill>
                  <a:srgbClr val="000000"/>
                </a:solidFill>
              </a:rPr>
              <a:t>=</a:t>
            </a:r>
            <a:r>
              <a:rPr lang="el-GR" altLang="el-GR" sz="2400" b="1">
                <a:solidFill>
                  <a:srgbClr val="FF0000"/>
                </a:solidFill>
              </a:rPr>
              <a:t> </a:t>
            </a:r>
            <a:r>
              <a:rPr lang="el-GR" altLang="el-GR" sz="2400">
                <a:solidFill>
                  <a:srgbClr val="000000"/>
                </a:solidFill>
              </a:rPr>
              <a:t>Αριθμός </a:t>
            </a:r>
            <a:r>
              <a:rPr lang="el-GR" altLang="el-GR" sz="2400" b="1">
                <a:solidFill>
                  <a:srgbClr val="FF0000"/>
                </a:solidFill>
              </a:rPr>
              <a:t>πρωτονίων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 b="1">
                <a:solidFill>
                  <a:srgbClr val="FF0000"/>
                </a:solidFill>
              </a:rPr>
              <a:t>Μαζικός αριθμός </a:t>
            </a:r>
            <a:r>
              <a:rPr lang="en-US" altLang="el-GR" sz="2400" b="1">
                <a:solidFill>
                  <a:srgbClr val="FF0000"/>
                </a:solidFill>
              </a:rPr>
              <a:t>(</a:t>
            </a:r>
            <a:r>
              <a:rPr lang="el-GR" altLang="el-GR" sz="2400" b="1">
                <a:solidFill>
                  <a:srgbClr val="FF0000"/>
                </a:solidFill>
              </a:rPr>
              <a:t>Α</a:t>
            </a:r>
            <a:r>
              <a:rPr lang="en-US" altLang="el-GR" sz="2400" b="1">
                <a:solidFill>
                  <a:srgbClr val="FF0000"/>
                </a:solidFill>
              </a:rPr>
              <a:t>)</a:t>
            </a:r>
            <a:r>
              <a:rPr lang="el-GR" altLang="el-GR" sz="2400" b="1">
                <a:solidFill>
                  <a:srgbClr val="FF0000"/>
                </a:solidFill>
              </a:rPr>
              <a:t> = </a:t>
            </a:r>
            <a:br>
              <a:rPr lang="el-GR" altLang="el-GR" sz="2400" b="1">
                <a:solidFill>
                  <a:srgbClr val="FF0000"/>
                </a:solidFill>
              </a:rPr>
            </a:br>
            <a:r>
              <a:rPr lang="el-GR" altLang="el-GR" sz="2400">
                <a:solidFill>
                  <a:srgbClr val="000000"/>
                </a:solidFill>
              </a:rPr>
              <a:t>Αριθμός </a:t>
            </a:r>
            <a:r>
              <a:rPr lang="el-GR" altLang="el-GR" sz="2400" b="1">
                <a:solidFill>
                  <a:srgbClr val="FF0000"/>
                </a:solidFill>
              </a:rPr>
              <a:t>πρωτονίων (Ζ)</a:t>
            </a:r>
            <a:r>
              <a:rPr lang="el-GR" altLang="el-GR" sz="2400">
                <a:solidFill>
                  <a:srgbClr val="000000"/>
                </a:solidFill>
              </a:rPr>
              <a:t> + Αριθμός </a:t>
            </a:r>
            <a:r>
              <a:rPr lang="el-GR" altLang="el-GR" sz="2400" b="1">
                <a:solidFill>
                  <a:srgbClr val="FF0000"/>
                </a:solidFill>
              </a:rPr>
              <a:t>νετρονίων (Ν)</a:t>
            </a:r>
            <a:endParaRPr lang="en-US" altLang="el-GR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n-US" altLang="el-GR" sz="2400" b="1">
                <a:solidFill>
                  <a:srgbClr val="FF0000"/>
                </a:solidFill>
              </a:rPr>
              <a:t>A = Z + N</a:t>
            </a:r>
            <a:endParaRPr lang="el-GR" altLang="el-GR" sz="2400" b="1">
              <a:solidFill>
                <a:srgbClr val="FF0000"/>
              </a:solidFill>
            </a:endParaRPr>
          </a:p>
        </p:txBody>
      </p:sp>
      <p:pic>
        <p:nvPicPr>
          <p:cNvPr id="5124" name="Picture 4" descr="Image:Stylised Lithium Atom.png">
            <a:hlinkClick r:id="rId2"/>
            <a:extLst>
              <a:ext uri="{FF2B5EF4-FFF2-40B4-BE49-F238E27FC236}">
                <a16:creationId xmlns:a16="http://schemas.microsoft.com/office/drawing/2014/main" id="{47852DB4-766B-44A1-AE5F-F1368925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608388"/>
            <a:ext cx="2333625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D4BF3D78-9792-456C-A2FD-C050BFFD2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3902075"/>
            <a:ext cx="1377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9600" b="1">
                <a:solidFill>
                  <a:srgbClr val="000000"/>
                </a:solidFill>
              </a:rPr>
              <a:t>Li</a:t>
            </a:r>
            <a:endParaRPr lang="el-GR" altLang="el-GR" sz="9600" b="1">
              <a:solidFill>
                <a:srgbClr val="000000"/>
              </a:solidFill>
            </a:endParaRPr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C621A2BF-6B90-4394-8B41-6BE90821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4868863"/>
            <a:ext cx="2171700" cy="741362"/>
          </a:xfrm>
          <a:prstGeom prst="wedgeRectCallout">
            <a:avLst>
              <a:gd name="adj1" fmla="val -132528"/>
              <a:gd name="adj2" fmla="val -1938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0000"/>
                </a:solidFill>
              </a:rPr>
              <a:t>Ατομικός αριθμός</a:t>
            </a:r>
            <a:endParaRPr lang="el-GR" altLang="el-GR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l-GR" sz="2400" b="1">
                <a:solidFill>
                  <a:srgbClr val="FF0000"/>
                </a:solidFill>
              </a:rPr>
              <a:t>Z = 3</a:t>
            </a:r>
            <a:endParaRPr lang="el-GR" altLang="el-GR" sz="2400" b="1">
              <a:solidFill>
                <a:srgbClr val="FF0000"/>
              </a:solidFill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7EE2AA98-FE4E-4477-A381-684D7084E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563938"/>
            <a:ext cx="7254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6000" b="1">
                <a:solidFill>
                  <a:srgbClr val="000000"/>
                </a:solidFill>
              </a:rPr>
              <a:t>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l-GR" sz="6000" b="1">
                <a:solidFill>
                  <a:srgbClr val="000000"/>
                </a:solidFill>
              </a:rPr>
              <a:t>3</a:t>
            </a:r>
            <a:endParaRPr lang="el-GR" altLang="el-GR" sz="6000" b="1">
              <a:solidFill>
                <a:srgbClr val="000000"/>
              </a:solidFill>
            </a:endParaRP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DB8EC852-5DCE-4627-8768-8E58C419E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713" y="3632200"/>
            <a:ext cx="2058987" cy="741363"/>
          </a:xfrm>
          <a:prstGeom prst="wedgeRectCallout">
            <a:avLst>
              <a:gd name="adj1" fmla="val 99731"/>
              <a:gd name="adj2" fmla="val 11671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Μαζικός αριθμός</a:t>
            </a:r>
            <a:endParaRPr lang="el-GR" altLang="el-GR" sz="2400" b="1">
              <a:solidFill>
                <a:srgbClr val="000000"/>
              </a:solidFill>
            </a:endParaRPr>
          </a:p>
          <a:p>
            <a:pPr algn="ctr" eaLnBrk="1" hangingPunct="1"/>
            <a:r>
              <a:rPr lang="el-GR" altLang="el-GR" sz="2400" b="1">
                <a:solidFill>
                  <a:srgbClr val="000000"/>
                </a:solidFill>
              </a:rPr>
              <a:t>Α</a:t>
            </a:r>
            <a:r>
              <a:rPr lang="en-US" altLang="el-GR" sz="2400" b="1">
                <a:solidFill>
                  <a:srgbClr val="000000"/>
                </a:solidFill>
              </a:rPr>
              <a:t> = </a:t>
            </a:r>
            <a:r>
              <a:rPr lang="el-GR" altLang="el-GR" sz="2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129" name="AutoShape 9">
            <a:extLst>
              <a:ext uri="{FF2B5EF4-FFF2-40B4-BE49-F238E27FC236}">
                <a16:creationId xmlns:a16="http://schemas.microsoft.com/office/drawing/2014/main" id="{A838E50C-3CA0-41A7-A296-20FECDF98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5949950"/>
            <a:ext cx="2344738" cy="741363"/>
          </a:xfrm>
          <a:prstGeom prst="wedgeRectCallout">
            <a:avLst>
              <a:gd name="adj1" fmla="val -69972"/>
              <a:gd name="adj2" fmla="val -152782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33CC"/>
                </a:solidFill>
              </a:rPr>
              <a:t>Αριθμός νετρονίων</a:t>
            </a:r>
            <a:endParaRPr lang="el-GR" altLang="el-GR" sz="2400" b="1">
              <a:solidFill>
                <a:srgbClr val="0033CC"/>
              </a:solidFill>
            </a:endParaRPr>
          </a:p>
          <a:p>
            <a:pPr algn="ctr" eaLnBrk="1" hangingPunct="1"/>
            <a:r>
              <a:rPr lang="el-GR" altLang="el-GR" sz="2400" b="1">
                <a:solidFill>
                  <a:srgbClr val="0033CC"/>
                </a:solidFill>
              </a:rPr>
              <a:t>Ν</a:t>
            </a:r>
            <a:r>
              <a:rPr lang="en-US" altLang="el-GR" sz="2400" b="1">
                <a:solidFill>
                  <a:srgbClr val="0033CC"/>
                </a:solidFill>
              </a:rPr>
              <a:t> = </a:t>
            </a:r>
            <a:r>
              <a:rPr lang="el-GR" altLang="el-GR" sz="2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5130" name="AutoShape 10">
            <a:extLst>
              <a:ext uri="{FF2B5EF4-FFF2-40B4-BE49-F238E27FC236}">
                <a16:creationId xmlns:a16="http://schemas.microsoft.com/office/drawing/2014/main" id="{39C5ECA2-0553-4A60-A35D-400F42F8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868863"/>
            <a:ext cx="2171700" cy="741362"/>
          </a:xfrm>
          <a:prstGeom prst="wedgeRectCallout">
            <a:avLst>
              <a:gd name="adj1" fmla="val 95319"/>
              <a:gd name="adj2" fmla="val 2430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0000"/>
                </a:solidFill>
              </a:rPr>
              <a:t>Ατομικός αριθμός</a:t>
            </a:r>
            <a:endParaRPr lang="el-GR" altLang="el-GR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l-GR" sz="2400" b="1">
                <a:solidFill>
                  <a:srgbClr val="FF0000"/>
                </a:solidFill>
              </a:rPr>
              <a:t>Z = 3</a:t>
            </a:r>
            <a:endParaRPr lang="el-GR" altLang="el-GR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iodic_table1">
            <a:extLst>
              <a:ext uri="{FF2B5EF4-FFF2-40B4-BE49-F238E27FC236}">
                <a16:creationId xmlns:a16="http://schemas.microsoft.com/office/drawing/2014/main" id="{054B1748-DD2E-4CA4-8FEB-CBFBE7D3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98763"/>
            <a:ext cx="70199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868957EA-8DCF-4B1E-ABF0-359A5F8AD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7AD85CD-DE8E-4DD7-A0CC-0190F2052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179513"/>
            <a:ext cx="8089900" cy="1187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>
                <a:solidFill>
                  <a:srgbClr val="000000"/>
                </a:solidFill>
              </a:rPr>
              <a:t>Ο </a:t>
            </a:r>
            <a:r>
              <a:rPr lang="el-GR" altLang="el-GR" sz="2400" b="1">
                <a:solidFill>
                  <a:srgbClr val="FF0000"/>
                </a:solidFill>
              </a:rPr>
              <a:t>ατομικός αριθμός</a:t>
            </a:r>
            <a:r>
              <a:rPr lang="el-GR" altLang="el-GR" sz="2400">
                <a:solidFill>
                  <a:srgbClr val="000000"/>
                </a:solidFill>
              </a:rPr>
              <a:t> χαρακτηρίζει το </a:t>
            </a:r>
            <a:r>
              <a:rPr lang="el-GR" altLang="el-GR" sz="2400" b="1">
                <a:solidFill>
                  <a:srgbClr val="FF0000"/>
                </a:solidFill>
              </a:rPr>
              <a:t>στοιχείο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>
                <a:solidFill>
                  <a:srgbClr val="000000"/>
                </a:solidFill>
              </a:rPr>
              <a:t>Δείχνει τη </a:t>
            </a:r>
            <a:r>
              <a:rPr lang="el-GR" altLang="el-GR" sz="2400" b="1">
                <a:solidFill>
                  <a:srgbClr val="FF0000"/>
                </a:solidFill>
              </a:rPr>
              <a:t>θέση</a:t>
            </a:r>
            <a:r>
              <a:rPr lang="el-GR" altLang="el-GR" sz="2400">
                <a:solidFill>
                  <a:srgbClr val="000000"/>
                </a:solidFill>
              </a:rPr>
              <a:t> του στον </a:t>
            </a:r>
            <a:r>
              <a:rPr lang="el-GR" altLang="el-GR" sz="2400" b="1">
                <a:solidFill>
                  <a:srgbClr val="FF0000"/>
                </a:solidFill>
              </a:rPr>
              <a:t>περιοδικό πίνακα</a:t>
            </a:r>
          </a:p>
        </p:txBody>
      </p:sp>
      <p:grpSp>
        <p:nvGrpSpPr>
          <p:cNvPr id="6149" name="Group 5">
            <a:extLst>
              <a:ext uri="{FF2B5EF4-FFF2-40B4-BE49-F238E27FC236}">
                <a16:creationId xmlns:a16="http://schemas.microsoft.com/office/drawing/2014/main" id="{885A398F-CD07-443D-BDCD-5855772D6A0F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2889250"/>
            <a:ext cx="1260475" cy="1214438"/>
            <a:chOff x="1746" y="1820"/>
            <a:chExt cx="794" cy="765"/>
          </a:xfrm>
        </p:grpSpPr>
        <p:sp>
          <p:nvSpPr>
            <p:cNvPr id="6150" name="AutoShape 6">
              <a:extLst>
                <a:ext uri="{FF2B5EF4-FFF2-40B4-BE49-F238E27FC236}">
                  <a16:creationId xmlns:a16="http://schemas.microsoft.com/office/drawing/2014/main" id="{623DB889-CCAF-4FD1-960F-25469DED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820"/>
              <a:ext cx="794" cy="765"/>
            </a:xfrm>
            <a:prstGeom prst="wedgeRectCallout">
              <a:avLst>
                <a:gd name="adj1" fmla="val -131106"/>
                <a:gd name="adj2" fmla="val -215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el-GR" altLang="el-GR" sz="2400" b="1"/>
            </a:p>
          </p:txBody>
        </p:sp>
        <p:sp>
          <p:nvSpPr>
            <p:cNvPr id="6151" name="Text Box 7">
              <a:extLst>
                <a:ext uri="{FF2B5EF4-FFF2-40B4-BE49-F238E27FC236}">
                  <a16:creationId xmlns:a16="http://schemas.microsoft.com/office/drawing/2014/main" id="{8D867B70-E1E4-4779-A09D-E70D4373B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3" y="1960"/>
              <a:ext cx="46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l-GR" sz="4400" b="1">
                  <a:solidFill>
                    <a:srgbClr val="000000"/>
                  </a:solidFill>
                </a:rPr>
                <a:t>Li</a:t>
              </a:r>
              <a:endParaRPr lang="el-GR" altLang="el-GR" sz="4400" b="1">
                <a:solidFill>
                  <a:srgbClr val="000000"/>
                </a:solidFill>
              </a:endParaRPr>
            </a:p>
          </p:txBody>
        </p:sp>
        <p:sp>
          <p:nvSpPr>
            <p:cNvPr id="6152" name="Text Box 8">
              <a:extLst>
                <a:ext uri="{FF2B5EF4-FFF2-40B4-BE49-F238E27FC236}">
                  <a16:creationId xmlns:a16="http://schemas.microsoft.com/office/drawing/2014/main" id="{D5C77108-D061-4F71-AED5-5A019C4D2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" y="1854"/>
              <a:ext cx="275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800" b="1">
                  <a:solidFill>
                    <a:srgbClr val="000000"/>
                  </a:solidFill>
                </a:rPr>
                <a:t>7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l-GR" sz="2800" b="1">
                  <a:solidFill>
                    <a:srgbClr val="000000"/>
                  </a:solidFill>
                </a:rPr>
                <a:t>3</a:t>
              </a:r>
              <a:endParaRPr lang="el-GR" altLang="el-GR" sz="28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7" descr="lesson_02_atom_2">
            <a:extLst>
              <a:ext uri="{FF2B5EF4-FFF2-40B4-BE49-F238E27FC236}">
                <a16:creationId xmlns:a16="http://schemas.microsoft.com/office/drawing/2014/main" id="{1E909411-2246-48F8-A901-2ED6A88B0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46263"/>
            <a:ext cx="46069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F90EF867-D2C1-429E-8E68-2ED340F22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1950AE3E-4DBA-45B7-8C34-507A527E9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179513"/>
            <a:ext cx="7991475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>
                <a:solidFill>
                  <a:srgbClr val="000000"/>
                </a:solidFill>
              </a:rPr>
              <a:t>Τα </a:t>
            </a:r>
            <a:r>
              <a:rPr lang="el-GR" altLang="el-GR" sz="2400" b="1">
                <a:solidFill>
                  <a:srgbClr val="FF0000"/>
                </a:solidFill>
              </a:rPr>
              <a:t>ηλεκτρόνια</a:t>
            </a:r>
            <a:r>
              <a:rPr lang="el-GR" altLang="el-GR" sz="2400">
                <a:solidFill>
                  <a:srgbClr val="000000"/>
                </a:solidFill>
              </a:rPr>
              <a:t> διατάσσονται σε </a:t>
            </a:r>
            <a:r>
              <a:rPr lang="el-GR" altLang="el-GR" sz="2400" b="1">
                <a:solidFill>
                  <a:srgbClr val="FF0000"/>
                </a:solidFill>
              </a:rPr>
              <a:t>στιβάδες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188445" name="Rectangle 29">
            <a:extLst>
              <a:ext uri="{FF2B5EF4-FFF2-40B4-BE49-F238E27FC236}">
                <a16:creationId xmlns:a16="http://schemas.microsoft.com/office/drawing/2014/main" id="{953841D3-7ACB-44D5-897D-BD4B4716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214688"/>
            <a:ext cx="2039938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9463" algn="l"/>
                <a:tab pos="62753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9463" algn="l"/>
                <a:tab pos="6275388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Μέγιστος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αριθμός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000000"/>
                </a:solidFill>
              </a:rPr>
              <a:t>ηλεκτρονίων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000000"/>
                </a:solidFill>
              </a:rPr>
              <a:t>2n</a:t>
            </a:r>
            <a:r>
              <a:rPr lang="en-US" altLang="el-GR" b="1" baseline="30000">
                <a:solidFill>
                  <a:srgbClr val="000000"/>
                </a:solidFill>
              </a:rPr>
              <a:t>2</a:t>
            </a:r>
            <a:endParaRPr lang="el-GR" altLang="el-GR" b="1" baseline="30000">
              <a:solidFill>
                <a:srgbClr val="0000FF"/>
              </a:solidFill>
            </a:endParaRPr>
          </a:p>
        </p:txBody>
      </p:sp>
      <p:pic>
        <p:nvPicPr>
          <p:cNvPr id="188456" name="Picture 40" descr="lesson_02_atom_1">
            <a:extLst>
              <a:ext uri="{FF2B5EF4-FFF2-40B4-BE49-F238E27FC236}">
                <a16:creationId xmlns:a16="http://schemas.microsoft.com/office/drawing/2014/main" id="{1FE2FEA9-FCA6-4EA8-8E82-02B7AD71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46069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8448" name="Group 32">
            <a:extLst>
              <a:ext uri="{FF2B5EF4-FFF2-40B4-BE49-F238E27FC236}">
                <a16:creationId xmlns:a16="http://schemas.microsoft.com/office/drawing/2014/main" id="{89A78ADF-AFB3-4DD5-9B87-3627D9E10B62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2247900"/>
            <a:ext cx="1214438" cy="1541463"/>
            <a:chOff x="2517" y="1362"/>
            <a:chExt cx="765" cy="971"/>
          </a:xfrm>
        </p:grpSpPr>
        <p:sp>
          <p:nvSpPr>
            <p:cNvPr id="7188" name="Rectangle 13">
              <a:extLst>
                <a:ext uri="{FF2B5EF4-FFF2-40B4-BE49-F238E27FC236}">
                  <a16:creationId xmlns:a16="http://schemas.microsoft.com/office/drawing/2014/main" id="{D5AF6F8A-CAE1-4852-8B8C-9B8042D56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160"/>
              <a:ext cx="10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K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89" name="Rectangle 15">
              <a:extLst>
                <a:ext uri="{FF2B5EF4-FFF2-40B4-BE49-F238E27FC236}">
                  <a16:creationId xmlns:a16="http://schemas.microsoft.com/office/drawing/2014/main" id="{F723C88B-E139-4F31-91F6-0EE76FE82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933"/>
              <a:ext cx="8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L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90" name="Rectangle 16">
              <a:extLst>
                <a:ext uri="{FF2B5EF4-FFF2-40B4-BE49-F238E27FC236}">
                  <a16:creationId xmlns:a16="http://schemas.microsoft.com/office/drawing/2014/main" id="{7F3F8013-2562-4218-A52D-6A8346C93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1760"/>
              <a:ext cx="12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M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91" name="Rectangle 17">
              <a:extLst>
                <a:ext uri="{FF2B5EF4-FFF2-40B4-BE49-F238E27FC236}">
                  <a16:creationId xmlns:a16="http://schemas.microsoft.com/office/drawing/2014/main" id="{62DC4EC6-E97A-4A22-915C-75A7CA24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1564"/>
              <a:ext cx="10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N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92" name="Rectangle 18">
              <a:extLst>
                <a:ext uri="{FF2B5EF4-FFF2-40B4-BE49-F238E27FC236}">
                  <a16:creationId xmlns:a16="http://schemas.microsoft.com/office/drawing/2014/main" id="{55A17A99-6BFB-43C7-8E99-841682A6C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362"/>
              <a:ext cx="1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O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88449" name="Group 33">
            <a:extLst>
              <a:ext uri="{FF2B5EF4-FFF2-40B4-BE49-F238E27FC236}">
                <a16:creationId xmlns:a16="http://schemas.microsoft.com/office/drawing/2014/main" id="{CD96054D-C3B6-4E90-8B44-CAA28129D405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2705100"/>
            <a:ext cx="1506537" cy="1503363"/>
            <a:chOff x="2579" y="1613"/>
            <a:chExt cx="949" cy="947"/>
          </a:xfrm>
        </p:grpSpPr>
        <p:sp>
          <p:nvSpPr>
            <p:cNvPr id="7183" name="Rectangle 19">
              <a:extLst>
                <a:ext uri="{FF2B5EF4-FFF2-40B4-BE49-F238E27FC236}">
                  <a16:creationId xmlns:a16="http://schemas.microsoft.com/office/drawing/2014/main" id="{9BDC826D-E11A-44B3-8D65-E6AB915FC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2387"/>
              <a:ext cx="30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n=1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84" name="Rectangle 22">
              <a:extLst>
                <a:ext uri="{FF2B5EF4-FFF2-40B4-BE49-F238E27FC236}">
                  <a16:creationId xmlns:a16="http://schemas.microsoft.com/office/drawing/2014/main" id="{A9C99BF4-F7F6-4AC9-8505-E5F10F14B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173"/>
              <a:ext cx="9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2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85" name="Rectangle 23">
              <a:extLst>
                <a:ext uri="{FF2B5EF4-FFF2-40B4-BE49-F238E27FC236}">
                  <a16:creationId xmlns:a16="http://schemas.microsoft.com/office/drawing/2014/main" id="{43BEDEF8-0F4E-450A-8846-A2C87B28B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971"/>
              <a:ext cx="9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3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86" name="Rectangle 24">
              <a:extLst>
                <a:ext uri="{FF2B5EF4-FFF2-40B4-BE49-F238E27FC236}">
                  <a16:creationId xmlns:a16="http://schemas.microsoft.com/office/drawing/2014/main" id="{CEAF1EBB-35BA-4A68-AE29-E0AF54C25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97"/>
              <a:ext cx="9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4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87" name="Rectangle 25">
              <a:extLst>
                <a:ext uri="{FF2B5EF4-FFF2-40B4-BE49-F238E27FC236}">
                  <a16:creationId xmlns:a16="http://schemas.microsoft.com/office/drawing/2014/main" id="{4614D847-D4C2-4CF7-8ADC-720B5E3E2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1613"/>
              <a:ext cx="9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5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88450" name="Group 34">
            <a:extLst>
              <a:ext uri="{FF2B5EF4-FFF2-40B4-BE49-F238E27FC236}">
                <a16:creationId xmlns:a16="http://schemas.microsoft.com/office/drawing/2014/main" id="{1292C8BC-9959-437E-9B2A-2333BB045708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1830388"/>
            <a:ext cx="915988" cy="1743075"/>
            <a:chOff x="2290" y="1148"/>
            <a:chExt cx="577" cy="1098"/>
          </a:xfrm>
        </p:grpSpPr>
        <p:sp>
          <p:nvSpPr>
            <p:cNvPr id="7178" name="Rectangle 26">
              <a:extLst>
                <a:ext uri="{FF2B5EF4-FFF2-40B4-BE49-F238E27FC236}">
                  <a16:creationId xmlns:a16="http://schemas.microsoft.com/office/drawing/2014/main" id="{F26682DB-12E0-4F0A-971B-CB57BAD47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73"/>
              <a:ext cx="9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2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79" name="Rectangle 27">
              <a:extLst>
                <a:ext uri="{FF2B5EF4-FFF2-40B4-BE49-F238E27FC236}">
                  <a16:creationId xmlns:a16="http://schemas.microsoft.com/office/drawing/2014/main" id="{7338021B-0291-4E89-B419-41CA4836D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1849"/>
              <a:ext cx="9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8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80" name="Rectangle 28">
              <a:extLst>
                <a:ext uri="{FF2B5EF4-FFF2-40B4-BE49-F238E27FC236}">
                  <a16:creationId xmlns:a16="http://schemas.microsoft.com/office/drawing/2014/main" id="{390C40CB-4AB4-4176-A07E-D2108FE18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1616"/>
              <a:ext cx="18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n-US" altLang="el-GR" sz="1800">
                  <a:solidFill>
                    <a:srgbClr val="000000"/>
                  </a:solidFill>
                </a:rPr>
                <a:t>18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81" name="Rectangle 30">
              <a:extLst>
                <a:ext uri="{FF2B5EF4-FFF2-40B4-BE49-F238E27FC236}">
                  <a16:creationId xmlns:a16="http://schemas.microsoft.com/office/drawing/2014/main" id="{7DFA8C27-B1B5-42FF-9BE1-02D54D8AE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" y="1362"/>
              <a:ext cx="18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32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  <p:sp>
          <p:nvSpPr>
            <p:cNvPr id="7182" name="Rectangle 31">
              <a:extLst>
                <a:ext uri="{FF2B5EF4-FFF2-40B4-BE49-F238E27FC236}">
                  <a16:creationId xmlns:a16="http://schemas.microsoft.com/office/drawing/2014/main" id="{E278D204-D893-40D8-A818-C6C7AC670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1148"/>
              <a:ext cx="18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 typeface="Wingdings" panose="05000000000000000000" pitchFamily="2" charset="2"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50</a:t>
              </a:r>
              <a:endParaRPr lang="el-GR" altLang="el-GR" sz="18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8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A7A5B0EA-EA0B-4044-977E-B85CB8CFB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B15B86F7-AB08-4882-9B14-021FF3B03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179513"/>
            <a:ext cx="7991475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3319463" algn="l"/>
                <a:tab pos="6275388" algn="l"/>
              </a:tabLst>
            </a:pPr>
            <a:r>
              <a:rPr lang="el-GR" altLang="el-GR" sz="2400">
                <a:solidFill>
                  <a:srgbClr val="000000"/>
                </a:solidFill>
              </a:rPr>
              <a:t>Η </a:t>
            </a:r>
            <a:r>
              <a:rPr lang="el-GR" altLang="el-GR" sz="2400" b="1">
                <a:solidFill>
                  <a:srgbClr val="FF0000"/>
                </a:solidFill>
              </a:rPr>
              <a:t>εξωτερική στιβάδα</a:t>
            </a:r>
            <a:r>
              <a:rPr lang="el-GR" altLang="el-GR" sz="2400">
                <a:solidFill>
                  <a:srgbClr val="000000"/>
                </a:solidFill>
              </a:rPr>
              <a:t> έχει μέχρι </a:t>
            </a:r>
            <a:r>
              <a:rPr lang="el-GR" altLang="el-GR" sz="2400" b="1">
                <a:solidFill>
                  <a:srgbClr val="FF0000"/>
                </a:solidFill>
              </a:rPr>
              <a:t>8 ηλεκτρόνια</a:t>
            </a:r>
            <a:endParaRPr lang="en-US" altLang="el-GR" sz="2400" b="1">
              <a:solidFill>
                <a:srgbClr val="FF0000"/>
              </a:solidFill>
            </a:endParaRPr>
          </a:p>
        </p:txBody>
      </p:sp>
      <p:pic>
        <p:nvPicPr>
          <p:cNvPr id="8196" name="Picture 26" descr="lesson_02_atom_3">
            <a:extLst>
              <a:ext uri="{FF2B5EF4-FFF2-40B4-BE49-F238E27FC236}">
                <a16:creationId xmlns:a16="http://schemas.microsoft.com/office/drawing/2014/main" id="{B5561886-2E46-4E2E-AA59-258DB70D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386262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40DDD3-7EF3-4067-B51E-FCBE0B1E0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grpSp>
        <p:nvGrpSpPr>
          <p:cNvPr id="194609" name="Group 49">
            <a:extLst>
              <a:ext uri="{FF2B5EF4-FFF2-40B4-BE49-F238E27FC236}">
                <a16:creationId xmlns:a16="http://schemas.microsoft.com/office/drawing/2014/main" id="{40247224-DCF2-4E60-A158-B4747ECAAC94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801688"/>
            <a:ext cx="2195512" cy="2195512"/>
            <a:chOff x="1497" y="347"/>
            <a:chExt cx="1383" cy="1383"/>
          </a:xfrm>
        </p:grpSpPr>
        <p:pic>
          <p:nvPicPr>
            <p:cNvPr id="9247" name="Picture 21" descr="lesson_02_atom_01_H">
              <a:extLst>
                <a:ext uri="{FF2B5EF4-FFF2-40B4-BE49-F238E27FC236}">
                  <a16:creationId xmlns:a16="http://schemas.microsoft.com/office/drawing/2014/main" id="{21370447-A86F-41CB-89E7-F868E0282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347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Rectangle 39">
              <a:extLst>
                <a:ext uri="{FF2B5EF4-FFF2-40B4-BE49-F238E27FC236}">
                  <a16:creationId xmlns:a16="http://schemas.microsoft.com/office/drawing/2014/main" id="{B364AB4E-5986-4FB3-B0D8-09B6BF785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663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4610" name="Group 50">
            <a:extLst>
              <a:ext uri="{FF2B5EF4-FFF2-40B4-BE49-F238E27FC236}">
                <a16:creationId xmlns:a16="http://schemas.microsoft.com/office/drawing/2014/main" id="{253CF365-AB30-4003-93F1-BA3EDD4BD7D9}"/>
              </a:ext>
            </a:extLst>
          </p:cNvPr>
          <p:cNvGrpSpPr>
            <a:grpSpLocks/>
          </p:cNvGrpSpPr>
          <p:nvPr/>
        </p:nvGrpSpPr>
        <p:grpSpPr bwMode="auto">
          <a:xfrm>
            <a:off x="4537075" y="801688"/>
            <a:ext cx="2195513" cy="2195512"/>
            <a:chOff x="2858" y="347"/>
            <a:chExt cx="1383" cy="1383"/>
          </a:xfrm>
        </p:grpSpPr>
        <p:pic>
          <p:nvPicPr>
            <p:cNvPr id="9245" name="Picture 20" descr="lesson_02_atom_02_He">
              <a:extLst>
                <a:ext uri="{FF2B5EF4-FFF2-40B4-BE49-F238E27FC236}">
                  <a16:creationId xmlns:a16="http://schemas.microsoft.com/office/drawing/2014/main" id="{D3FE1C06-B582-44B2-8DD7-4FEA246D8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347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Rectangle 40">
              <a:extLst>
                <a:ext uri="{FF2B5EF4-FFF2-40B4-BE49-F238E27FC236}">
                  <a16:creationId xmlns:a16="http://schemas.microsoft.com/office/drawing/2014/main" id="{79EB8C46-D0C3-4785-B305-9D836A45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663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2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4611" name="Group 51">
            <a:extLst>
              <a:ext uri="{FF2B5EF4-FFF2-40B4-BE49-F238E27FC236}">
                <a16:creationId xmlns:a16="http://schemas.microsoft.com/office/drawing/2014/main" id="{EAD1381B-1499-4490-A740-80EDFDC2C9A0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636838"/>
            <a:ext cx="2195513" cy="2195512"/>
            <a:chOff x="136" y="1412"/>
            <a:chExt cx="1383" cy="1383"/>
          </a:xfrm>
        </p:grpSpPr>
        <p:pic>
          <p:nvPicPr>
            <p:cNvPr id="9243" name="Picture 27" descr="lesson_02_atom_03_Li">
              <a:extLst>
                <a:ext uri="{FF2B5EF4-FFF2-40B4-BE49-F238E27FC236}">
                  <a16:creationId xmlns:a16="http://schemas.microsoft.com/office/drawing/2014/main" id="{6307E557-513C-4D74-B173-457102599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412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4" name="Rectangle 41">
              <a:extLst>
                <a:ext uri="{FF2B5EF4-FFF2-40B4-BE49-F238E27FC236}">
                  <a16:creationId xmlns:a16="http://schemas.microsoft.com/office/drawing/2014/main" id="{6813A45F-7B04-4DA4-BAE1-60810C214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480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3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4613" name="Group 53">
            <a:extLst>
              <a:ext uri="{FF2B5EF4-FFF2-40B4-BE49-F238E27FC236}">
                <a16:creationId xmlns:a16="http://schemas.microsoft.com/office/drawing/2014/main" id="{AD3DBD7C-4578-4915-B4D1-5909EB7C5E6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636838"/>
            <a:ext cx="2195513" cy="2195512"/>
            <a:chOff x="2880" y="1412"/>
            <a:chExt cx="1383" cy="1383"/>
          </a:xfrm>
        </p:grpSpPr>
        <p:pic>
          <p:nvPicPr>
            <p:cNvPr id="9241" name="Picture 30" descr="lesson_02_atom_05_B">
              <a:extLst>
                <a:ext uri="{FF2B5EF4-FFF2-40B4-BE49-F238E27FC236}">
                  <a16:creationId xmlns:a16="http://schemas.microsoft.com/office/drawing/2014/main" id="{6216E0B7-BA6C-48AF-B173-E1C9ED02E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12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Rectangle 43">
              <a:extLst>
                <a:ext uri="{FF2B5EF4-FFF2-40B4-BE49-F238E27FC236}">
                  <a16:creationId xmlns:a16="http://schemas.microsoft.com/office/drawing/2014/main" id="{2458DF2C-CA59-4D08-9094-52DBB2FA0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480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5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4614" name="Group 54">
            <a:extLst>
              <a:ext uri="{FF2B5EF4-FFF2-40B4-BE49-F238E27FC236}">
                <a16:creationId xmlns:a16="http://schemas.microsoft.com/office/drawing/2014/main" id="{14CF2928-2FED-435D-875B-3A1E80E1526B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2636838"/>
            <a:ext cx="2195512" cy="2195512"/>
            <a:chOff x="4241" y="1412"/>
            <a:chExt cx="1383" cy="1383"/>
          </a:xfrm>
        </p:grpSpPr>
        <p:pic>
          <p:nvPicPr>
            <p:cNvPr id="9239" name="Picture 28" descr="lesson_02_atom_04_Be">
              <a:extLst>
                <a:ext uri="{FF2B5EF4-FFF2-40B4-BE49-F238E27FC236}">
                  <a16:creationId xmlns:a16="http://schemas.microsoft.com/office/drawing/2014/main" id="{68C779E0-30C1-4490-AB1F-56D59DE62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412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Rectangle 44">
              <a:extLst>
                <a:ext uri="{FF2B5EF4-FFF2-40B4-BE49-F238E27FC236}">
                  <a16:creationId xmlns:a16="http://schemas.microsoft.com/office/drawing/2014/main" id="{EE556491-0FF4-4119-8CDE-9A11EC45E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1476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4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4615" name="Group 55">
            <a:extLst>
              <a:ext uri="{FF2B5EF4-FFF2-40B4-BE49-F238E27FC236}">
                <a16:creationId xmlns:a16="http://schemas.microsoft.com/office/drawing/2014/main" id="{45510549-BD3F-4586-816E-A753481F439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4402138"/>
            <a:ext cx="2195513" cy="2195512"/>
            <a:chOff x="136" y="2568"/>
            <a:chExt cx="1383" cy="1383"/>
          </a:xfrm>
        </p:grpSpPr>
        <p:pic>
          <p:nvPicPr>
            <p:cNvPr id="9237" name="Picture 32" descr="lesson_02_atom_07_N">
              <a:extLst>
                <a:ext uri="{FF2B5EF4-FFF2-40B4-BE49-F238E27FC236}">
                  <a16:creationId xmlns:a16="http://schemas.microsoft.com/office/drawing/2014/main" id="{1A76CA66-98E5-4A81-830B-7E9D876EA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2568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Rectangle 45">
              <a:extLst>
                <a:ext uri="{FF2B5EF4-FFF2-40B4-BE49-F238E27FC236}">
                  <a16:creationId xmlns:a16="http://schemas.microsoft.com/office/drawing/2014/main" id="{810C63D0-CCA3-4DCF-A126-E36D3CCF4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18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7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4616" name="Group 56">
            <a:extLst>
              <a:ext uri="{FF2B5EF4-FFF2-40B4-BE49-F238E27FC236}">
                <a16:creationId xmlns:a16="http://schemas.microsoft.com/office/drawing/2014/main" id="{84D105B7-062E-4D3A-9BA4-DB8606D08B67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4402138"/>
            <a:ext cx="2195512" cy="2195512"/>
            <a:chOff x="1497" y="2568"/>
            <a:chExt cx="1383" cy="1383"/>
          </a:xfrm>
        </p:grpSpPr>
        <p:pic>
          <p:nvPicPr>
            <p:cNvPr id="9235" name="Picture 33" descr="lesson_02_atom_08_O">
              <a:extLst>
                <a:ext uri="{FF2B5EF4-FFF2-40B4-BE49-F238E27FC236}">
                  <a16:creationId xmlns:a16="http://schemas.microsoft.com/office/drawing/2014/main" id="{7599AA4C-7548-47B1-B5CF-5F6BB8A1F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2568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Rectangle 46">
              <a:extLst>
                <a:ext uri="{FF2B5EF4-FFF2-40B4-BE49-F238E27FC236}">
                  <a16:creationId xmlns:a16="http://schemas.microsoft.com/office/drawing/2014/main" id="{E306B950-8C78-4526-A4EB-954955DEF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618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8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4617" name="Group 57">
            <a:extLst>
              <a:ext uri="{FF2B5EF4-FFF2-40B4-BE49-F238E27FC236}">
                <a16:creationId xmlns:a16="http://schemas.microsoft.com/office/drawing/2014/main" id="{8C895B2E-4ABE-4B66-9B6A-03E2C1E7FE6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402138"/>
            <a:ext cx="2195513" cy="2195512"/>
            <a:chOff x="2880" y="2568"/>
            <a:chExt cx="1383" cy="1383"/>
          </a:xfrm>
        </p:grpSpPr>
        <p:pic>
          <p:nvPicPr>
            <p:cNvPr id="9233" name="Picture 34" descr="lesson_02_atom_09_F">
              <a:extLst>
                <a:ext uri="{FF2B5EF4-FFF2-40B4-BE49-F238E27FC236}">
                  <a16:creationId xmlns:a16="http://schemas.microsoft.com/office/drawing/2014/main" id="{44D757CA-CE5E-46FF-B330-3F3969F38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68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Rectangle 47">
              <a:extLst>
                <a:ext uri="{FF2B5EF4-FFF2-40B4-BE49-F238E27FC236}">
                  <a16:creationId xmlns:a16="http://schemas.microsoft.com/office/drawing/2014/main" id="{33A5CA9F-1906-4B6C-82D9-0CBE094EC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618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9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4618" name="Group 58">
            <a:extLst>
              <a:ext uri="{FF2B5EF4-FFF2-40B4-BE49-F238E27FC236}">
                <a16:creationId xmlns:a16="http://schemas.microsoft.com/office/drawing/2014/main" id="{C347534D-ED28-4420-9ED0-04031D48839E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4402138"/>
            <a:ext cx="2195512" cy="2195512"/>
            <a:chOff x="4241" y="2568"/>
            <a:chExt cx="1383" cy="1383"/>
          </a:xfrm>
        </p:grpSpPr>
        <p:pic>
          <p:nvPicPr>
            <p:cNvPr id="9231" name="Picture 31" descr="lesson_02_atom_10_Ne">
              <a:extLst>
                <a:ext uri="{FF2B5EF4-FFF2-40B4-BE49-F238E27FC236}">
                  <a16:creationId xmlns:a16="http://schemas.microsoft.com/office/drawing/2014/main" id="{F654F129-261A-4EB0-B49D-BE5B2ACD6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568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Rectangle 48">
              <a:extLst>
                <a:ext uri="{FF2B5EF4-FFF2-40B4-BE49-F238E27FC236}">
                  <a16:creationId xmlns:a16="http://schemas.microsoft.com/office/drawing/2014/main" id="{1A2B358E-6C5C-4DFA-90BE-55B86CCC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" y="2614"/>
              <a:ext cx="27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10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4619" name="Group 59">
            <a:extLst>
              <a:ext uri="{FF2B5EF4-FFF2-40B4-BE49-F238E27FC236}">
                <a16:creationId xmlns:a16="http://schemas.microsoft.com/office/drawing/2014/main" id="{67FA1643-443D-487D-B0D5-2A3E1C26C342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2636838"/>
            <a:ext cx="2195512" cy="2195512"/>
            <a:chOff x="1519" y="1412"/>
            <a:chExt cx="1383" cy="1383"/>
          </a:xfrm>
        </p:grpSpPr>
        <p:pic>
          <p:nvPicPr>
            <p:cNvPr id="9229" name="Picture 60" descr="lesson_02_atom_06_C">
              <a:extLst>
                <a:ext uri="{FF2B5EF4-FFF2-40B4-BE49-F238E27FC236}">
                  <a16:creationId xmlns:a16="http://schemas.microsoft.com/office/drawing/2014/main" id="{BB8A8C66-8A27-4B0E-9AE5-50CC54B23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412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Rectangle 61">
              <a:extLst>
                <a:ext uri="{FF2B5EF4-FFF2-40B4-BE49-F238E27FC236}">
                  <a16:creationId xmlns:a16="http://schemas.microsoft.com/office/drawing/2014/main" id="{447F1CA0-A8AF-4022-867B-CD1CBCFF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480"/>
              <a:ext cx="1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6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0B0A37C-640F-46ED-BF80-247420AE7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</a:rPr>
              <a:t>ΑΤΟΜΟ</a:t>
            </a:r>
            <a:endParaRPr lang="en-GB" altLang="el-GR" sz="3600" b="1">
              <a:solidFill>
                <a:srgbClr val="000000"/>
              </a:solidFill>
            </a:endParaRPr>
          </a:p>
        </p:txBody>
      </p:sp>
      <p:grpSp>
        <p:nvGrpSpPr>
          <p:cNvPr id="193579" name="Group 43">
            <a:extLst>
              <a:ext uri="{FF2B5EF4-FFF2-40B4-BE49-F238E27FC236}">
                <a16:creationId xmlns:a16="http://schemas.microsoft.com/office/drawing/2014/main" id="{5EBC2F10-9985-4EAB-8913-D3F90C2091A2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335088"/>
            <a:ext cx="2195513" cy="2381250"/>
            <a:chOff x="136" y="841"/>
            <a:chExt cx="1383" cy="1500"/>
          </a:xfrm>
        </p:grpSpPr>
        <p:pic>
          <p:nvPicPr>
            <p:cNvPr id="10265" name="Picture 22" descr="lesson_02_atom_11_Na">
              <a:extLst>
                <a:ext uri="{FF2B5EF4-FFF2-40B4-BE49-F238E27FC236}">
                  <a16:creationId xmlns:a16="http://schemas.microsoft.com/office/drawing/2014/main" id="{ACCFE7CB-E479-419E-9747-300F9C7E5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958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6" name="Rectangle 31">
              <a:extLst>
                <a:ext uri="{FF2B5EF4-FFF2-40B4-BE49-F238E27FC236}">
                  <a16:creationId xmlns:a16="http://schemas.microsoft.com/office/drawing/2014/main" id="{7301273A-1587-40C3-98AD-83C5B1CE6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841"/>
              <a:ext cx="27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11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3580" name="Group 44">
            <a:extLst>
              <a:ext uri="{FF2B5EF4-FFF2-40B4-BE49-F238E27FC236}">
                <a16:creationId xmlns:a16="http://schemas.microsoft.com/office/drawing/2014/main" id="{5D6439F4-9E3F-4003-9341-16C69B2B3F1C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335088"/>
            <a:ext cx="2195512" cy="2381250"/>
            <a:chOff x="1519" y="841"/>
            <a:chExt cx="1383" cy="1500"/>
          </a:xfrm>
        </p:grpSpPr>
        <p:pic>
          <p:nvPicPr>
            <p:cNvPr id="10263" name="Picture 23" descr="lesson_02_atom_12_Mg">
              <a:extLst>
                <a:ext uri="{FF2B5EF4-FFF2-40B4-BE49-F238E27FC236}">
                  <a16:creationId xmlns:a16="http://schemas.microsoft.com/office/drawing/2014/main" id="{21EC0143-B932-4A7A-86D1-3EB291CDA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958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Rectangle 32">
              <a:extLst>
                <a:ext uri="{FF2B5EF4-FFF2-40B4-BE49-F238E27FC236}">
                  <a16:creationId xmlns:a16="http://schemas.microsoft.com/office/drawing/2014/main" id="{CC2D5987-95A1-47C8-8BDF-AAA362C8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841"/>
              <a:ext cx="27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12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3581" name="Group 45">
            <a:extLst>
              <a:ext uri="{FF2B5EF4-FFF2-40B4-BE49-F238E27FC236}">
                <a16:creationId xmlns:a16="http://schemas.microsoft.com/office/drawing/2014/main" id="{3DF51FCD-A28C-4EFA-8F05-6A579B82398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335088"/>
            <a:ext cx="2195513" cy="2381250"/>
            <a:chOff x="2880" y="841"/>
            <a:chExt cx="1383" cy="1500"/>
          </a:xfrm>
        </p:grpSpPr>
        <p:pic>
          <p:nvPicPr>
            <p:cNvPr id="10261" name="Picture 24" descr="lesson_02_atom_13_Al">
              <a:extLst>
                <a:ext uri="{FF2B5EF4-FFF2-40B4-BE49-F238E27FC236}">
                  <a16:creationId xmlns:a16="http://schemas.microsoft.com/office/drawing/2014/main" id="{4028DDB4-BD86-418F-80A8-3C5E99F20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58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Rectangle 33">
              <a:extLst>
                <a:ext uri="{FF2B5EF4-FFF2-40B4-BE49-F238E27FC236}">
                  <a16:creationId xmlns:a16="http://schemas.microsoft.com/office/drawing/2014/main" id="{A4F1B633-A448-47D5-A8CE-9592F6AAD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841"/>
              <a:ext cx="27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13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3582" name="Group 46">
            <a:extLst>
              <a:ext uri="{FF2B5EF4-FFF2-40B4-BE49-F238E27FC236}">
                <a16:creationId xmlns:a16="http://schemas.microsoft.com/office/drawing/2014/main" id="{B5F7C18D-C1F9-44BB-9D2C-8D11CC5EE107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1328738"/>
            <a:ext cx="2195512" cy="2387600"/>
            <a:chOff x="4241" y="837"/>
            <a:chExt cx="1383" cy="1504"/>
          </a:xfrm>
        </p:grpSpPr>
        <p:pic>
          <p:nvPicPr>
            <p:cNvPr id="10259" name="Picture 25" descr="lesson_02_atom_14_Si">
              <a:extLst>
                <a:ext uri="{FF2B5EF4-FFF2-40B4-BE49-F238E27FC236}">
                  <a16:creationId xmlns:a16="http://schemas.microsoft.com/office/drawing/2014/main" id="{2CBAA2B8-4002-4B24-BE74-E8DDCA447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958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Rectangle 34">
              <a:extLst>
                <a:ext uri="{FF2B5EF4-FFF2-40B4-BE49-F238E27FC236}">
                  <a16:creationId xmlns:a16="http://schemas.microsoft.com/office/drawing/2014/main" id="{976FBB9D-E844-409E-AFD2-F303B194A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" y="837"/>
              <a:ext cx="27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14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3578" name="Group 42">
            <a:extLst>
              <a:ext uri="{FF2B5EF4-FFF2-40B4-BE49-F238E27FC236}">
                <a16:creationId xmlns:a16="http://schemas.microsoft.com/office/drawing/2014/main" id="{44D937B9-9ED5-42C9-9A9F-E585A76CB4BE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4037013"/>
            <a:ext cx="2195513" cy="2344737"/>
            <a:chOff x="136" y="2543"/>
            <a:chExt cx="1383" cy="1477"/>
          </a:xfrm>
        </p:grpSpPr>
        <p:pic>
          <p:nvPicPr>
            <p:cNvPr id="10257" name="Picture 26" descr="lesson_02_atom_15_P">
              <a:extLst>
                <a:ext uri="{FF2B5EF4-FFF2-40B4-BE49-F238E27FC236}">
                  <a16:creationId xmlns:a16="http://schemas.microsoft.com/office/drawing/2014/main" id="{22AB279D-2DF0-41F6-AA63-818404521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2637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Rectangle 35">
              <a:extLst>
                <a:ext uri="{FF2B5EF4-FFF2-40B4-BE49-F238E27FC236}">
                  <a16:creationId xmlns:a16="http://schemas.microsoft.com/office/drawing/2014/main" id="{F729539B-9CF9-42F6-A3A1-741ACBDF0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" y="2543"/>
              <a:ext cx="27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15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3577" name="Group 41">
            <a:extLst>
              <a:ext uri="{FF2B5EF4-FFF2-40B4-BE49-F238E27FC236}">
                <a16:creationId xmlns:a16="http://schemas.microsoft.com/office/drawing/2014/main" id="{442ACDC2-F717-4EA8-A2C8-28CDEF6D491D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4037013"/>
            <a:ext cx="2195512" cy="2344737"/>
            <a:chOff x="1497" y="2543"/>
            <a:chExt cx="1383" cy="1477"/>
          </a:xfrm>
        </p:grpSpPr>
        <p:pic>
          <p:nvPicPr>
            <p:cNvPr id="10255" name="Picture 30" descr="lesson_02_atom_16_S">
              <a:extLst>
                <a:ext uri="{FF2B5EF4-FFF2-40B4-BE49-F238E27FC236}">
                  <a16:creationId xmlns:a16="http://schemas.microsoft.com/office/drawing/2014/main" id="{DE8E8E65-16C9-4AB4-92A8-D9AA772A5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2637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Rectangle 36">
              <a:extLst>
                <a:ext uri="{FF2B5EF4-FFF2-40B4-BE49-F238E27FC236}">
                  <a16:creationId xmlns:a16="http://schemas.microsoft.com/office/drawing/2014/main" id="{DF805186-DA6C-4BD9-B159-96BA1CDA1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543"/>
              <a:ext cx="27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16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3576" name="Group 40">
            <a:extLst>
              <a:ext uri="{FF2B5EF4-FFF2-40B4-BE49-F238E27FC236}">
                <a16:creationId xmlns:a16="http://schemas.microsoft.com/office/drawing/2014/main" id="{B4B3C9C9-603D-48C4-9E9A-ED0F10E3B599}"/>
              </a:ext>
            </a:extLst>
          </p:cNvPr>
          <p:cNvGrpSpPr>
            <a:grpSpLocks/>
          </p:cNvGrpSpPr>
          <p:nvPr/>
        </p:nvGrpSpPr>
        <p:grpSpPr bwMode="auto">
          <a:xfrm>
            <a:off x="4537075" y="4037013"/>
            <a:ext cx="2195513" cy="2344737"/>
            <a:chOff x="2858" y="2543"/>
            <a:chExt cx="1383" cy="1477"/>
          </a:xfrm>
        </p:grpSpPr>
        <p:pic>
          <p:nvPicPr>
            <p:cNvPr id="10253" name="Picture 28" descr="lesson_02_atom_17_Cl">
              <a:extLst>
                <a:ext uri="{FF2B5EF4-FFF2-40B4-BE49-F238E27FC236}">
                  <a16:creationId xmlns:a16="http://schemas.microsoft.com/office/drawing/2014/main" id="{6E58FAE3-A3D6-48DC-8564-A79C918CA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637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Rectangle 37">
              <a:extLst>
                <a:ext uri="{FF2B5EF4-FFF2-40B4-BE49-F238E27FC236}">
                  <a16:creationId xmlns:a16="http://schemas.microsoft.com/office/drawing/2014/main" id="{35F779E5-2555-4EB7-8B9E-222CDEFFD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543"/>
              <a:ext cx="27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17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  <p:grpSp>
        <p:nvGrpSpPr>
          <p:cNvPr id="193575" name="Group 39">
            <a:extLst>
              <a:ext uri="{FF2B5EF4-FFF2-40B4-BE49-F238E27FC236}">
                <a16:creationId xmlns:a16="http://schemas.microsoft.com/office/drawing/2014/main" id="{4257491D-AAE9-4000-8FAD-AAEFB812BE6C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4030663"/>
            <a:ext cx="2195512" cy="2351087"/>
            <a:chOff x="4241" y="2539"/>
            <a:chExt cx="1383" cy="1481"/>
          </a:xfrm>
        </p:grpSpPr>
        <p:pic>
          <p:nvPicPr>
            <p:cNvPr id="10251" name="Picture 21" descr="lesson_02_atom_18_Ar">
              <a:extLst>
                <a:ext uri="{FF2B5EF4-FFF2-40B4-BE49-F238E27FC236}">
                  <a16:creationId xmlns:a16="http://schemas.microsoft.com/office/drawing/2014/main" id="{4F4D8052-B9D2-49A6-B67E-AB6681255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637"/>
              <a:ext cx="1383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Rectangle 38">
              <a:extLst>
                <a:ext uri="{FF2B5EF4-FFF2-40B4-BE49-F238E27FC236}">
                  <a16:creationId xmlns:a16="http://schemas.microsoft.com/office/drawing/2014/main" id="{BAB7C1FE-2B08-41B3-A2BE-5AF8DDCA7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" y="2539"/>
              <a:ext cx="27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19463" algn="l"/>
                  <a:tab pos="6275388" algn="l"/>
                </a:tabLs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19463" algn="l"/>
                  <a:tab pos="6275388" algn="l"/>
                </a:tabLs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18</a:t>
              </a:r>
              <a:endParaRPr lang="el-GR" altLang="el-GR" sz="2400" b="1" baseline="30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Words>784</Words>
  <Application>Microsoft Office PowerPoint</Application>
  <PresentationFormat>Προβολή στην οθόνη (4:3)</PresentationFormat>
  <Paragraphs>199</Paragraphs>
  <Slides>37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2" baseType="lpstr">
      <vt:lpstr>Verdana</vt:lpstr>
      <vt:lpstr>Arial</vt:lpstr>
      <vt:lpstr>Calibri</vt:lpstr>
      <vt:lpstr>Wingdings</vt:lpstr>
      <vt:lpstr>Προεπιλεγμένη σχεδίαση</vt:lpstr>
      <vt:lpstr>ΑΤΟΜΟ</vt:lpstr>
      <vt:lpstr>ΑΤΟΜΟ</vt:lpstr>
      <vt:lpstr>ΑΤΟΜΟ</vt:lpstr>
      <vt:lpstr>ΑΤΟΜΟ</vt:lpstr>
      <vt:lpstr>ΑΤΟΜΟ</vt:lpstr>
      <vt:lpstr>ΑΤΟΜΟ</vt:lpstr>
      <vt:lpstr>ΑΤΟΜΟ</vt:lpstr>
      <vt:lpstr>ΑΤΟΜΟ</vt:lpstr>
      <vt:lpstr>ΑΤΟΜΟ</vt:lpstr>
      <vt:lpstr>ΑΤΟΜΟ</vt:lpstr>
      <vt:lpstr>ΑΤΟΜΟ</vt:lpstr>
      <vt:lpstr>ΑΤΟΜΟ</vt:lpstr>
      <vt:lpstr>Παρουσίαση του PowerPoint</vt:lpstr>
      <vt:lpstr>ΑΤΟΜΙΚΟΙ ΔΕΣΜΟΙ</vt:lpstr>
      <vt:lpstr>ΑΤΟΜΙΚΟΙ ΔΕΣΜΟΙ</vt:lpstr>
      <vt:lpstr>ΑΤΟΜΙΚΟΙ ΔΕΣΜΟΙ</vt:lpstr>
      <vt:lpstr>Θείο</vt:lpstr>
      <vt:lpstr>Θείο</vt:lpstr>
      <vt:lpstr>Παράγοντες που επηρεάζουν  τον τύπο του δεσμού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ΧΗΜΙΚΟΙ ΔΕΣΜΟΙ</vt:lpstr>
      <vt:lpstr>ΧΗΜΙΚΟΙ ΔΕΣΜΟΙ</vt:lpstr>
      <vt:lpstr>Ιοντικός ή ετεροπολικός δεσμός </vt:lpstr>
      <vt:lpstr>Ιοντικός ή ετεροπολικός δεσμός </vt:lpstr>
      <vt:lpstr>Ομοιοπολικός δεσμός</vt:lpstr>
      <vt:lpstr>Ομοιοπολικός δεσμός</vt:lpstr>
      <vt:lpstr>Ομοιοπολικός δεσμός</vt:lpstr>
      <vt:lpstr>Μεταλλικός δεσμός</vt:lpstr>
      <vt:lpstr>Μεταλλικός δεσμός</vt:lpstr>
      <vt:lpstr>Δυνάμεις van der Waals</vt:lpstr>
      <vt:lpstr>Δυνάμεις van der Waals</vt:lpstr>
      <vt:lpstr>Ομοδεσμικοί ή ομοσύνδετοι κρύσταλλοι </vt:lpstr>
      <vt:lpstr>Ετεροδεσμικοί ή ετεροσύνδετοι κρύσταλλοι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Ορυκτό-Δεσμοί-Αντικατάσταση</dc:title>
  <dc:creator>user</dc:creator>
  <cp:lastModifiedBy>Triantafyllos Soldatos</cp:lastModifiedBy>
  <cp:revision>219</cp:revision>
  <dcterms:created xsi:type="dcterms:W3CDTF">2002-10-05T21:05:39Z</dcterms:created>
  <dcterms:modified xsi:type="dcterms:W3CDTF">2020-11-26T08:30:47Z</dcterms:modified>
</cp:coreProperties>
</file>