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57" r:id="rId2"/>
    <p:sldId id="361" r:id="rId3"/>
    <p:sldId id="280" r:id="rId4"/>
    <p:sldId id="362" r:id="rId5"/>
    <p:sldId id="363" r:id="rId6"/>
    <p:sldId id="364" r:id="rId7"/>
    <p:sldId id="365" r:id="rId8"/>
    <p:sldId id="366" r:id="rId9"/>
    <p:sldId id="367" r:id="rId10"/>
    <p:sldId id="409" r:id="rId11"/>
    <p:sldId id="368" r:id="rId12"/>
    <p:sldId id="369" r:id="rId13"/>
    <p:sldId id="370" r:id="rId14"/>
    <p:sldId id="371" r:id="rId15"/>
    <p:sldId id="372" r:id="rId16"/>
    <p:sldId id="414" r:id="rId17"/>
    <p:sldId id="415" r:id="rId18"/>
    <p:sldId id="386" r:id="rId19"/>
    <p:sldId id="387" r:id="rId20"/>
    <p:sldId id="388" r:id="rId21"/>
    <p:sldId id="389" r:id="rId22"/>
    <p:sldId id="391" r:id="rId23"/>
    <p:sldId id="390" r:id="rId24"/>
    <p:sldId id="383" r:id="rId25"/>
    <p:sldId id="384" r:id="rId26"/>
    <p:sldId id="410" r:id="rId27"/>
    <p:sldId id="385" r:id="rId28"/>
    <p:sldId id="392" r:id="rId29"/>
    <p:sldId id="394" r:id="rId30"/>
    <p:sldId id="393" r:id="rId31"/>
    <p:sldId id="395" r:id="rId32"/>
    <p:sldId id="396" r:id="rId33"/>
    <p:sldId id="398" r:id="rId34"/>
    <p:sldId id="397" r:id="rId35"/>
    <p:sldId id="401" r:id="rId36"/>
    <p:sldId id="399" r:id="rId37"/>
    <p:sldId id="403" r:id="rId38"/>
    <p:sldId id="404" r:id="rId39"/>
    <p:sldId id="405" r:id="rId40"/>
    <p:sldId id="407" r:id="rId41"/>
    <p:sldId id="406" r:id="rId42"/>
    <p:sldId id="408" r:id="rId43"/>
    <p:sldId id="411" r:id="rId44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88">
          <p15:clr>
            <a:srgbClr val="A4A3A4"/>
          </p15:clr>
        </p15:guide>
        <p15:guide id="4" pos="40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0C0C0"/>
    <a:srgbClr val="CC0000"/>
    <a:srgbClr val="FF0000"/>
    <a:srgbClr val="000000"/>
    <a:srgbClr val="0099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1" autoAdjust="0"/>
    <p:restoredTop sz="94599" autoAdjust="0"/>
  </p:normalViewPr>
  <p:slideViewPr>
    <p:cSldViewPr showGuides="1">
      <p:cViewPr varScale="1">
        <p:scale>
          <a:sx n="112" d="100"/>
          <a:sy n="112" d="100"/>
        </p:scale>
        <p:origin x="1794" y="96"/>
      </p:cViewPr>
      <p:guideLst>
        <p:guide orient="horz" pos="2160"/>
        <p:guide pos="2880"/>
        <p:guide pos="1488"/>
        <p:guide pos="40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4C691C1-5FB6-4081-9DB8-ADADB39EB921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9662747-6E54-4993-93DE-4F878CD6C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4">
                <a:extLst>
                  <a:ext uri="{FF2B5EF4-FFF2-40B4-BE49-F238E27FC236}">
                    <a16:creationId xmlns:a16="http://schemas.microsoft.com/office/drawing/2014/main" id="{EE2FC2B4-07D1-4AEB-A4A1-4F248E7D019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5">
                  <a:extLst>
                    <a:ext uri="{FF2B5EF4-FFF2-40B4-BE49-F238E27FC236}">
                      <a16:creationId xmlns:a16="http://schemas.microsoft.com/office/drawing/2014/main" id="{DC0D9267-3826-409F-BE2F-BF23B370E9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Line 6">
                  <a:extLst>
                    <a:ext uri="{FF2B5EF4-FFF2-40B4-BE49-F238E27FC236}">
                      <a16:creationId xmlns:a16="http://schemas.microsoft.com/office/drawing/2014/main" id="{67E11D5B-AE42-4AE6-AFFB-F70D33ECD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" name="Line 7">
                  <a:extLst>
                    <a:ext uri="{FF2B5EF4-FFF2-40B4-BE49-F238E27FC236}">
                      <a16:creationId xmlns:a16="http://schemas.microsoft.com/office/drawing/2014/main" id="{21702C25-32EA-4213-A309-27B6081E06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" name="Line 8">
                  <a:extLst>
                    <a:ext uri="{FF2B5EF4-FFF2-40B4-BE49-F238E27FC236}">
                      <a16:creationId xmlns:a16="http://schemas.microsoft.com/office/drawing/2014/main" id="{F0F823F0-9AC2-4F07-8DB5-429072EE8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" name="Line 9">
                  <a:extLst>
                    <a:ext uri="{FF2B5EF4-FFF2-40B4-BE49-F238E27FC236}">
                      <a16:creationId xmlns:a16="http://schemas.microsoft.com/office/drawing/2014/main" id="{111887F3-4EB5-49EA-8CA5-3455BF2CA1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5" name="Line 10">
                  <a:extLst>
                    <a:ext uri="{FF2B5EF4-FFF2-40B4-BE49-F238E27FC236}">
                      <a16:creationId xmlns:a16="http://schemas.microsoft.com/office/drawing/2014/main" id="{7FC55862-F012-41FA-9C99-5C70E4FDF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6" name="Line 11">
                  <a:extLst>
                    <a:ext uri="{FF2B5EF4-FFF2-40B4-BE49-F238E27FC236}">
                      <a16:creationId xmlns:a16="http://schemas.microsoft.com/office/drawing/2014/main" id="{D7F452E8-2071-423B-8541-CAFCF6BE7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7" name="Line 12">
                  <a:extLst>
                    <a:ext uri="{FF2B5EF4-FFF2-40B4-BE49-F238E27FC236}">
                      <a16:creationId xmlns:a16="http://schemas.microsoft.com/office/drawing/2014/main" id="{3BA160A8-D377-43DF-BD2D-E0BF2C54C5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58" name="Group 13">
                  <a:extLst>
                    <a:ext uri="{FF2B5EF4-FFF2-40B4-BE49-F238E27FC236}">
                      <a16:creationId xmlns:a16="http://schemas.microsoft.com/office/drawing/2014/main" id="{EA88F699-994E-43C8-81A0-B1E6AFF991E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14">
                    <a:extLst>
                      <a:ext uri="{FF2B5EF4-FFF2-40B4-BE49-F238E27FC236}">
                        <a16:creationId xmlns:a16="http://schemas.microsoft.com/office/drawing/2014/main" id="{0BFB4765-807B-4E5D-969A-0DFBC864AC6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>
                      <a:extLst>
                        <a:ext uri="{FF2B5EF4-FFF2-40B4-BE49-F238E27FC236}">
                          <a16:creationId xmlns:a16="http://schemas.microsoft.com/office/drawing/2014/main" id="{EA39C680-B99D-46BE-AFCC-9BB09EA77B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6" name="Line 16">
                      <a:extLst>
                        <a:ext uri="{FF2B5EF4-FFF2-40B4-BE49-F238E27FC236}">
                          <a16:creationId xmlns:a16="http://schemas.microsoft.com/office/drawing/2014/main" id="{69CD52D3-9E00-449D-ACB0-A28FCD7C25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7" name="Line 17">
                      <a:extLst>
                        <a:ext uri="{FF2B5EF4-FFF2-40B4-BE49-F238E27FC236}">
                          <a16:creationId xmlns:a16="http://schemas.microsoft.com/office/drawing/2014/main" id="{510859EF-2C0A-4D1A-AA5A-EDB01B075F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8" name="Line 18">
                      <a:extLst>
                        <a:ext uri="{FF2B5EF4-FFF2-40B4-BE49-F238E27FC236}">
                          <a16:creationId xmlns:a16="http://schemas.microsoft.com/office/drawing/2014/main" id="{C8B54B01-AFA9-48A2-B200-A18D7F7C13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9" name="Line 19">
                      <a:extLst>
                        <a:ext uri="{FF2B5EF4-FFF2-40B4-BE49-F238E27FC236}">
                          <a16:creationId xmlns:a16="http://schemas.microsoft.com/office/drawing/2014/main" id="{89157706-9D31-4C4D-986C-A2DB04056A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0" name="Line 20">
                      <a:extLst>
                        <a:ext uri="{FF2B5EF4-FFF2-40B4-BE49-F238E27FC236}">
                          <a16:creationId xmlns:a16="http://schemas.microsoft.com/office/drawing/2014/main" id="{01EC0237-FA55-4903-ABBD-0DD9ED6BC0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1" name="Line 21">
                      <a:extLst>
                        <a:ext uri="{FF2B5EF4-FFF2-40B4-BE49-F238E27FC236}">
                          <a16:creationId xmlns:a16="http://schemas.microsoft.com/office/drawing/2014/main" id="{D7783C34-99A5-44D9-BB7F-16D2FF8CDA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42" name="Line 22">
                      <a:extLst>
                        <a:ext uri="{FF2B5EF4-FFF2-40B4-BE49-F238E27FC236}">
                          <a16:creationId xmlns:a16="http://schemas.microsoft.com/office/drawing/2014/main" id="{B7239606-F84C-4A45-AA47-C349A22E4C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8" name="Group 23">
                    <a:extLst>
                      <a:ext uri="{FF2B5EF4-FFF2-40B4-BE49-F238E27FC236}">
                        <a16:creationId xmlns:a16="http://schemas.microsoft.com/office/drawing/2014/main" id="{46ED83D2-1682-41F8-BE38-58A585E753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4">
                      <a:extLst>
                        <a:ext uri="{FF2B5EF4-FFF2-40B4-BE49-F238E27FC236}">
                          <a16:creationId xmlns:a16="http://schemas.microsoft.com/office/drawing/2014/main" id="{63CEB3B9-FEEA-43A6-B28C-0ADD0728F6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8" name="Line 25">
                      <a:extLst>
                        <a:ext uri="{FF2B5EF4-FFF2-40B4-BE49-F238E27FC236}">
                          <a16:creationId xmlns:a16="http://schemas.microsoft.com/office/drawing/2014/main" id="{185809C1-FFDD-4005-91D6-75A276ADC1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9" name="Line 26">
                      <a:extLst>
                        <a:ext uri="{FF2B5EF4-FFF2-40B4-BE49-F238E27FC236}">
                          <a16:creationId xmlns:a16="http://schemas.microsoft.com/office/drawing/2014/main" id="{1CE8F56B-9983-4E24-96A5-215AAD3600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0" name="Line 27">
                      <a:extLst>
                        <a:ext uri="{FF2B5EF4-FFF2-40B4-BE49-F238E27FC236}">
                          <a16:creationId xmlns:a16="http://schemas.microsoft.com/office/drawing/2014/main" id="{678583C1-0950-45E5-921A-D41CBB15CB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1" name="Line 28">
                      <a:extLst>
                        <a:ext uri="{FF2B5EF4-FFF2-40B4-BE49-F238E27FC236}">
                          <a16:creationId xmlns:a16="http://schemas.microsoft.com/office/drawing/2014/main" id="{C8C7531E-F15F-4E53-8550-83C7BE5698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2" name="Line 29">
                      <a:extLst>
                        <a:ext uri="{FF2B5EF4-FFF2-40B4-BE49-F238E27FC236}">
                          <a16:creationId xmlns:a16="http://schemas.microsoft.com/office/drawing/2014/main" id="{D48A3449-BED0-436E-A344-F5EF3B8E9A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3" name="Line 30">
                      <a:extLst>
                        <a:ext uri="{FF2B5EF4-FFF2-40B4-BE49-F238E27FC236}">
                          <a16:creationId xmlns:a16="http://schemas.microsoft.com/office/drawing/2014/main" id="{E90B6AFE-358B-47C3-B904-853B40115E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4" name="Line 31">
                      <a:extLst>
                        <a:ext uri="{FF2B5EF4-FFF2-40B4-BE49-F238E27FC236}">
                          <a16:creationId xmlns:a16="http://schemas.microsoft.com/office/drawing/2014/main" id="{33D233A1-5AC0-42C8-AC99-45CFE34999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09" name="Group 32">
                    <a:extLst>
                      <a:ext uri="{FF2B5EF4-FFF2-40B4-BE49-F238E27FC236}">
                        <a16:creationId xmlns:a16="http://schemas.microsoft.com/office/drawing/2014/main" id="{C8498A96-844D-46BE-9F9B-570868D857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33">
                      <a:extLst>
                        <a:ext uri="{FF2B5EF4-FFF2-40B4-BE49-F238E27FC236}">
                          <a16:creationId xmlns:a16="http://schemas.microsoft.com/office/drawing/2014/main" id="{DC632C42-4378-4CA3-B3A0-CA733E670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0" name="Line 34">
                      <a:extLst>
                        <a:ext uri="{FF2B5EF4-FFF2-40B4-BE49-F238E27FC236}">
                          <a16:creationId xmlns:a16="http://schemas.microsoft.com/office/drawing/2014/main" id="{D9479E14-D14C-4ED1-A008-A32BF46C89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1" name="Line 35">
                      <a:extLst>
                        <a:ext uri="{FF2B5EF4-FFF2-40B4-BE49-F238E27FC236}">
                          <a16:creationId xmlns:a16="http://schemas.microsoft.com/office/drawing/2014/main" id="{D3B5EE63-ABDB-4B24-B5D4-FAABB42100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2" name="Line 36">
                      <a:extLst>
                        <a:ext uri="{FF2B5EF4-FFF2-40B4-BE49-F238E27FC236}">
                          <a16:creationId xmlns:a16="http://schemas.microsoft.com/office/drawing/2014/main" id="{2DBFEF15-9B81-4260-A74E-0339EEA038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3" name="Line 37">
                      <a:extLst>
                        <a:ext uri="{FF2B5EF4-FFF2-40B4-BE49-F238E27FC236}">
                          <a16:creationId xmlns:a16="http://schemas.microsoft.com/office/drawing/2014/main" id="{7DE30E72-1AC5-41EA-9E7D-D8CE882293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4" name="Line 38">
                      <a:extLst>
                        <a:ext uri="{FF2B5EF4-FFF2-40B4-BE49-F238E27FC236}">
                          <a16:creationId xmlns:a16="http://schemas.microsoft.com/office/drawing/2014/main" id="{2CCD6DED-7625-40FC-8050-060A22FADC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" name="Line 39">
                      <a:extLst>
                        <a:ext uri="{FF2B5EF4-FFF2-40B4-BE49-F238E27FC236}">
                          <a16:creationId xmlns:a16="http://schemas.microsoft.com/office/drawing/2014/main" id="{47879A42-1026-4969-9FB8-B707A14EFB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6" name="Line 40">
                      <a:extLst>
                        <a:ext uri="{FF2B5EF4-FFF2-40B4-BE49-F238E27FC236}">
                          <a16:creationId xmlns:a16="http://schemas.microsoft.com/office/drawing/2014/main" id="{7B216893-1105-45B0-920A-253E026663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210" name="Group 41">
                    <a:extLst>
                      <a:ext uri="{FF2B5EF4-FFF2-40B4-BE49-F238E27FC236}">
                        <a16:creationId xmlns:a16="http://schemas.microsoft.com/office/drawing/2014/main" id="{767DAAE0-12D4-4B24-9209-332D49ABDCB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42">
                      <a:extLst>
                        <a:ext uri="{FF2B5EF4-FFF2-40B4-BE49-F238E27FC236}">
                          <a16:creationId xmlns:a16="http://schemas.microsoft.com/office/drawing/2014/main" id="{F6966D95-F76E-4579-A671-A0CBA2B31A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2" name="Line 43">
                      <a:extLst>
                        <a:ext uri="{FF2B5EF4-FFF2-40B4-BE49-F238E27FC236}">
                          <a16:creationId xmlns:a16="http://schemas.microsoft.com/office/drawing/2014/main" id="{B29F41D9-7946-40B6-8327-967E3D935E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3" name="Line 44">
                      <a:extLst>
                        <a:ext uri="{FF2B5EF4-FFF2-40B4-BE49-F238E27FC236}">
                          <a16:creationId xmlns:a16="http://schemas.microsoft.com/office/drawing/2014/main" id="{99BDD3A7-DFE5-47D0-BB80-9C3A9FE6F5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4" name="Line 45">
                      <a:extLst>
                        <a:ext uri="{FF2B5EF4-FFF2-40B4-BE49-F238E27FC236}">
                          <a16:creationId xmlns:a16="http://schemas.microsoft.com/office/drawing/2014/main" id="{6625D68D-B7FA-4833-903D-6C3627DD3A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5" name="Line 46">
                      <a:extLst>
                        <a:ext uri="{FF2B5EF4-FFF2-40B4-BE49-F238E27FC236}">
                          <a16:creationId xmlns:a16="http://schemas.microsoft.com/office/drawing/2014/main" id="{20390410-DDDB-4A32-A6CB-7EC2572821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6" name="Line 47">
                      <a:extLst>
                        <a:ext uri="{FF2B5EF4-FFF2-40B4-BE49-F238E27FC236}">
                          <a16:creationId xmlns:a16="http://schemas.microsoft.com/office/drawing/2014/main" id="{C0444326-19D0-4902-A1C9-2F29A16B83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7" name="Line 48">
                      <a:extLst>
                        <a:ext uri="{FF2B5EF4-FFF2-40B4-BE49-F238E27FC236}">
                          <a16:creationId xmlns:a16="http://schemas.microsoft.com/office/drawing/2014/main" id="{D34E6BB2-8000-4E1A-BD5B-F27CDA804D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18" name="Line 49">
                      <a:extLst>
                        <a:ext uri="{FF2B5EF4-FFF2-40B4-BE49-F238E27FC236}">
                          <a16:creationId xmlns:a16="http://schemas.microsoft.com/office/drawing/2014/main" id="{63A9A754-CAB8-4604-9CA5-8E0BA6A4EE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59" name="Group 50">
                  <a:extLst>
                    <a:ext uri="{FF2B5EF4-FFF2-40B4-BE49-F238E27FC236}">
                      <a16:creationId xmlns:a16="http://schemas.microsoft.com/office/drawing/2014/main" id="{A98F9A85-984B-4BFD-BE7E-D8791BD45D11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51">
                    <a:extLst>
                      <a:ext uri="{FF2B5EF4-FFF2-40B4-BE49-F238E27FC236}">
                        <a16:creationId xmlns:a16="http://schemas.microsoft.com/office/drawing/2014/main" id="{DEA33ABF-9D67-4E87-8B18-C52921F2C63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>
                      <a:extLst>
                        <a:ext uri="{FF2B5EF4-FFF2-40B4-BE49-F238E27FC236}">
                          <a16:creationId xmlns:a16="http://schemas.microsoft.com/office/drawing/2014/main" id="{7829C60F-9740-4ACF-8677-E8219F4F26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0" name="Line 53">
                      <a:extLst>
                        <a:ext uri="{FF2B5EF4-FFF2-40B4-BE49-F238E27FC236}">
                          <a16:creationId xmlns:a16="http://schemas.microsoft.com/office/drawing/2014/main" id="{708FD79E-524B-4669-92D1-80EDDF963D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1" name="Line 54">
                      <a:extLst>
                        <a:ext uri="{FF2B5EF4-FFF2-40B4-BE49-F238E27FC236}">
                          <a16:creationId xmlns:a16="http://schemas.microsoft.com/office/drawing/2014/main" id="{D1E51AA9-969A-4CE2-858D-9511851D37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2" name="Line 55">
                      <a:extLst>
                        <a:ext uri="{FF2B5EF4-FFF2-40B4-BE49-F238E27FC236}">
                          <a16:creationId xmlns:a16="http://schemas.microsoft.com/office/drawing/2014/main" id="{26268549-E0D1-4A18-81BD-325D79A425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3" name="Line 56">
                      <a:extLst>
                        <a:ext uri="{FF2B5EF4-FFF2-40B4-BE49-F238E27FC236}">
                          <a16:creationId xmlns:a16="http://schemas.microsoft.com/office/drawing/2014/main" id="{ECF4AD1C-E94B-40CB-BC80-F24981018E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4" name="Line 57">
                      <a:extLst>
                        <a:ext uri="{FF2B5EF4-FFF2-40B4-BE49-F238E27FC236}">
                          <a16:creationId xmlns:a16="http://schemas.microsoft.com/office/drawing/2014/main" id="{16DADEC0-1F3B-4F29-A5E9-6406A12056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5" name="Line 58">
                      <a:extLst>
                        <a:ext uri="{FF2B5EF4-FFF2-40B4-BE49-F238E27FC236}">
                          <a16:creationId xmlns:a16="http://schemas.microsoft.com/office/drawing/2014/main" id="{BD3C128C-14EA-470F-B7E8-F3873D3F99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06" name="Line 59">
                      <a:extLst>
                        <a:ext uri="{FF2B5EF4-FFF2-40B4-BE49-F238E27FC236}">
                          <a16:creationId xmlns:a16="http://schemas.microsoft.com/office/drawing/2014/main" id="{5243896F-C5B4-474E-B8B2-9058660B94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2" name="Group 60">
                    <a:extLst>
                      <a:ext uri="{FF2B5EF4-FFF2-40B4-BE49-F238E27FC236}">
                        <a16:creationId xmlns:a16="http://schemas.microsoft.com/office/drawing/2014/main" id="{4A73120A-552C-4C3D-80A6-CEFFE15EAA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61">
                      <a:extLst>
                        <a:ext uri="{FF2B5EF4-FFF2-40B4-BE49-F238E27FC236}">
                          <a16:creationId xmlns:a16="http://schemas.microsoft.com/office/drawing/2014/main" id="{00C76999-E587-4D92-B1A7-8D7F2097D5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2" name="Line 62">
                      <a:extLst>
                        <a:ext uri="{FF2B5EF4-FFF2-40B4-BE49-F238E27FC236}">
                          <a16:creationId xmlns:a16="http://schemas.microsoft.com/office/drawing/2014/main" id="{3905E1DC-71A5-4F1E-B3CF-31B8AF6F74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3" name="Line 63">
                      <a:extLst>
                        <a:ext uri="{FF2B5EF4-FFF2-40B4-BE49-F238E27FC236}">
                          <a16:creationId xmlns:a16="http://schemas.microsoft.com/office/drawing/2014/main" id="{C1AEC103-FDBF-4206-BC2B-7D9DEF995C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4" name="Line 64">
                      <a:extLst>
                        <a:ext uri="{FF2B5EF4-FFF2-40B4-BE49-F238E27FC236}">
                          <a16:creationId xmlns:a16="http://schemas.microsoft.com/office/drawing/2014/main" id="{CCA1DA08-AD51-4211-A195-169E2527F8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5" name="Line 65">
                      <a:extLst>
                        <a:ext uri="{FF2B5EF4-FFF2-40B4-BE49-F238E27FC236}">
                          <a16:creationId xmlns:a16="http://schemas.microsoft.com/office/drawing/2014/main" id="{8893BAD2-AA58-4311-93A7-5D88B0A4E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6" name="Line 66">
                      <a:extLst>
                        <a:ext uri="{FF2B5EF4-FFF2-40B4-BE49-F238E27FC236}">
                          <a16:creationId xmlns:a16="http://schemas.microsoft.com/office/drawing/2014/main" id="{A97031A2-1392-4558-A0B0-4A68FFFF00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7" name="Line 67">
                      <a:extLst>
                        <a:ext uri="{FF2B5EF4-FFF2-40B4-BE49-F238E27FC236}">
                          <a16:creationId xmlns:a16="http://schemas.microsoft.com/office/drawing/2014/main" id="{BC2D2631-F20C-47A0-B649-B1B7D37204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8" name="Line 68">
                      <a:extLst>
                        <a:ext uri="{FF2B5EF4-FFF2-40B4-BE49-F238E27FC236}">
                          <a16:creationId xmlns:a16="http://schemas.microsoft.com/office/drawing/2014/main" id="{A294CF3E-E7DE-4EFC-82D1-5C4B5F9277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3" name="Group 69">
                    <a:extLst>
                      <a:ext uri="{FF2B5EF4-FFF2-40B4-BE49-F238E27FC236}">
                        <a16:creationId xmlns:a16="http://schemas.microsoft.com/office/drawing/2014/main" id="{0276C295-1AF2-482F-9F44-D7FE6733C6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70">
                      <a:extLst>
                        <a:ext uri="{FF2B5EF4-FFF2-40B4-BE49-F238E27FC236}">
                          <a16:creationId xmlns:a16="http://schemas.microsoft.com/office/drawing/2014/main" id="{03B85567-0618-4D52-A830-C5DE95EFB3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4" name="Line 71">
                      <a:extLst>
                        <a:ext uri="{FF2B5EF4-FFF2-40B4-BE49-F238E27FC236}">
                          <a16:creationId xmlns:a16="http://schemas.microsoft.com/office/drawing/2014/main" id="{AE493505-3325-4AC3-9A91-8E5F94684D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5" name="Line 72">
                      <a:extLst>
                        <a:ext uri="{FF2B5EF4-FFF2-40B4-BE49-F238E27FC236}">
                          <a16:creationId xmlns:a16="http://schemas.microsoft.com/office/drawing/2014/main" id="{B1B15327-F7B0-4506-922F-22FF6ABACA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6" name="Line 73">
                      <a:extLst>
                        <a:ext uri="{FF2B5EF4-FFF2-40B4-BE49-F238E27FC236}">
                          <a16:creationId xmlns:a16="http://schemas.microsoft.com/office/drawing/2014/main" id="{E3D8848C-82DB-4E08-9448-D604C4E135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7" name="Line 74">
                      <a:extLst>
                        <a:ext uri="{FF2B5EF4-FFF2-40B4-BE49-F238E27FC236}">
                          <a16:creationId xmlns:a16="http://schemas.microsoft.com/office/drawing/2014/main" id="{51B77ED3-B8E6-41D5-B722-A370FB880D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8" name="Line 75">
                      <a:extLst>
                        <a:ext uri="{FF2B5EF4-FFF2-40B4-BE49-F238E27FC236}">
                          <a16:creationId xmlns:a16="http://schemas.microsoft.com/office/drawing/2014/main" id="{4116ED54-FC0E-447A-8843-4D88C6DBC2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9" name="Line 76">
                      <a:extLst>
                        <a:ext uri="{FF2B5EF4-FFF2-40B4-BE49-F238E27FC236}">
                          <a16:creationId xmlns:a16="http://schemas.microsoft.com/office/drawing/2014/main" id="{640546CA-0868-4F56-9148-51FB0C0DE3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90" name="Line 77">
                      <a:extLst>
                        <a:ext uri="{FF2B5EF4-FFF2-40B4-BE49-F238E27FC236}">
                          <a16:creationId xmlns:a16="http://schemas.microsoft.com/office/drawing/2014/main" id="{EF4549BD-F617-4714-95C0-FD510215A1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74" name="Group 78">
                    <a:extLst>
                      <a:ext uri="{FF2B5EF4-FFF2-40B4-BE49-F238E27FC236}">
                        <a16:creationId xmlns:a16="http://schemas.microsoft.com/office/drawing/2014/main" id="{9A625962-9DBB-455D-9CD4-3D7A5CDF4E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79">
                      <a:extLst>
                        <a:ext uri="{FF2B5EF4-FFF2-40B4-BE49-F238E27FC236}">
                          <a16:creationId xmlns:a16="http://schemas.microsoft.com/office/drawing/2014/main" id="{D1D77AA3-4F7F-45EA-BED6-7D6E7E85DE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6" name="Line 80">
                      <a:extLst>
                        <a:ext uri="{FF2B5EF4-FFF2-40B4-BE49-F238E27FC236}">
                          <a16:creationId xmlns:a16="http://schemas.microsoft.com/office/drawing/2014/main" id="{F9A1209C-B7D3-4DBE-BE74-5B623ECBAF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7" name="Line 81">
                      <a:extLst>
                        <a:ext uri="{FF2B5EF4-FFF2-40B4-BE49-F238E27FC236}">
                          <a16:creationId xmlns:a16="http://schemas.microsoft.com/office/drawing/2014/main" id="{AF632238-1D19-4031-B2D2-E1744DB32F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8" name="Line 82">
                      <a:extLst>
                        <a:ext uri="{FF2B5EF4-FFF2-40B4-BE49-F238E27FC236}">
                          <a16:creationId xmlns:a16="http://schemas.microsoft.com/office/drawing/2014/main" id="{931929DE-353B-428B-90E8-E85D602F92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9" name="Line 83">
                      <a:extLst>
                        <a:ext uri="{FF2B5EF4-FFF2-40B4-BE49-F238E27FC236}">
                          <a16:creationId xmlns:a16="http://schemas.microsoft.com/office/drawing/2014/main" id="{7D6156DB-AC2F-43F4-8508-1BF703948E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0" name="Line 84">
                      <a:extLst>
                        <a:ext uri="{FF2B5EF4-FFF2-40B4-BE49-F238E27FC236}">
                          <a16:creationId xmlns:a16="http://schemas.microsoft.com/office/drawing/2014/main" id="{2EA88ABC-495F-4373-8CD1-95420EA6F3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1" name="Line 85">
                      <a:extLst>
                        <a:ext uri="{FF2B5EF4-FFF2-40B4-BE49-F238E27FC236}">
                          <a16:creationId xmlns:a16="http://schemas.microsoft.com/office/drawing/2014/main" id="{EFE1C352-289A-4513-BBB9-32608E6E71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82" name="Line 86">
                      <a:extLst>
                        <a:ext uri="{FF2B5EF4-FFF2-40B4-BE49-F238E27FC236}">
                          <a16:creationId xmlns:a16="http://schemas.microsoft.com/office/drawing/2014/main" id="{15078C2A-66D6-41C4-BE7A-0720235320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0" name="Group 87">
                  <a:extLst>
                    <a:ext uri="{FF2B5EF4-FFF2-40B4-BE49-F238E27FC236}">
                      <a16:creationId xmlns:a16="http://schemas.microsoft.com/office/drawing/2014/main" id="{1BEB5995-0B46-4DAD-B290-4B8DA6981EE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88">
                    <a:extLst>
                      <a:ext uri="{FF2B5EF4-FFF2-40B4-BE49-F238E27FC236}">
                        <a16:creationId xmlns:a16="http://schemas.microsoft.com/office/drawing/2014/main" id="{02DFB327-E0AD-46B5-835E-F3390DC905C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>
                      <a:extLst>
                        <a:ext uri="{FF2B5EF4-FFF2-40B4-BE49-F238E27FC236}">
                          <a16:creationId xmlns:a16="http://schemas.microsoft.com/office/drawing/2014/main" id="{52AD89AA-1F9A-44EC-932E-22B9F69B0C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4" name="Line 90">
                      <a:extLst>
                        <a:ext uri="{FF2B5EF4-FFF2-40B4-BE49-F238E27FC236}">
                          <a16:creationId xmlns:a16="http://schemas.microsoft.com/office/drawing/2014/main" id="{FBDA383D-1A2E-49DF-88B2-283E18BF82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5" name="Line 91">
                      <a:extLst>
                        <a:ext uri="{FF2B5EF4-FFF2-40B4-BE49-F238E27FC236}">
                          <a16:creationId xmlns:a16="http://schemas.microsoft.com/office/drawing/2014/main" id="{30DA4A10-3541-4B6A-AACC-507438CD69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6" name="Line 92">
                      <a:extLst>
                        <a:ext uri="{FF2B5EF4-FFF2-40B4-BE49-F238E27FC236}">
                          <a16:creationId xmlns:a16="http://schemas.microsoft.com/office/drawing/2014/main" id="{D9592C5E-6E34-4A94-81FD-08AEBE5064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7" name="Line 93">
                      <a:extLst>
                        <a:ext uri="{FF2B5EF4-FFF2-40B4-BE49-F238E27FC236}">
                          <a16:creationId xmlns:a16="http://schemas.microsoft.com/office/drawing/2014/main" id="{5C8EEEB5-98B4-47D1-A26F-F752ABC729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8" name="Line 94">
                      <a:extLst>
                        <a:ext uri="{FF2B5EF4-FFF2-40B4-BE49-F238E27FC236}">
                          <a16:creationId xmlns:a16="http://schemas.microsoft.com/office/drawing/2014/main" id="{F48E7460-F346-4BD8-A09E-92291673EF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9" name="Line 95">
                      <a:extLst>
                        <a:ext uri="{FF2B5EF4-FFF2-40B4-BE49-F238E27FC236}">
                          <a16:creationId xmlns:a16="http://schemas.microsoft.com/office/drawing/2014/main" id="{9C45F64F-669C-4382-AB76-760D300E82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70" name="Line 96">
                      <a:extLst>
                        <a:ext uri="{FF2B5EF4-FFF2-40B4-BE49-F238E27FC236}">
                          <a16:creationId xmlns:a16="http://schemas.microsoft.com/office/drawing/2014/main" id="{DBCE4402-22CE-4347-8464-CA50B05AC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6" name="Group 97">
                    <a:extLst>
                      <a:ext uri="{FF2B5EF4-FFF2-40B4-BE49-F238E27FC236}">
                        <a16:creationId xmlns:a16="http://schemas.microsoft.com/office/drawing/2014/main" id="{308038FD-3CB4-422B-9BF5-1D3D5E203E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98">
                      <a:extLst>
                        <a:ext uri="{FF2B5EF4-FFF2-40B4-BE49-F238E27FC236}">
                          <a16:creationId xmlns:a16="http://schemas.microsoft.com/office/drawing/2014/main" id="{067D6794-C099-4628-A3EA-E1BD58431F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6" name="Line 99">
                      <a:extLst>
                        <a:ext uri="{FF2B5EF4-FFF2-40B4-BE49-F238E27FC236}">
                          <a16:creationId xmlns:a16="http://schemas.microsoft.com/office/drawing/2014/main" id="{2E01799B-86D6-4F7D-951D-9E3E8EB92C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7" name="Line 100">
                      <a:extLst>
                        <a:ext uri="{FF2B5EF4-FFF2-40B4-BE49-F238E27FC236}">
                          <a16:creationId xmlns:a16="http://schemas.microsoft.com/office/drawing/2014/main" id="{1E626AE2-BEB3-407A-9685-5447D5CCB4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8" name="Line 101">
                      <a:extLst>
                        <a:ext uri="{FF2B5EF4-FFF2-40B4-BE49-F238E27FC236}">
                          <a16:creationId xmlns:a16="http://schemas.microsoft.com/office/drawing/2014/main" id="{B84859A0-388B-4922-9D1C-B07F841214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9" name="Line 102">
                      <a:extLst>
                        <a:ext uri="{FF2B5EF4-FFF2-40B4-BE49-F238E27FC236}">
                          <a16:creationId xmlns:a16="http://schemas.microsoft.com/office/drawing/2014/main" id="{142EFCB9-71FE-45D2-8F07-43AF5A9982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0" name="Line 103">
                      <a:extLst>
                        <a:ext uri="{FF2B5EF4-FFF2-40B4-BE49-F238E27FC236}">
                          <a16:creationId xmlns:a16="http://schemas.microsoft.com/office/drawing/2014/main" id="{C6FD6636-4108-4B97-BC93-3E27310C51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1" name="Line 104">
                      <a:extLst>
                        <a:ext uri="{FF2B5EF4-FFF2-40B4-BE49-F238E27FC236}">
                          <a16:creationId xmlns:a16="http://schemas.microsoft.com/office/drawing/2014/main" id="{246C7BAA-D291-49FB-A3C2-3D161C61F3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62" name="Line 105">
                      <a:extLst>
                        <a:ext uri="{FF2B5EF4-FFF2-40B4-BE49-F238E27FC236}">
                          <a16:creationId xmlns:a16="http://schemas.microsoft.com/office/drawing/2014/main" id="{19A9D518-F334-4FCD-9666-0AD65DA191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7" name="Group 106">
                    <a:extLst>
                      <a:ext uri="{FF2B5EF4-FFF2-40B4-BE49-F238E27FC236}">
                        <a16:creationId xmlns:a16="http://schemas.microsoft.com/office/drawing/2014/main" id="{9ED428E2-FDA1-4186-80D2-2CE43579BB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107">
                      <a:extLst>
                        <a:ext uri="{FF2B5EF4-FFF2-40B4-BE49-F238E27FC236}">
                          <a16:creationId xmlns:a16="http://schemas.microsoft.com/office/drawing/2014/main" id="{B7417575-236F-4CC7-A28D-8F74E8F458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8" name="Line 108">
                      <a:extLst>
                        <a:ext uri="{FF2B5EF4-FFF2-40B4-BE49-F238E27FC236}">
                          <a16:creationId xmlns:a16="http://schemas.microsoft.com/office/drawing/2014/main" id="{3F93CF2F-50D4-4FB0-86B0-1C41DF0598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9" name="Line 109">
                      <a:extLst>
                        <a:ext uri="{FF2B5EF4-FFF2-40B4-BE49-F238E27FC236}">
                          <a16:creationId xmlns:a16="http://schemas.microsoft.com/office/drawing/2014/main" id="{C611F2B2-C8E3-41AB-A292-5DC6B8F769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0" name="Line 110">
                      <a:extLst>
                        <a:ext uri="{FF2B5EF4-FFF2-40B4-BE49-F238E27FC236}">
                          <a16:creationId xmlns:a16="http://schemas.microsoft.com/office/drawing/2014/main" id="{3CBA9ACA-7C02-4E51-8F9F-34E8CE96A3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1" name="Line 111">
                      <a:extLst>
                        <a:ext uri="{FF2B5EF4-FFF2-40B4-BE49-F238E27FC236}">
                          <a16:creationId xmlns:a16="http://schemas.microsoft.com/office/drawing/2014/main" id="{7995BF72-699B-4A7D-BB56-34440997BE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2" name="Line 112">
                      <a:extLst>
                        <a:ext uri="{FF2B5EF4-FFF2-40B4-BE49-F238E27FC236}">
                          <a16:creationId xmlns:a16="http://schemas.microsoft.com/office/drawing/2014/main" id="{AA7A2138-0188-44F2-8F8B-66B3B6B597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3" name="Line 113">
                      <a:extLst>
                        <a:ext uri="{FF2B5EF4-FFF2-40B4-BE49-F238E27FC236}">
                          <a16:creationId xmlns:a16="http://schemas.microsoft.com/office/drawing/2014/main" id="{AAB2A1FA-2135-4599-A516-0B04A8E142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54" name="Line 114">
                      <a:extLst>
                        <a:ext uri="{FF2B5EF4-FFF2-40B4-BE49-F238E27FC236}">
                          <a16:creationId xmlns:a16="http://schemas.microsoft.com/office/drawing/2014/main" id="{337BA3C0-48F3-45E3-AFAC-4FEB240885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38" name="Group 115">
                    <a:extLst>
                      <a:ext uri="{FF2B5EF4-FFF2-40B4-BE49-F238E27FC236}">
                        <a16:creationId xmlns:a16="http://schemas.microsoft.com/office/drawing/2014/main" id="{81F8D227-19CD-4020-B0F1-0491D65E5D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116">
                      <a:extLst>
                        <a:ext uri="{FF2B5EF4-FFF2-40B4-BE49-F238E27FC236}">
                          <a16:creationId xmlns:a16="http://schemas.microsoft.com/office/drawing/2014/main" id="{A7995F61-DDF3-4250-B882-E6D3319321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0" name="Line 117">
                      <a:extLst>
                        <a:ext uri="{FF2B5EF4-FFF2-40B4-BE49-F238E27FC236}">
                          <a16:creationId xmlns:a16="http://schemas.microsoft.com/office/drawing/2014/main" id="{A1EF1206-8CA6-409B-BA50-5DA372B805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1" name="Line 118">
                      <a:extLst>
                        <a:ext uri="{FF2B5EF4-FFF2-40B4-BE49-F238E27FC236}">
                          <a16:creationId xmlns:a16="http://schemas.microsoft.com/office/drawing/2014/main" id="{0B03C350-3AD4-49A8-9CEC-5E0784A541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2" name="Line 119">
                      <a:extLst>
                        <a:ext uri="{FF2B5EF4-FFF2-40B4-BE49-F238E27FC236}">
                          <a16:creationId xmlns:a16="http://schemas.microsoft.com/office/drawing/2014/main" id="{C0EDA1D9-FC22-4C89-9C16-54C2E0DF6A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3" name="Line 120">
                      <a:extLst>
                        <a:ext uri="{FF2B5EF4-FFF2-40B4-BE49-F238E27FC236}">
                          <a16:creationId xmlns:a16="http://schemas.microsoft.com/office/drawing/2014/main" id="{7EC73397-6FC5-4153-A197-645E9ACB6F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4" name="Line 121">
                      <a:extLst>
                        <a:ext uri="{FF2B5EF4-FFF2-40B4-BE49-F238E27FC236}">
                          <a16:creationId xmlns:a16="http://schemas.microsoft.com/office/drawing/2014/main" id="{ADF84133-CDD8-4E9E-8EF2-C7D9E87CD4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5" name="Line 122">
                      <a:extLst>
                        <a:ext uri="{FF2B5EF4-FFF2-40B4-BE49-F238E27FC236}">
                          <a16:creationId xmlns:a16="http://schemas.microsoft.com/office/drawing/2014/main" id="{A2E68899-4195-4C7A-B8C7-74986B0F57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46" name="Line 123">
                      <a:extLst>
                        <a:ext uri="{FF2B5EF4-FFF2-40B4-BE49-F238E27FC236}">
                          <a16:creationId xmlns:a16="http://schemas.microsoft.com/office/drawing/2014/main" id="{14480179-DD04-45BD-9743-1BE0CF9B78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1" name="Group 124">
                  <a:extLst>
                    <a:ext uri="{FF2B5EF4-FFF2-40B4-BE49-F238E27FC236}">
                      <a16:creationId xmlns:a16="http://schemas.microsoft.com/office/drawing/2014/main" id="{47D0D1D9-0A5F-4363-90D7-895984EECA4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125">
                    <a:extLst>
                      <a:ext uri="{FF2B5EF4-FFF2-40B4-BE49-F238E27FC236}">
                        <a16:creationId xmlns:a16="http://schemas.microsoft.com/office/drawing/2014/main" id="{EAE533D1-488F-4540-AA21-3A520E0F1B7B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>
                      <a:extLst>
                        <a:ext uri="{FF2B5EF4-FFF2-40B4-BE49-F238E27FC236}">
                          <a16:creationId xmlns:a16="http://schemas.microsoft.com/office/drawing/2014/main" id="{1AFC67A1-EA3F-45BD-860F-67F98A4AB8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8" name="Line 127">
                      <a:extLst>
                        <a:ext uri="{FF2B5EF4-FFF2-40B4-BE49-F238E27FC236}">
                          <a16:creationId xmlns:a16="http://schemas.microsoft.com/office/drawing/2014/main" id="{5068C80D-3450-4510-9B9C-B2E37E9234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9" name="Line 128">
                      <a:extLst>
                        <a:ext uri="{FF2B5EF4-FFF2-40B4-BE49-F238E27FC236}">
                          <a16:creationId xmlns:a16="http://schemas.microsoft.com/office/drawing/2014/main" id="{1EC54A0E-ADEE-4C56-B04D-C53B54E58F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0" name="Line 129">
                      <a:extLst>
                        <a:ext uri="{FF2B5EF4-FFF2-40B4-BE49-F238E27FC236}">
                          <a16:creationId xmlns:a16="http://schemas.microsoft.com/office/drawing/2014/main" id="{0805F754-B13A-455E-9DDA-D15B78F9C1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1" name="Line 130">
                      <a:extLst>
                        <a:ext uri="{FF2B5EF4-FFF2-40B4-BE49-F238E27FC236}">
                          <a16:creationId xmlns:a16="http://schemas.microsoft.com/office/drawing/2014/main" id="{D0F1C27B-0E68-4953-8038-73110BF34F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2" name="Line 131">
                      <a:extLst>
                        <a:ext uri="{FF2B5EF4-FFF2-40B4-BE49-F238E27FC236}">
                          <a16:creationId xmlns:a16="http://schemas.microsoft.com/office/drawing/2014/main" id="{594EDEDC-6B7B-42B0-98A7-422AFB2E02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3" name="Line 132">
                      <a:extLst>
                        <a:ext uri="{FF2B5EF4-FFF2-40B4-BE49-F238E27FC236}">
                          <a16:creationId xmlns:a16="http://schemas.microsoft.com/office/drawing/2014/main" id="{C4E14EC9-AF01-47B4-B1E2-49BBDD1496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34" name="Line 133">
                      <a:extLst>
                        <a:ext uri="{FF2B5EF4-FFF2-40B4-BE49-F238E27FC236}">
                          <a16:creationId xmlns:a16="http://schemas.microsoft.com/office/drawing/2014/main" id="{13007247-12ED-4FD3-920A-F1971C5B57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0" name="Group 134">
                    <a:extLst>
                      <a:ext uri="{FF2B5EF4-FFF2-40B4-BE49-F238E27FC236}">
                        <a16:creationId xmlns:a16="http://schemas.microsoft.com/office/drawing/2014/main" id="{45767485-8A18-4DB8-96C0-D13B8BACA5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135">
                      <a:extLst>
                        <a:ext uri="{FF2B5EF4-FFF2-40B4-BE49-F238E27FC236}">
                          <a16:creationId xmlns:a16="http://schemas.microsoft.com/office/drawing/2014/main" id="{BE32C25A-3FA9-4ECE-82EB-442AD9EC5E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0" name="Line 136">
                      <a:extLst>
                        <a:ext uri="{FF2B5EF4-FFF2-40B4-BE49-F238E27FC236}">
                          <a16:creationId xmlns:a16="http://schemas.microsoft.com/office/drawing/2014/main" id="{7264F422-A057-4FF0-9DB5-B9203B5E50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1" name="Line 137">
                      <a:extLst>
                        <a:ext uri="{FF2B5EF4-FFF2-40B4-BE49-F238E27FC236}">
                          <a16:creationId xmlns:a16="http://schemas.microsoft.com/office/drawing/2014/main" id="{91CB52FF-9D3D-4DAA-A5E1-FC82788454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2" name="Line 138">
                      <a:extLst>
                        <a:ext uri="{FF2B5EF4-FFF2-40B4-BE49-F238E27FC236}">
                          <a16:creationId xmlns:a16="http://schemas.microsoft.com/office/drawing/2014/main" id="{E3BF1614-08EA-44C9-AA3D-01B784C217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3" name="Line 139">
                      <a:extLst>
                        <a:ext uri="{FF2B5EF4-FFF2-40B4-BE49-F238E27FC236}">
                          <a16:creationId xmlns:a16="http://schemas.microsoft.com/office/drawing/2014/main" id="{4D133D58-CD50-479F-A8C9-7FF65BE3FB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4" name="Line 140">
                      <a:extLst>
                        <a:ext uri="{FF2B5EF4-FFF2-40B4-BE49-F238E27FC236}">
                          <a16:creationId xmlns:a16="http://schemas.microsoft.com/office/drawing/2014/main" id="{8310DCA8-90B0-43C7-89FD-869AC59067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5" name="Line 141">
                      <a:extLst>
                        <a:ext uri="{FF2B5EF4-FFF2-40B4-BE49-F238E27FC236}">
                          <a16:creationId xmlns:a16="http://schemas.microsoft.com/office/drawing/2014/main" id="{B80DA2EE-3DBC-40B0-92AC-483A9BFA2D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26" name="Line 142">
                      <a:extLst>
                        <a:ext uri="{FF2B5EF4-FFF2-40B4-BE49-F238E27FC236}">
                          <a16:creationId xmlns:a16="http://schemas.microsoft.com/office/drawing/2014/main" id="{A9570B36-95E3-4951-ABC9-9529843640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1" name="Group 143">
                    <a:extLst>
                      <a:ext uri="{FF2B5EF4-FFF2-40B4-BE49-F238E27FC236}">
                        <a16:creationId xmlns:a16="http://schemas.microsoft.com/office/drawing/2014/main" id="{8D95B934-96B3-42F7-BBEC-90F516CD37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144">
                      <a:extLst>
                        <a:ext uri="{FF2B5EF4-FFF2-40B4-BE49-F238E27FC236}">
                          <a16:creationId xmlns:a16="http://schemas.microsoft.com/office/drawing/2014/main" id="{7AF93465-360A-4937-9F86-6C2E6BAEA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2" name="Line 145">
                      <a:extLst>
                        <a:ext uri="{FF2B5EF4-FFF2-40B4-BE49-F238E27FC236}">
                          <a16:creationId xmlns:a16="http://schemas.microsoft.com/office/drawing/2014/main" id="{1BC5D217-0604-4440-AEDE-4EB4D31792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3" name="Line 146">
                      <a:extLst>
                        <a:ext uri="{FF2B5EF4-FFF2-40B4-BE49-F238E27FC236}">
                          <a16:creationId xmlns:a16="http://schemas.microsoft.com/office/drawing/2014/main" id="{F640A4DB-CB4A-477F-9DA7-905C8B7E9B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4" name="Line 147">
                      <a:extLst>
                        <a:ext uri="{FF2B5EF4-FFF2-40B4-BE49-F238E27FC236}">
                          <a16:creationId xmlns:a16="http://schemas.microsoft.com/office/drawing/2014/main" id="{E368B17D-BECF-4C42-8BE8-FBA65AE94E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5" name="Line 148">
                      <a:extLst>
                        <a:ext uri="{FF2B5EF4-FFF2-40B4-BE49-F238E27FC236}">
                          <a16:creationId xmlns:a16="http://schemas.microsoft.com/office/drawing/2014/main" id="{B0848E1E-8CAC-45D4-9633-34760AA503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6" name="Line 149">
                      <a:extLst>
                        <a:ext uri="{FF2B5EF4-FFF2-40B4-BE49-F238E27FC236}">
                          <a16:creationId xmlns:a16="http://schemas.microsoft.com/office/drawing/2014/main" id="{15FE2A96-354B-420D-9F59-294B94AEF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7" name="Line 150">
                      <a:extLst>
                        <a:ext uri="{FF2B5EF4-FFF2-40B4-BE49-F238E27FC236}">
                          <a16:creationId xmlns:a16="http://schemas.microsoft.com/office/drawing/2014/main" id="{787C1C80-293B-4659-8F50-40C4F6A0E1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8" name="Line 151">
                      <a:extLst>
                        <a:ext uri="{FF2B5EF4-FFF2-40B4-BE49-F238E27FC236}">
                          <a16:creationId xmlns:a16="http://schemas.microsoft.com/office/drawing/2014/main" id="{77628696-6FBE-4870-9B9D-854BD60764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02" name="Group 152">
                    <a:extLst>
                      <a:ext uri="{FF2B5EF4-FFF2-40B4-BE49-F238E27FC236}">
                        <a16:creationId xmlns:a16="http://schemas.microsoft.com/office/drawing/2014/main" id="{C2E65267-8B0B-4D16-A8F3-FA54F9496F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153">
                      <a:extLst>
                        <a:ext uri="{FF2B5EF4-FFF2-40B4-BE49-F238E27FC236}">
                          <a16:creationId xmlns:a16="http://schemas.microsoft.com/office/drawing/2014/main" id="{96303892-C615-49C3-94B7-C9AFFFD486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4" name="Line 154">
                      <a:extLst>
                        <a:ext uri="{FF2B5EF4-FFF2-40B4-BE49-F238E27FC236}">
                          <a16:creationId xmlns:a16="http://schemas.microsoft.com/office/drawing/2014/main" id="{4A132584-4964-4DF9-964C-D82B97C333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5" name="Line 155">
                      <a:extLst>
                        <a:ext uri="{FF2B5EF4-FFF2-40B4-BE49-F238E27FC236}">
                          <a16:creationId xmlns:a16="http://schemas.microsoft.com/office/drawing/2014/main" id="{4412FAB5-4F9E-4012-871A-B1B9236D19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6" name="Line 156">
                      <a:extLst>
                        <a:ext uri="{FF2B5EF4-FFF2-40B4-BE49-F238E27FC236}">
                          <a16:creationId xmlns:a16="http://schemas.microsoft.com/office/drawing/2014/main" id="{A5F04C14-B58F-4378-B9E9-C22D45080F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7" name="Line 157">
                      <a:extLst>
                        <a:ext uri="{FF2B5EF4-FFF2-40B4-BE49-F238E27FC236}">
                          <a16:creationId xmlns:a16="http://schemas.microsoft.com/office/drawing/2014/main" id="{9E8D1BAF-8652-41BB-8276-CFFEB09E0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8" name="Line 158">
                      <a:extLst>
                        <a:ext uri="{FF2B5EF4-FFF2-40B4-BE49-F238E27FC236}">
                          <a16:creationId xmlns:a16="http://schemas.microsoft.com/office/drawing/2014/main" id="{8E98F532-0D8A-415C-B1FC-A1C406C5A2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09" name="Line 159">
                      <a:extLst>
                        <a:ext uri="{FF2B5EF4-FFF2-40B4-BE49-F238E27FC236}">
                          <a16:creationId xmlns:a16="http://schemas.microsoft.com/office/drawing/2014/main" id="{AC2ABD37-4DFE-4E4D-A621-178E7A4063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110" name="Line 160">
                      <a:extLst>
                        <a:ext uri="{FF2B5EF4-FFF2-40B4-BE49-F238E27FC236}">
                          <a16:creationId xmlns:a16="http://schemas.microsoft.com/office/drawing/2014/main" id="{A8DA0A2A-D220-4474-A4B4-9B747AD206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62" name="Group 161">
                  <a:extLst>
                    <a:ext uri="{FF2B5EF4-FFF2-40B4-BE49-F238E27FC236}">
                      <a16:creationId xmlns:a16="http://schemas.microsoft.com/office/drawing/2014/main" id="{84B9283D-A7F4-4BD5-8E47-F656397CA43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162">
                    <a:extLst>
                      <a:ext uri="{FF2B5EF4-FFF2-40B4-BE49-F238E27FC236}">
                        <a16:creationId xmlns:a16="http://schemas.microsoft.com/office/drawing/2014/main" id="{440576A7-2853-4D7B-ADFB-573A8276EEF5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>
                      <a:extLst>
                        <a:ext uri="{FF2B5EF4-FFF2-40B4-BE49-F238E27FC236}">
                          <a16:creationId xmlns:a16="http://schemas.microsoft.com/office/drawing/2014/main" id="{43EF9130-FC39-4710-9B18-1DBC483743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2" name="Line 164">
                      <a:extLst>
                        <a:ext uri="{FF2B5EF4-FFF2-40B4-BE49-F238E27FC236}">
                          <a16:creationId xmlns:a16="http://schemas.microsoft.com/office/drawing/2014/main" id="{EDF18C8C-7668-435D-BF9E-CF911395CE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3" name="Line 165">
                      <a:extLst>
                        <a:ext uri="{FF2B5EF4-FFF2-40B4-BE49-F238E27FC236}">
                          <a16:creationId xmlns:a16="http://schemas.microsoft.com/office/drawing/2014/main" id="{80ECC6C5-E478-4303-95A7-292CD3D4C6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4" name="Line 166">
                      <a:extLst>
                        <a:ext uri="{FF2B5EF4-FFF2-40B4-BE49-F238E27FC236}">
                          <a16:creationId xmlns:a16="http://schemas.microsoft.com/office/drawing/2014/main" id="{83B7A648-8339-40CA-8991-02D4F15D3F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5" name="Line 167">
                      <a:extLst>
                        <a:ext uri="{FF2B5EF4-FFF2-40B4-BE49-F238E27FC236}">
                          <a16:creationId xmlns:a16="http://schemas.microsoft.com/office/drawing/2014/main" id="{FD63ECAE-250F-4074-898A-987C53D4FF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6" name="Line 168">
                      <a:extLst>
                        <a:ext uri="{FF2B5EF4-FFF2-40B4-BE49-F238E27FC236}">
                          <a16:creationId xmlns:a16="http://schemas.microsoft.com/office/drawing/2014/main" id="{0A552143-DD86-4B71-8DDD-F768065AE8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7" name="Line 169">
                      <a:extLst>
                        <a:ext uri="{FF2B5EF4-FFF2-40B4-BE49-F238E27FC236}">
                          <a16:creationId xmlns:a16="http://schemas.microsoft.com/office/drawing/2014/main" id="{D9438CDF-861D-4F42-9C14-F247FB8D59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8" name="Line 170">
                      <a:extLst>
                        <a:ext uri="{FF2B5EF4-FFF2-40B4-BE49-F238E27FC236}">
                          <a16:creationId xmlns:a16="http://schemas.microsoft.com/office/drawing/2014/main" id="{1D3AAA49-EC06-4471-88AC-6CEE623EAA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4" name="Group 171">
                    <a:extLst>
                      <a:ext uri="{FF2B5EF4-FFF2-40B4-BE49-F238E27FC236}">
                        <a16:creationId xmlns:a16="http://schemas.microsoft.com/office/drawing/2014/main" id="{1A4E2C38-7E8A-47FA-809D-F3C1ABF515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172">
                      <a:extLst>
                        <a:ext uri="{FF2B5EF4-FFF2-40B4-BE49-F238E27FC236}">
                          <a16:creationId xmlns:a16="http://schemas.microsoft.com/office/drawing/2014/main" id="{38707125-954A-4720-BF43-DBF881A102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4" name="Line 173">
                      <a:extLst>
                        <a:ext uri="{FF2B5EF4-FFF2-40B4-BE49-F238E27FC236}">
                          <a16:creationId xmlns:a16="http://schemas.microsoft.com/office/drawing/2014/main" id="{5F4FF8E7-240F-4355-9483-E609932978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5" name="Line 174">
                      <a:extLst>
                        <a:ext uri="{FF2B5EF4-FFF2-40B4-BE49-F238E27FC236}">
                          <a16:creationId xmlns:a16="http://schemas.microsoft.com/office/drawing/2014/main" id="{4193A3D2-0E85-4761-AEFD-C13ADDCDF6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6" name="Line 175">
                      <a:extLst>
                        <a:ext uri="{FF2B5EF4-FFF2-40B4-BE49-F238E27FC236}">
                          <a16:creationId xmlns:a16="http://schemas.microsoft.com/office/drawing/2014/main" id="{248C5E66-08FC-4E89-AA35-617DB5BE7E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7" name="Line 176">
                      <a:extLst>
                        <a:ext uri="{FF2B5EF4-FFF2-40B4-BE49-F238E27FC236}">
                          <a16:creationId xmlns:a16="http://schemas.microsoft.com/office/drawing/2014/main" id="{D5F4A779-09BE-4D70-AAD4-F4A7AE80B6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8" name="Line 177">
                      <a:extLst>
                        <a:ext uri="{FF2B5EF4-FFF2-40B4-BE49-F238E27FC236}">
                          <a16:creationId xmlns:a16="http://schemas.microsoft.com/office/drawing/2014/main" id="{5C7E38B7-8FE3-484C-944D-453238A79A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9" name="Line 178">
                      <a:extLst>
                        <a:ext uri="{FF2B5EF4-FFF2-40B4-BE49-F238E27FC236}">
                          <a16:creationId xmlns:a16="http://schemas.microsoft.com/office/drawing/2014/main" id="{AF27FBE6-43E0-47D0-9C12-6D41EFA122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90" name="Line 179">
                      <a:extLst>
                        <a:ext uri="{FF2B5EF4-FFF2-40B4-BE49-F238E27FC236}">
                          <a16:creationId xmlns:a16="http://schemas.microsoft.com/office/drawing/2014/main" id="{A93EF64F-B612-4075-8B87-69255C65B8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5" name="Group 180">
                    <a:extLst>
                      <a:ext uri="{FF2B5EF4-FFF2-40B4-BE49-F238E27FC236}">
                        <a16:creationId xmlns:a16="http://schemas.microsoft.com/office/drawing/2014/main" id="{198C829F-DEA2-47AC-B2EA-B066416B4F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181">
                      <a:extLst>
                        <a:ext uri="{FF2B5EF4-FFF2-40B4-BE49-F238E27FC236}">
                          <a16:creationId xmlns:a16="http://schemas.microsoft.com/office/drawing/2014/main" id="{52BB0DE9-65FE-4BBE-AC01-E2201448B6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6" name="Line 182">
                      <a:extLst>
                        <a:ext uri="{FF2B5EF4-FFF2-40B4-BE49-F238E27FC236}">
                          <a16:creationId xmlns:a16="http://schemas.microsoft.com/office/drawing/2014/main" id="{EE99D797-F04C-488D-BB60-A6E533E1D1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7" name="Line 183">
                      <a:extLst>
                        <a:ext uri="{FF2B5EF4-FFF2-40B4-BE49-F238E27FC236}">
                          <a16:creationId xmlns:a16="http://schemas.microsoft.com/office/drawing/2014/main" id="{BDD4BB6E-0358-4316-9FC8-2235BBCF47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8" name="Line 184">
                      <a:extLst>
                        <a:ext uri="{FF2B5EF4-FFF2-40B4-BE49-F238E27FC236}">
                          <a16:creationId xmlns:a16="http://schemas.microsoft.com/office/drawing/2014/main" id="{62680FC2-B46A-4497-A25B-D889BC304A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9" name="Line 185">
                      <a:extLst>
                        <a:ext uri="{FF2B5EF4-FFF2-40B4-BE49-F238E27FC236}">
                          <a16:creationId xmlns:a16="http://schemas.microsoft.com/office/drawing/2014/main" id="{3CA7D925-30BC-4A57-8B8B-6E542F8847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0" name="Line 186">
                      <a:extLst>
                        <a:ext uri="{FF2B5EF4-FFF2-40B4-BE49-F238E27FC236}">
                          <a16:creationId xmlns:a16="http://schemas.microsoft.com/office/drawing/2014/main" id="{18A74874-15AF-430A-B1D7-88D03B2A4E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1" name="Line 187">
                      <a:extLst>
                        <a:ext uri="{FF2B5EF4-FFF2-40B4-BE49-F238E27FC236}">
                          <a16:creationId xmlns:a16="http://schemas.microsoft.com/office/drawing/2014/main" id="{49804A48-19C2-445E-9F42-6EE944DF9A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82" name="Line 188">
                      <a:extLst>
                        <a:ext uri="{FF2B5EF4-FFF2-40B4-BE49-F238E27FC236}">
                          <a16:creationId xmlns:a16="http://schemas.microsoft.com/office/drawing/2014/main" id="{7C5897D1-6956-4A74-B40C-3E66DA488D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66" name="Group 189">
                    <a:extLst>
                      <a:ext uri="{FF2B5EF4-FFF2-40B4-BE49-F238E27FC236}">
                        <a16:creationId xmlns:a16="http://schemas.microsoft.com/office/drawing/2014/main" id="{BEF37ABB-2ED6-4340-A439-AF3D8AAB32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190">
                      <a:extLst>
                        <a:ext uri="{FF2B5EF4-FFF2-40B4-BE49-F238E27FC236}">
                          <a16:creationId xmlns:a16="http://schemas.microsoft.com/office/drawing/2014/main" id="{BAB52A36-1476-4017-81B8-20069EF903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8" name="Line 191">
                      <a:extLst>
                        <a:ext uri="{FF2B5EF4-FFF2-40B4-BE49-F238E27FC236}">
                          <a16:creationId xmlns:a16="http://schemas.microsoft.com/office/drawing/2014/main" id="{2A0F8674-869A-4D11-BE66-86D133734C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69" name="Line 192">
                      <a:extLst>
                        <a:ext uri="{FF2B5EF4-FFF2-40B4-BE49-F238E27FC236}">
                          <a16:creationId xmlns:a16="http://schemas.microsoft.com/office/drawing/2014/main" id="{CE835781-2B8E-43FE-9A92-DAEEC71C49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0" name="Line 193">
                      <a:extLst>
                        <a:ext uri="{FF2B5EF4-FFF2-40B4-BE49-F238E27FC236}">
                          <a16:creationId xmlns:a16="http://schemas.microsoft.com/office/drawing/2014/main" id="{C612E289-C5D4-4139-9AFF-A0209F113A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1" name="Line 194">
                      <a:extLst>
                        <a:ext uri="{FF2B5EF4-FFF2-40B4-BE49-F238E27FC236}">
                          <a16:creationId xmlns:a16="http://schemas.microsoft.com/office/drawing/2014/main" id="{0D876099-B970-4575-959A-EF186D8FE1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2" name="Line 195">
                      <a:extLst>
                        <a:ext uri="{FF2B5EF4-FFF2-40B4-BE49-F238E27FC236}">
                          <a16:creationId xmlns:a16="http://schemas.microsoft.com/office/drawing/2014/main" id="{19F16C6B-F30C-44BF-80ED-79D594D28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3" name="Line 196">
                      <a:extLst>
                        <a:ext uri="{FF2B5EF4-FFF2-40B4-BE49-F238E27FC236}">
                          <a16:creationId xmlns:a16="http://schemas.microsoft.com/office/drawing/2014/main" id="{01E68AD9-A3D0-4EE3-9DD2-B86816C4C1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74" name="Line 197">
                      <a:extLst>
                        <a:ext uri="{FF2B5EF4-FFF2-40B4-BE49-F238E27FC236}">
                          <a16:creationId xmlns:a16="http://schemas.microsoft.com/office/drawing/2014/main" id="{EEB761D2-74FC-45AE-B8BC-CA5AF4F47E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38" name="Group 198">
                <a:extLst>
                  <a:ext uri="{FF2B5EF4-FFF2-40B4-BE49-F238E27FC236}">
                    <a16:creationId xmlns:a16="http://schemas.microsoft.com/office/drawing/2014/main" id="{FC7C79F5-CEEF-4BAE-95ED-435ADBDFE1E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>
                  <a:extLst>
                    <a:ext uri="{FF2B5EF4-FFF2-40B4-BE49-F238E27FC236}">
                      <a16:creationId xmlns:a16="http://schemas.microsoft.com/office/drawing/2014/main" id="{650A6FF3-CCBD-4F1D-8655-9B0136E55BA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0" name="Line 200">
                  <a:extLst>
                    <a:ext uri="{FF2B5EF4-FFF2-40B4-BE49-F238E27FC236}">
                      <a16:creationId xmlns:a16="http://schemas.microsoft.com/office/drawing/2014/main" id="{EDE803E2-0812-46BA-AA0D-ACAB4363C47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Line 201">
                  <a:extLst>
                    <a:ext uri="{FF2B5EF4-FFF2-40B4-BE49-F238E27FC236}">
                      <a16:creationId xmlns:a16="http://schemas.microsoft.com/office/drawing/2014/main" id="{F57D0B23-2D98-4B01-8998-68ABA034A76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" name="Line 202">
                  <a:extLst>
                    <a:ext uri="{FF2B5EF4-FFF2-40B4-BE49-F238E27FC236}">
                      <a16:creationId xmlns:a16="http://schemas.microsoft.com/office/drawing/2014/main" id="{28FD414D-7360-404F-B97E-2BD49B67C65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Line 203">
                  <a:extLst>
                    <a:ext uri="{FF2B5EF4-FFF2-40B4-BE49-F238E27FC236}">
                      <a16:creationId xmlns:a16="http://schemas.microsoft.com/office/drawing/2014/main" id="{8629CD36-58BE-4A34-91B8-614E3D791AF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4" name="Line 204">
                  <a:extLst>
                    <a:ext uri="{FF2B5EF4-FFF2-40B4-BE49-F238E27FC236}">
                      <a16:creationId xmlns:a16="http://schemas.microsoft.com/office/drawing/2014/main" id="{170E7E01-490E-4442-905E-2C8D4E913A7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Line 205">
                  <a:extLst>
                    <a:ext uri="{FF2B5EF4-FFF2-40B4-BE49-F238E27FC236}">
                      <a16:creationId xmlns:a16="http://schemas.microsoft.com/office/drawing/2014/main" id="{FCB938F7-9BDF-4788-B5DA-1484113B116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" name="Line 206">
                  <a:extLst>
                    <a:ext uri="{FF2B5EF4-FFF2-40B4-BE49-F238E27FC236}">
                      <a16:creationId xmlns:a16="http://schemas.microsoft.com/office/drawing/2014/main" id="{CCAC2772-2418-46A5-B6EE-714E97C457F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Line 207">
                  <a:extLst>
                    <a:ext uri="{FF2B5EF4-FFF2-40B4-BE49-F238E27FC236}">
                      <a16:creationId xmlns:a16="http://schemas.microsoft.com/office/drawing/2014/main" id="{4728EE29-B819-40D6-913B-D21F0F85AF5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8" name="Line 208">
                  <a:extLst>
                    <a:ext uri="{FF2B5EF4-FFF2-40B4-BE49-F238E27FC236}">
                      <a16:creationId xmlns:a16="http://schemas.microsoft.com/office/drawing/2014/main" id="{2C6A0FBD-E0D6-4D46-9610-1A7479EFD63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Line 209">
                  <a:extLst>
                    <a:ext uri="{FF2B5EF4-FFF2-40B4-BE49-F238E27FC236}">
                      <a16:creationId xmlns:a16="http://schemas.microsoft.com/office/drawing/2014/main" id="{50C183AF-5E25-4E6A-A3F8-D1B758B12DFF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210">
              <a:extLst>
                <a:ext uri="{FF2B5EF4-FFF2-40B4-BE49-F238E27FC236}">
                  <a16:creationId xmlns:a16="http://schemas.microsoft.com/office/drawing/2014/main" id="{470F5FB8-F3A0-4072-82B3-6E72C7462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>
                <a:extLst>
                  <a:ext uri="{FF2B5EF4-FFF2-40B4-BE49-F238E27FC236}">
                    <a16:creationId xmlns:a16="http://schemas.microsoft.com/office/drawing/2014/main" id="{63D37FC5-092C-4575-A915-5F6B016D30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3" name="Rectangle 212">
                <a:extLst>
                  <a:ext uri="{FF2B5EF4-FFF2-40B4-BE49-F238E27FC236}">
                    <a16:creationId xmlns:a16="http://schemas.microsoft.com/office/drawing/2014/main" id="{63EFFF12-82BA-415A-B2EC-EF1B471995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4" name="Rectangle 213">
                <a:extLst>
                  <a:ext uri="{FF2B5EF4-FFF2-40B4-BE49-F238E27FC236}">
                    <a16:creationId xmlns:a16="http://schemas.microsoft.com/office/drawing/2014/main" id="{58B54089-C53F-417F-AF4F-4EFB8DE591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5" name="Rectangle 214">
                <a:extLst>
                  <a:ext uri="{FF2B5EF4-FFF2-40B4-BE49-F238E27FC236}">
                    <a16:creationId xmlns:a16="http://schemas.microsoft.com/office/drawing/2014/main" id="{7850E40F-4413-48B9-8733-8D0751C1C7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6" name="Rectangle 215">
                <a:extLst>
                  <a:ext uri="{FF2B5EF4-FFF2-40B4-BE49-F238E27FC236}">
                    <a16:creationId xmlns:a16="http://schemas.microsoft.com/office/drawing/2014/main" id="{1EAD0AA6-6830-48BB-96F2-635466CD4C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7" name="Group 216">
              <a:extLst>
                <a:ext uri="{FF2B5EF4-FFF2-40B4-BE49-F238E27FC236}">
                  <a16:creationId xmlns:a16="http://schemas.microsoft.com/office/drawing/2014/main" id="{DE448AAD-6902-4654-A0B2-FE6B8A9BA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>
                <a:extLst>
                  <a:ext uri="{FF2B5EF4-FFF2-40B4-BE49-F238E27FC236}">
                    <a16:creationId xmlns:a16="http://schemas.microsoft.com/office/drawing/2014/main" id="{CB97FF19-05A7-4E2C-8762-9010352A3C7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>
                  <a:extLst>
                    <a:ext uri="{FF2B5EF4-FFF2-40B4-BE49-F238E27FC236}">
                      <a16:creationId xmlns:a16="http://schemas.microsoft.com/office/drawing/2014/main" id="{3364ABEA-6164-4B54-B444-EF28AFE46D4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31" name="Rectangle 219">
                  <a:extLst>
                    <a:ext uri="{FF2B5EF4-FFF2-40B4-BE49-F238E27FC236}">
                      <a16:creationId xmlns:a16="http://schemas.microsoft.com/office/drawing/2014/main" id="{D50C8028-F37B-4953-BBA9-536FD78309D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9" name="Group 220">
                <a:extLst>
                  <a:ext uri="{FF2B5EF4-FFF2-40B4-BE49-F238E27FC236}">
                    <a16:creationId xmlns:a16="http://schemas.microsoft.com/office/drawing/2014/main" id="{D8C8DD16-9521-40B7-9A52-6C35FA3A199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>
                  <a:extLst>
                    <a:ext uri="{FF2B5EF4-FFF2-40B4-BE49-F238E27FC236}">
                      <a16:creationId xmlns:a16="http://schemas.microsoft.com/office/drawing/2014/main" id="{8153DF1B-9392-4F26-A5D4-6B804D3FAE3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9" name="Rectangle 222">
                  <a:extLst>
                    <a:ext uri="{FF2B5EF4-FFF2-40B4-BE49-F238E27FC236}">
                      <a16:creationId xmlns:a16="http://schemas.microsoft.com/office/drawing/2014/main" id="{4662BF5B-F514-421B-AAB3-41888A20593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" name="Group 223">
                <a:extLst>
                  <a:ext uri="{FF2B5EF4-FFF2-40B4-BE49-F238E27FC236}">
                    <a16:creationId xmlns:a16="http://schemas.microsoft.com/office/drawing/2014/main" id="{570DAF35-CBF6-4FF5-B7CB-1A4525F6965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>
                  <a:extLst>
                    <a:ext uri="{FF2B5EF4-FFF2-40B4-BE49-F238E27FC236}">
                      <a16:creationId xmlns:a16="http://schemas.microsoft.com/office/drawing/2014/main" id="{5E21D4EB-D453-41C9-8941-C5E1297D627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7" name="Rectangle 225">
                  <a:extLst>
                    <a:ext uri="{FF2B5EF4-FFF2-40B4-BE49-F238E27FC236}">
                      <a16:creationId xmlns:a16="http://schemas.microsoft.com/office/drawing/2014/main" id="{6456D81D-C142-4CF2-9A10-7783511AA05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1" name="Group 226">
                <a:extLst>
                  <a:ext uri="{FF2B5EF4-FFF2-40B4-BE49-F238E27FC236}">
                    <a16:creationId xmlns:a16="http://schemas.microsoft.com/office/drawing/2014/main" id="{F5826737-8BA6-4265-AA40-ED9FF9B17BC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>
                  <a:extLst>
                    <a:ext uri="{FF2B5EF4-FFF2-40B4-BE49-F238E27FC236}">
                      <a16:creationId xmlns:a16="http://schemas.microsoft.com/office/drawing/2014/main" id="{9F5BA2AB-5826-4BE7-9F50-747CE9250D2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5" name="Rectangle 228">
                  <a:extLst>
                    <a:ext uri="{FF2B5EF4-FFF2-40B4-BE49-F238E27FC236}">
                      <a16:creationId xmlns:a16="http://schemas.microsoft.com/office/drawing/2014/main" id="{C1E9DD35-986D-4C6B-8E19-D99E8490CAE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2" name="Group 229">
                <a:extLst>
                  <a:ext uri="{FF2B5EF4-FFF2-40B4-BE49-F238E27FC236}">
                    <a16:creationId xmlns:a16="http://schemas.microsoft.com/office/drawing/2014/main" id="{2FD3012F-C42D-48ED-88A6-CCA5B5B5458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>
                  <a:extLst>
                    <a:ext uri="{FF2B5EF4-FFF2-40B4-BE49-F238E27FC236}">
                      <a16:creationId xmlns:a16="http://schemas.microsoft.com/office/drawing/2014/main" id="{4AD8D09A-3913-4379-913A-B6B59BBF308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3" name="Rectangle 231">
                  <a:extLst>
                    <a:ext uri="{FF2B5EF4-FFF2-40B4-BE49-F238E27FC236}">
                      <a16:creationId xmlns:a16="http://schemas.microsoft.com/office/drawing/2014/main" id="{5B7B9535-0F13-41BB-8F20-3AB32843F58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3" name="Group 232">
                <a:extLst>
                  <a:ext uri="{FF2B5EF4-FFF2-40B4-BE49-F238E27FC236}">
                    <a16:creationId xmlns:a16="http://schemas.microsoft.com/office/drawing/2014/main" id="{56AE34F7-4106-4BD6-A1CC-26579383EE8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>
                  <a:extLst>
                    <a:ext uri="{FF2B5EF4-FFF2-40B4-BE49-F238E27FC236}">
                      <a16:creationId xmlns:a16="http://schemas.microsoft.com/office/drawing/2014/main" id="{2D9CE95C-DC8B-435D-BAEE-71A4FB69C10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21" name="Rectangle 234">
                  <a:extLst>
                    <a:ext uri="{FF2B5EF4-FFF2-40B4-BE49-F238E27FC236}">
                      <a16:creationId xmlns:a16="http://schemas.microsoft.com/office/drawing/2014/main" id="{5B02AC23-2196-4768-849B-663D71B63E1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4" name="Group 235">
                <a:extLst>
                  <a:ext uri="{FF2B5EF4-FFF2-40B4-BE49-F238E27FC236}">
                    <a16:creationId xmlns:a16="http://schemas.microsoft.com/office/drawing/2014/main" id="{EA723CB3-7493-4242-8188-59364D26355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>
                  <a:extLst>
                    <a:ext uri="{FF2B5EF4-FFF2-40B4-BE49-F238E27FC236}">
                      <a16:creationId xmlns:a16="http://schemas.microsoft.com/office/drawing/2014/main" id="{8EEEAF8D-2A44-465E-A1B3-BB061963E2D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9" name="Rectangle 237">
                  <a:extLst>
                    <a:ext uri="{FF2B5EF4-FFF2-40B4-BE49-F238E27FC236}">
                      <a16:creationId xmlns:a16="http://schemas.microsoft.com/office/drawing/2014/main" id="{2593660F-E410-4143-A361-320FFE51854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5" name="Group 238">
                <a:extLst>
                  <a:ext uri="{FF2B5EF4-FFF2-40B4-BE49-F238E27FC236}">
                    <a16:creationId xmlns:a16="http://schemas.microsoft.com/office/drawing/2014/main" id="{E4D33A0F-DAF2-4734-B1FE-D8D31FE9D35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>
                  <a:extLst>
                    <a:ext uri="{FF2B5EF4-FFF2-40B4-BE49-F238E27FC236}">
                      <a16:creationId xmlns:a16="http://schemas.microsoft.com/office/drawing/2014/main" id="{5623CE9E-AC5E-458F-B64E-6655E4436EC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7" name="Rectangle 240">
                  <a:extLst>
                    <a:ext uri="{FF2B5EF4-FFF2-40B4-BE49-F238E27FC236}">
                      <a16:creationId xmlns:a16="http://schemas.microsoft.com/office/drawing/2014/main" id="{2073BB4A-CBFE-4ADF-8A1F-8AADD45D8B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</p:grpSp>
      <p:pic>
        <p:nvPicPr>
          <p:cNvPr id="243" name="Picture 246">
            <a:extLst>
              <a:ext uri="{FF2B5EF4-FFF2-40B4-BE49-F238E27FC236}">
                <a16:creationId xmlns:a16="http://schemas.microsoft.com/office/drawing/2014/main" id="{4AAD1517-3BFF-43ED-95DB-79EBFB495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841C39A-F717-4149-A30C-4EA5D20B6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13033635-B86A-4041-8C9A-0A990CDBC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F2CBC0D-25E5-460A-A115-52A855957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8C20E7-EED9-4783-BBAA-51E5EDD8F20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915197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0A675805-4AA7-4797-BF8D-18E3832CD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B9748593-6703-4FB4-87BE-A5294E74E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07BD4D8-B9FD-4A66-9402-E4E9EF629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4402-ED18-416E-8293-B4DE2BEDB7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2272343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012B643A-7A69-4B94-BB4F-05B66E58D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21771345-B9AE-40A1-B1B5-691899A81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6A88C6D4-235F-4467-8F38-AF24FB6B7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E70A-6FDB-454A-99BA-19DECBD3827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768367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B5524B63-F5B0-400A-A77E-8DD4D2E12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59FFE5DD-C1B3-4D39-8DF1-C041CE592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1FEDFB44-6497-472B-B267-E7586614C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3C3F-6F41-4FF6-8605-1E9E2C30A1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518887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153896FD-B9A9-45BF-A7C0-F7931D3C7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2">
            <a:extLst>
              <a:ext uri="{FF2B5EF4-FFF2-40B4-BE49-F238E27FC236}">
                <a16:creationId xmlns:a16="http://schemas.microsoft.com/office/drawing/2014/main" id="{C387E727-5A5E-4670-8645-702E5592D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F67CE2FB-5449-45D7-9910-050084507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6D8A-23FF-48BA-807A-AB1AC045079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697504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47EE0B03-3CF9-4535-A718-2C6B889C7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E1533FE0-03E8-445D-ABD9-03BA92BA9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2C9315B-1D7E-4800-9E3E-5D1F10F6A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E417-CD0E-489C-86CD-3FC4F76A5E8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620680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3D3DACBD-4505-4EE6-8613-C5E773ADA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2">
            <a:extLst>
              <a:ext uri="{FF2B5EF4-FFF2-40B4-BE49-F238E27FC236}">
                <a16:creationId xmlns:a16="http://schemas.microsoft.com/office/drawing/2014/main" id="{EEED03DE-7C1B-4C44-B0FC-19E3AD75B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61670EA6-A411-4842-9223-12102B678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1E30-E74D-4ED5-92A3-D3EC62E38B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719755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61">
            <a:extLst>
              <a:ext uri="{FF2B5EF4-FFF2-40B4-BE49-F238E27FC236}">
                <a16:creationId xmlns:a16="http://schemas.microsoft.com/office/drawing/2014/main" id="{27715918-CA04-4200-BB89-6BFD472EF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2">
            <a:extLst>
              <a:ext uri="{FF2B5EF4-FFF2-40B4-BE49-F238E27FC236}">
                <a16:creationId xmlns:a16="http://schemas.microsoft.com/office/drawing/2014/main" id="{7DB70B87-127D-4841-A42B-56C1F9686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F852B370-6B0B-444F-95DA-4B8D110ED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1694-0865-46B2-83C3-94C60575426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82748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>
            <a:extLst>
              <a:ext uri="{FF2B5EF4-FFF2-40B4-BE49-F238E27FC236}">
                <a16:creationId xmlns:a16="http://schemas.microsoft.com/office/drawing/2014/main" id="{CBD10784-2603-4875-A589-1D0A22FF2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62">
            <a:extLst>
              <a:ext uri="{FF2B5EF4-FFF2-40B4-BE49-F238E27FC236}">
                <a16:creationId xmlns:a16="http://schemas.microsoft.com/office/drawing/2014/main" id="{29BA5533-F07C-4438-B306-F2D481374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8BC4865-BFE8-4DC7-A074-D930C7007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F1473-14C5-4AD3-9E8E-3FE18FE678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6733291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0266DDE5-1DCE-44EE-9258-A495C7AE3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8BE324C7-5EE7-40A9-BCFB-570439A0C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C1A36BD0-7F1C-4914-BE9B-AC9D63ABC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2BB7-1A2E-4646-B488-2C464F0C6B1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768799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F0A92E2C-6D7B-4DF9-8922-45557BA3D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036CF5E0-ADB5-446C-8257-F9AA6B8D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85A4134E-5AA3-41DD-B3CF-E2557804D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6829-FECD-453B-AA73-F8DE3C3984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4211003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C084340-51D8-4A79-BD5D-2DBDD55B6A5E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A297446D-79F9-4BB5-A9FC-F23C738723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81C827B1-0F1E-4D5B-9895-A796EE20A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>
                  <a:extLst>
                    <a:ext uri="{FF2B5EF4-FFF2-40B4-BE49-F238E27FC236}">
                      <a16:creationId xmlns:a16="http://schemas.microsoft.com/office/drawing/2014/main" id="{AB6C5A8C-56B2-4E7B-B646-710CC30D7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4" name="Rectangle 6">
                  <a:extLst>
                    <a:ext uri="{FF2B5EF4-FFF2-40B4-BE49-F238E27FC236}">
                      <a16:creationId xmlns:a16="http://schemas.microsoft.com/office/drawing/2014/main" id="{A8364BE4-D640-40B7-8BF6-16A6F4B50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5" name="Rectangle 7">
                  <a:extLst>
                    <a:ext uri="{FF2B5EF4-FFF2-40B4-BE49-F238E27FC236}">
                      <a16:creationId xmlns:a16="http://schemas.microsoft.com/office/drawing/2014/main" id="{EE54378D-EC4F-456C-AB77-41C640950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6" name="Rectangle 8">
                  <a:extLst>
                    <a:ext uri="{FF2B5EF4-FFF2-40B4-BE49-F238E27FC236}">
                      <a16:creationId xmlns:a16="http://schemas.microsoft.com/office/drawing/2014/main" id="{FD450313-3BC3-4670-B589-072D3492E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7" name="Rectangle 9">
                  <a:extLst>
                    <a:ext uri="{FF2B5EF4-FFF2-40B4-BE49-F238E27FC236}">
                      <a16:creationId xmlns:a16="http://schemas.microsoft.com/office/drawing/2014/main" id="{9AA16E71-74E7-4E37-B7B4-B6984FDB38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59" name="Group 10">
                <a:extLst>
                  <a:ext uri="{FF2B5EF4-FFF2-40B4-BE49-F238E27FC236}">
                    <a16:creationId xmlns:a16="http://schemas.microsoft.com/office/drawing/2014/main" id="{3F27C4D9-F4BC-4D42-8F92-6065747AF4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>
                  <a:extLst>
                    <a:ext uri="{FF2B5EF4-FFF2-40B4-BE49-F238E27FC236}">
                      <a16:creationId xmlns:a16="http://schemas.microsoft.com/office/drawing/2014/main" id="{DD2F4FA9-19F2-4F4F-ACAE-59A5D86EE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9" name="Rectangle 12">
                  <a:extLst>
                    <a:ext uri="{FF2B5EF4-FFF2-40B4-BE49-F238E27FC236}">
                      <a16:creationId xmlns:a16="http://schemas.microsoft.com/office/drawing/2014/main" id="{B4C37F3A-CA5F-45EC-B33B-84649B1FB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0" name="Rectangle 13">
                  <a:extLst>
                    <a:ext uri="{FF2B5EF4-FFF2-40B4-BE49-F238E27FC236}">
                      <a16:creationId xmlns:a16="http://schemas.microsoft.com/office/drawing/2014/main" id="{AFB78108-3931-4DA1-9D9D-DDA82F271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1" name="Rectangle 14">
                  <a:extLst>
                    <a:ext uri="{FF2B5EF4-FFF2-40B4-BE49-F238E27FC236}">
                      <a16:creationId xmlns:a16="http://schemas.microsoft.com/office/drawing/2014/main" id="{DF0226BE-CB19-457D-A757-BE30AA244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82" name="Rectangle 15">
                  <a:extLst>
                    <a:ext uri="{FF2B5EF4-FFF2-40B4-BE49-F238E27FC236}">
                      <a16:creationId xmlns:a16="http://schemas.microsoft.com/office/drawing/2014/main" id="{3A8B09D0-22FA-42E0-BC9D-85F901AB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60" name="Group 16">
                <a:extLst>
                  <a:ext uri="{FF2B5EF4-FFF2-40B4-BE49-F238E27FC236}">
                    <a16:creationId xmlns:a16="http://schemas.microsoft.com/office/drawing/2014/main" id="{4640EAB3-9591-499A-A675-F31E098FD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>
                  <a:extLst>
                    <a:ext uri="{FF2B5EF4-FFF2-40B4-BE49-F238E27FC236}">
                      <a16:creationId xmlns:a16="http://schemas.microsoft.com/office/drawing/2014/main" id="{BB9139C0-99ED-4662-AE76-E69614B6E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4" name="Rectangle 18">
                  <a:extLst>
                    <a:ext uri="{FF2B5EF4-FFF2-40B4-BE49-F238E27FC236}">
                      <a16:creationId xmlns:a16="http://schemas.microsoft.com/office/drawing/2014/main" id="{A4B1330E-9BE5-4E20-A91C-747AECD3F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5" name="Rectangle 19">
                  <a:extLst>
                    <a:ext uri="{FF2B5EF4-FFF2-40B4-BE49-F238E27FC236}">
                      <a16:creationId xmlns:a16="http://schemas.microsoft.com/office/drawing/2014/main" id="{7B03E512-8870-4324-88EA-563BE212E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6" name="Rectangle 20">
                  <a:extLst>
                    <a:ext uri="{FF2B5EF4-FFF2-40B4-BE49-F238E27FC236}">
                      <a16:creationId xmlns:a16="http://schemas.microsoft.com/office/drawing/2014/main" id="{CC24D4B8-5A53-4536-A6A6-0D2756671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7" name="Rectangle 21">
                  <a:extLst>
                    <a:ext uri="{FF2B5EF4-FFF2-40B4-BE49-F238E27FC236}">
                      <a16:creationId xmlns:a16="http://schemas.microsoft.com/office/drawing/2014/main" id="{4E7AE8CD-365C-491C-BBC0-1ED5C86354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61" name="Group 22">
                <a:extLst>
                  <a:ext uri="{FF2B5EF4-FFF2-40B4-BE49-F238E27FC236}">
                    <a16:creationId xmlns:a16="http://schemas.microsoft.com/office/drawing/2014/main" id="{66AD8F1E-0AD1-4787-AD0D-6A152577B7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>
                  <a:extLst>
                    <a:ext uri="{FF2B5EF4-FFF2-40B4-BE49-F238E27FC236}">
                      <a16:creationId xmlns:a16="http://schemas.microsoft.com/office/drawing/2014/main" id="{80738156-93E2-401F-BBB4-4652CEBDC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9" name="Rectangle 24">
                  <a:extLst>
                    <a:ext uri="{FF2B5EF4-FFF2-40B4-BE49-F238E27FC236}">
                      <a16:creationId xmlns:a16="http://schemas.microsoft.com/office/drawing/2014/main" id="{0323B63C-FB4A-4A89-9478-B8F7677777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0" name="Rectangle 25">
                  <a:extLst>
                    <a:ext uri="{FF2B5EF4-FFF2-40B4-BE49-F238E27FC236}">
                      <a16:creationId xmlns:a16="http://schemas.microsoft.com/office/drawing/2014/main" id="{F4818557-887E-4BD8-A7BB-3E0687D2B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1" name="Rectangle 26">
                  <a:extLst>
                    <a:ext uri="{FF2B5EF4-FFF2-40B4-BE49-F238E27FC236}">
                      <a16:creationId xmlns:a16="http://schemas.microsoft.com/office/drawing/2014/main" id="{DA45A12A-9F98-440C-84FF-0F8DD9A52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72" name="Rectangle 27">
                  <a:extLst>
                    <a:ext uri="{FF2B5EF4-FFF2-40B4-BE49-F238E27FC236}">
                      <a16:creationId xmlns:a16="http://schemas.microsoft.com/office/drawing/2014/main" id="{98B5DC98-2560-48A7-AABC-BC63F8E72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62" name="Group 28">
                <a:extLst>
                  <a:ext uri="{FF2B5EF4-FFF2-40B4-BE49-F238E27FC236}">
                    <a16:creationId xmlns:a16="http://schemas.microsoft.com/office/drawing/2014/main" id="{580183B2-5489-45E2-9237-656B3520A1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>
                  <a:extLst>
                    <a:ext uri="{FF2B5EF4-FFF2-40B4-BE49-F238E27FC236}">
                      <a16:creationId xmlns:a16="http://schemas.microsoft.com/office/drawing/2014/main" id="{14925778-0C73-440D-8D25-29C51C8FEE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4" name="Rectangle 30">
                  <a:extLst>
                    <a:ext uri="{FF2B5EF4-FFF2-40B4-BE49-F238E27FC236}">
                      <a16:creationId xmlns:a16="http://schemas.microsoft.com/office/drawing/2014/main" id="{A5434B55-82EC-4E53-A4D0-C80F7AFBFA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5" name="Rectangle 31">
                  <a:extLst>
                    <a:ext uri="{FF2B5EF4-FFF2-40B4-BE49-F238E27FC236}">
                      <a16:creationId xmlns:a16="http://schemas.microsoft.com/office/drawing/2014/main" id="{377CA998-6A91-492A-8894-3B4DC9D48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6" name="Rectangle 32">
                  <a:extLst>
                    <a:ext uri="{FF2B5EF4-FFF2-40B4-BE49-F238E27FC236}">
                      <a16:creationId xmlns:a16="http://schemas.microsoft.com/office/drawing/2014/main" id="{EFDD3772-9292-4528-97FD-4F1AD1BBD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67" name="Rectangle 33">
                  <a:extLst>
                    <a:ext uri="{FF2B5EF4-FFF2-40B4-BE49-F238E27FC236}">
                      <a16:creationId xmlns:a16="http://schemas.microsoft.com/office/drawing/2014/main" id="{802076A5-E1D6-42A4-AE06-6E3BFA305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  <p:grpSp>
          <p:nvGrpSpPr>
            <p:cNvPr id="1033" name="Group 34">
              <a:extLst>
                <a:ext uri="{FF2B5EF4-FFF2-40B4-BE49-F238E27FC236}">
                  <a16:creationId xmlns:a16="http://schemas.microsoft.com/office/drawing/2014/main" id="{AE07B8FE-232E-46B9-85F8-22921D1E4BF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>
                <a:extLst>
                  <a:ext uri="{FF2B5EF4-FFF2-40B4-BE49-F238E27FC236}">
                    <a16:creationId xmlns:a16="http://schemas.microsoft.com/office/drawing/2014/main" id="{360A8977-CE64-483F-AA15-1AE9BC1F108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>
                  <a:extLst>
                    <a:ext uri="{FF2B5EF4-FFF2-40B4-BE49-F238E27FC236}">
                      <a16:creationId xmlns:a16="http://schemas.microsoft.com/office/drawing/2014/main" id="{E8D45CB5-8F58-4058-8CC0-B576DFE04A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7" name="Rectangle 37">
                  <a:extLst>
                    <a:ext uri="{FF2B5EF4-FFF2-40B4-BE49-F238E27FC236}">
                      <a16:creationId xmlns:a16="http://schemas.microsoft.com/office/drawing/2014/main" id="{50A83DFC-F46D-4222-BF10-012C0F196E2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5" name="Group 38">
                <a:extLst>
                  <a:ext uri="{FF2B5EF4-FFF2-40B4-BE49-F238E27FC236}">
                    <a16:creationId xmlns:a16="http://schemas.microsoft.com/office/drawing/2014/main" id="{6C60595A-DEFE-478E-9073-A74534C3461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>
                  <a:extLst>
                    <a:ext uri="{FF2B5EF4-FFF2-40B4-BE49-F238E27FC236}">
                      <a16:creationId xmlns:a16="http://schemas.microsoft.com/office/drawing/2014/main" id="{E3CE7059-2770-4909-B009-8E8274E0B6D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5" name="Rectangle 40">
                  <a:extLst>
                    <a:ext uri="{FF2B5EF4-FFF2-40B4-BE49-F238E27FC236}">
                      <a16:creationId xmlns:a16="http://schemas.microsoft.com/office/drawing/2014/main" id="{0F4A1C54-033A-4EC9-AA2B-69AA78D8F2C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6" name="Group 41">
                <a:extLst>
                  <a:ext uri="{FF2B5EF4-FFF2-40B4-BE49-F238E27FC236}">
                    <a16:creationId xmlns:a16="http://schemas.microsoft.com/office/drawing/2014/main" id="{9D1B42C0-187A-4D63-B8A3-28E9415C77F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>
                  <a:extLst>
                    <a:ext uri="{FF2B5EF4-FFF2-40B4-BE49-F238E27FC236}">
                      <a16:creationId xmlns:a16="http://schemas.microsoft.com/office/drawing/2014/main" id="{313AE760-8618-4B8C-8D17-A3751E4D929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3" name="Rectangle 43">
                  <a:extLst>
                    <a:ext uri="{FF2B5EF4-FFF2-40B4-BE49-F238E27FC236}">
                      <a16:creationId xmlns:a16="http://schemas.microsoft.com/office/drawing/2014/main" id="{63C4F0D5-C43E-408A-AD7B-35835217EA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7" name="Group 44">
                <a:extLst>
                  <a:ext uri="{FF2B5EF4-FFF2-40B4-BE49-F238E27FC236}">
                    <a16:creationId xmlns:a16="http://schemas.microsoft.com/office/drawing/2014/main" id="{C13733A6-8DF7-47FA-988E-54654559F4C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>
                  <a:extLst>
                    <a:ext uri="{FF2B5EF4-FFF2-40B4-BE49-F238E27FC236}">
                      <a16:creationId xmlns:a16="http://schemas.microsoft.com/office/drawing/2014/main" id="{72106F6E-B711-4595-9966-A5170EE7E75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51" name="Rectangle 46">
                  <a:extLst>
                    <a:ext uri="{FF2B5EF4-FFF2-40B4-BE49-F238E27FC236}">
                      <a16:creationId xmlns:a16="http://schemas.microsoft.com/office/drawing/2014/main" id="{199EB77F-9A09-4371-B543-3A2A9F2F269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8" name="Group 47">
                <a:extLst>
                  <a:ext uri="{FF2B5EF4-FFF2-40B4-BE49-F238E27FC236}">
                    <a16:creationId xmlns:a16="http://schemas.microsoft.com/office/drawing/2014/main" id="{285D69E3-6D5E-4ED4-949C-129AFFF3EFC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>
                  <a:extLst>
                    <a:ext uri="{FF2B5EF4-FFF2-40B4-BE49-F238E27FC236}">
                      <a16:creationId xmlns:a16="http://schemas.microsoft.com/office/drawing/2014/main" id="{31214335-EDA0-45FF-A603-BA399D69872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9" name="Rectangle 49">
                  <a:extLst>
                    <a:ext uri="{FF2B5EF4-FFF2-40B4-BE49-F238E27FC236}">
                      <a16:creationId xmlns:a16="http://schemas.microsoft.com/office/drawing/2014/main" id="{27D3C009-B0EF-41DF-8D3F-21F9A0D09F1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39" name="Group 50">
                <a:extLst>
                  <a:ext uri="{FF2B5EF4-FFF2-40B4-BE49-F238E27FC236}">
                    <a16:creationId xmlns:a16="http://schemas.microsoft.com/office/drawing/2014/main" id="{5F70B4BB-32A3-4575-9779-127C580892D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>
                  <a:extLst>
                    <a:ext uri="{FF2B5EF4-FFF2-40B4-BE49-F238E27FC236}">
                      <a16:creationId xmlns:a16="http://schemas.microsoft.com/office/drawing/2014/main" id="{1BE5B08A-D50C-41C6-9AAB-7A8E2DDF3F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7" name="Rectangle 52">
                  <a:extLst>
                    <a:ext uri="{FF2B5EF4-FFF2-40B4-BE49-F238E27FC236}">
                      <a16:creationId xmlns:a16="http://schemas.microsoft.com/office/drawing/2014/main" id="{BF064ECD-ECFE-4BE2-92CB-880A1ECE7B0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40" name="Group 53">
                <a:extLst>
                  <a:ext uri="{FF2B5EF4-FFF2-40B4-BE49-F238E27FC236}">
                    <a16:creationId xmlns:a16="http://schemas.microsoft.com/office/drawing/2014/main" id="{125441EA-2DD8-44BE-B24F-2CC0E8800AE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>
                  <a:extLst>
                    <a:ext uri="{FF2B5EF4-FFF2-40B4-BE49-F238E27FC236}">
                      <a16:creationId xmlns:a16="http://schemas.microsoft.com/office/drawing/2014/main" id="{CF580B98-2201-4245-B79A-EC43C53080B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5" name="Rectangle 55">
                  <a:extLst>
                    <a:ext uri="{FF2B5EF4-FFF2-40B4-BE49-F238E27FC236}">
                      <a16:creationId xmlns:a16="http://schemas.microsoft.com/office/drawing/2014/main" id="{674321B5-F07F-41D5-A8D6-BB053AD5BE9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  <p:grpSp>
            <p:nvGrpSpPr>
              <p:cNvPr id="1041" name="Group 56">
                <a:extLst>
                  <a:ext uri="{FF2B5EF4-FFF2-40B4-BE49-F238E27FC236}">
                    <a16:creationId xmlns:a16="http://schemas.microsoft.com/office/drawing/2014/main" id="{C08453DB-1A5F-4558-9868-800C8238D85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>
                  <a:extLst>
                    <a:ext uri="{FF2B5EF4-FFF2-40B4-BE49-F238E27FC236}">
                      <a16:creationId xmlns:a16="http://schemas.microsoft.com/office/drawing/2014/main" id="{55BE29ED-4755-4D5F-9801-8D6E2FE1986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  <p:sp>
              <p:nvSpPr>
                <p:cNvPr id="1043" name="Rectangle 58">
                  <a:extLst>
                    <a:ext uri="{FF2B5EF4-FFF2-40B4-BE49-F238E27FC236}">
                      <a16:creationId xmlns:a16="http://schemas.microsoft.com/office/drawing/2014/main" id="{C78C23F8-A96D-4EFD-B805-5EB7C2679DA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l-GR" altLang="el-GR"/>
                </a:p>
              </p:txBody>
            </p:sp>
          </p:grpSp>
        </p:grpSp>
      </p:grpSp>
      <p:sp>
        <p:nvSpPr>
          <p:cNvPr id="1027" name="Rectangle 59">
            <a:extLst>
              <a:ext uri="{FF2B5EF4-FFF2-40B4-BE49-F238E27FC236}">
                <a16:creationId xmlns:a16="http://schemas.microsoft.com/office/drawing/2014/main" id="{54F6868C-4BA4-4E0F-83C6-4F03A7655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8" name="Rectangle 60">
            <a:extLst>
              <a:ext uri="{FF2B5EF4-FFF2-40B4-BE49-F238E27FC236}">
                <a16:creationId xmlns:a16="http://schemas.microsoft.com/office/drawing/2014/main" id="{11A00DFD-DAC7-45F9-A191-4C7E6215C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3133" name="Rectangle 61">
            <a:extLst>
              <a:ext uri="{FF2B5EF4-FFF2-40B4-BE49-F238E27FC236}">
                <a16:creationId xmlns:a16="http://schemas.microsoft.com/office/drawing/2014/main" id="{EBD70A78-8FA9-4A8B-B1BC-AE2E5403D5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190905D0-5143-4E13-B9B9-7A9D214DE5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5F245B1D-3ED6-423D-8350-2F1475763B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0CA0D14-C998-4515-845A-97E506E5EF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0/Fluorite-unit-cell-3D-ionic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0/Fluorite-unit-cell-3D-ionic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5/Pyramid_of_35_spheres_animation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2C27047-F85F-4745-ADE3-EF211FBF72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52738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>
            <a:extLst>
              <a:ext uri="{FF2B5EF4-FFF2-40B4-BE49-F238E27FC236}">
                <a16:creationId xmlns:a16="http://schemas.microsoft.com/office/drawing/2014/main" id="{9A3849A0-00CE-435C-BC91-59DD9ACA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id="{1B502E3E-F092-4A99-8170-39C4AE77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05563"/>
            <a:ext cx="1225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FFFFFF"/>
                </a:solidFill>
              </a:rPr>
              <a:t>Σαντορίνη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CB7CCF3-97A9-4A99-B48E-7050253101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28925"/>
            <a:ext cx="7772400" cy="13208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</a:t>
            </a:r>
            <a:b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ΣΥΝΤΑΞΗ ΑΤΟΜΩΝ 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E772065-3DA9-47E0-A8C0-60BC6021E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Rectangle 24">
            <a:extLst>
              <a:ext uri="{FF2B5EF4-FFF2-40B4-BE49-F238E27FC236}">
                <a16:creationId xmlns:a16="http://schemas.microsoft.com/office/drawing/2014/main" id="{3787C3DE-0B46-4ABF-9403-8684ED06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μιας ιοντικής ένωσης καθορίζεται από</a:t>
            </a:r>
          </a:p>
          <a:p>
            <a:pPr lvl="1" eaLnBrk="1" hangingPunct="1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μέγεθος των ιόντων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της &amp;</a:t>
            </a:r>
          </a:p>
          <a:p>
            <a:pPr lvl="1" eaLnBrk="1" hangingPunct="1">
              <a:lnSpc>
                <a:spcPct val="11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φορτίο των ιόντων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FF0000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σθένος</a:t>
            </a:r>
            <a:r>
              <a:rPr lang="el-GR" altLang="el-GR" sz="2400" b="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δομή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πρέπει να είναι </a:t>
            </a:r>
            <a:b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γεωμετρικά σταθερή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&amp;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ηλεκτρικά ουδέτερη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δηλαδή το ποσό των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θετικών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αρνητικών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φορτίων στα ιόντα πρέπει να εξισορροπείται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4340" name="Picture 25">
            <a:extLst>
              <a:ext uri="{FF2B5EF4-FFF2-40B4-BE49-F238E27FC236}">
                <a16:creationId xmlns:a16="http://schemas.microsoft.com/office/drawing/2014/main" id="{4265B239-A23D-4BEF-831E-52075B62A8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9B8CD2-AB14-4F6A-800E-42DD37CAD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F86FD6A-7322-46E9-BDD0-B5EAA8A5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81075"/>
            <a:ext cx="8763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γεωμετρική σταθερότητα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ηλεκτρική ουδετερότητα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κρυσταλλικών δομών ελέγχεται από τους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νόμους ή κανόνες του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Pauling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νόμοι δείχνουν ότι ως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ορυκτά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μπορούν να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εμφανίζονται μόνο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πολύ σταθερές ενώσεις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Λιγότερο σταθερές ενώσεις είτε δεν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εμφανίζονται στη φύση είτε μετατρέπονται σε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ορυκτά τα οποία είναι περισσότερο σταθερά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στις υπάρχουσες φυσικοχημικές συνθήκες.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A3F46D0-A725-4663-B868-B7E650BF7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2AE191-4F5B-4614-BC94-7F692431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0450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Αντίθετα φορτισμένα ιόντα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έλκονται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για να σχηματίσουν κρυσταλλικές δομές</a:t>
            </a: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συνδετικές δυνάμεις είναι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χημικοί δεσμοί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Κάθε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ιόν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συντάσσει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γύρω του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αντίθετα φορτισμένα ιόντα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τόσα, όσα του επιτρέπει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μέγεθός του</a:t>
            </a:r>
          </a:p>
        </p:txBody>
      </p:sp>
      <p:pic>
        <p:nvPicPr>
          <p:cNvPr id="16388" name="Picture 6">
            <a:hlinkClick r:id="rId3"/>
            <a:extLst>
              <a:ext uri="{FF2B5EF4-FFF2-40B4-BE49-F238E27FC236}">
                <a16:creationId xmlns:a16="http://schemas.microsoft.com/office/drawing/2014/main" id="{EC9F81D1-6D79-45AF-921C-F1371455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31210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379F3E4-4F60-4392-8927-E1F9B88E8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9929DF5-B142-4506-BB49-0FC84896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5988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ιόντα θεωρούνται σαν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σφαίρες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που βρίσκονται μεταξύ τους σε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άμεση επαφή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συντασσόμενα ιόντα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διατάσσονται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γύρω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από 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συντάσσον ιόν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έτσι ώστε τα κέντρα τους να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αποτελούν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κορυφές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ενός κανονικού πολυέδρου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που λέγεται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πολύεδρο σύνταξης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7412" name="Picture 10">
            <a:hlinkClick r:id="rId3"/>
            <a:extLst>
              <a:ext uri="{FF2B5EF4-FFF2-40B4-BE49-F238E27FC236}">
                <a16:creationId xmlns:a16="http://schemas.microsoft.com/office/drawing/2014/main" id="{B889213E-F8E0-4C33-89B0-8D19406E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429000"/>
            <a:ext cx="3333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6A4D18-96C5-416B-B5EB-D74A56D3D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3BC92A2-3483-45B6-B565-78880ED7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0450"/>
            <a:ext cx="88836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κέντρο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του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πολυέδρου σύνταξης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βρίσκεται 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κατιόν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συντάσσον) ενώ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στις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κορυφές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βρίσκονται τα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ανιόντα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(συντασσόμενα)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και αντίθετα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5F9B9560-03AC-4B2E-845E-8375809B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4032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5">
            <a:extLst>
              <a:ext uri="{FF2B5EF4-FFF2-40B4-BE49-F238E27FC236}">
                <a16:creationId xmlns:a16="http://schemas.microsoft.com/office/drawing/2014/main" id="{7C0BCC2C-35E3-4D1B-B6E9-C4F40170C6E6}"/>
              </a:ext>
            </a:extLst>
          </p:cNvPr>
          <p:cNvSpPr>
            <a:spLocks/>
          </p:cNvSpPr>
          <p:nvPr/>
        </p:nvSpPr>
        <p:spPr bwMode="auto">
          <a:xfrm>
            <a:off x="7207250" y="4005263"/>
            <a:ext cx="1185863" cy="457200"/>
          </a:xfrm>
          <a:prstGeom prst="borderCallout1">
            <a:avLst>
              <a:gd name="adj1" fmla="val 25532"/>
              <a:gd name="adj2" fmla="val -6477"/>
              <a:gd name="adj3" fmla="val 180852"/>
              <a:gd name="adj4" fmla="val -225639"/>
            </a:avLst>
          </a:prstGeom>
          <a:solidFill>
            <a:srgbClr val="FFFF66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κατιόν</a:t>
            </a: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309B21BC-794C-4EBE-812D-C94C485477B2}"/>
              </a:ext>
            </a:extLst>
          </p:cNvPr>
          <p:cNvSpPr>
            <a:spLocks/>
          </p:cNvSpPr>
          <p:nvPr/>
        </p:nvSpPr>
        <p:spPr bwMode="auto">
          <a:xfrm>
            <a:off x="7400925" y="5229225"/>
            <a:ext cx="1016000" cy="457200"/>
          </a:xfrm>
          <a:prstGeom prst="borderCallout1">
            <a:avLst>
              <a:gd name="adj1" fmla="val 25532"/>
              <a:gd name="adj2" fmla="val -7569"/>
              <a:gd name="adj3" fmla="val -60991"/>
              <a:gd name="adj4" fmla="val -163722"/>
            </a:avLst>
          </a:prstGeom>
          <a:solidFill>
            <a:srgbClr val="C0C0C0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ανιόν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D6CA23B-B373-484E-9E77-DE6D378FD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C3D1FFF-9F7C-49AF-9991-FAD856AD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0450"/>
            <a:ext cx="88836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αριθμός των ιόντων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που βρίσκονται στις κορυφές του πολυέδρου σύνταξης αποτελεί τον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αριθμό σύνταξης (Α.Σ.)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ECF022E-2D71-424F-B4A5-9476D240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924175"/>
            <a:ext cx="4032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>
            <a:extLst>
              <a:ext uri="{FF2B5EF4-FFF2-40B4-BE49-F238E27FC236}">
                <a16:creationId xmlns:a16="http://schemas.microsoft.com/office/drawing/2014/main" id="{5564046F-37BE-461A-8FA0-FA932E210F3C}"/>
              </a:ext>
            </a:extLst>
          </p:cNvPr>
          <p:cNvSpPr>
            <a:spLocks/>
          </p:cNvSpPr>
          <p:nvPr/>
        </p:nvSpPr>
        <p:spPr bwMode="auto">
          <a:xfrm>
            <a:off x="7899400" y="4005263"/>
            <a:ext cx="1185863" cy="457200"/>
          </a:xfrm>
          <a:prstGeom prst="borderCallout1">
            <a:avLst>
              <a:gd name="adj1" fmla="val 25532"/>
              <a:gd name="adj2" fmla="val -6477"/>
              <a:gd name="adj3" fmla="val 180852"/>
              <a:gd name="adj4" fmla="val -225639"/>
            </a:avLst>
          </a:prstGeom>
          <a:solidFill>
            <a:srgbClr val="FFFF66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κατιόν</a:t>
            </a:r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905E83E4-E650-4E11-86AC-AEAF94BDEACE}"/>
              </a:ext>
            </a:extLst>
          </p:cNvPr>
          <p:cNvSpPr>
            <a:spLocks/>
          </p:cNvSpPr>
          <p:nvPr/>
        </p:nvSpPr>
        <p:spPr bwMode="auto">
          <a:xfrm>
            <a:off x="8093075" y="5229225"/>
            <a:ext cx="1016000" cy="457200"/>
          </a:xfrm>
          <a:prstGeom prst="borderCallout1">
            <a:avLst>
              <a:gd name="adj1" fmla="val 25532"/>
              <a:gd name="adj2" fmla="val -7569"/>
              <a:gd name="adj3" fmla="val -60991"/>
              <a:gd name="adj4" fmla="val -163722"/>
            </a:avLst>
          </a:prstGeom>
          <a:solidFill>
            <a:srgbClr val="C0C0C0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ανιόν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1C6E3B0E-4307-44DB-919F-C7FA9FAC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3363"/>
            <a:ext cx="30241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2325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0313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Α.Σ.= 6</a:t>
            </a:r>
          </a:p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Πολύεδρο σύνταξης οκτάεδρο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153F124-80B3-49B7-A145-84D00D09F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44CD15CB-87FB-4C65-A8E5-C44DAFA2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226" r="18471" b="5531"/>
          <a:stretch>
            <a:fillRect/>
          </a:stretch>
        </p:blipFill>
        <p:spPr bwMode="auto">
          <a:xfrm>
            <a:off x="179388" y="1700213"/>
            <a:ext cx="4176712" cy="3960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Line 6">
            <a:extLst>
              <a:ext uri="{FF2B5EF4-FFF2-40B4-BE49-F238E27FC236}">
                <a16:creationId xmlns:a16="http://schemas.microsoft.com/office/drawing/2014/main" id="{7319E039-1A7F-4156-86A3-8A7DF9C72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213100"/>
            <a:ext cx="714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188423" name="Group 7">
            <a:extLst>
              <a:ext uri="{FF2B5EF4-FFF2-40B4-BE49-F238E27FC236}">
                <a16:creationId xmlns:a16="http://schemas.microsoft.com/office/drawing/2014/main" id="{D6FA794A-5B7A-473C-8477-FC8F68CE0F38}"/>
              </a:ext>
            </a:extLst>
          </p:cNvPr>
          <p:cNvGrpSpPr>
            <a:grpSpLocks/>
          </p:cNvGrpSpPr>
          <p:nvPr/>
        </p:nvGrpSpPr>
        <p:grpSpPr bwMode="auto">
          <a:xfrm>
            <a:off x="1003300" y="2384425"/>
            <a:ext cx="2371725" cy="2606675"/>
            <a:chOff x="632" y="1502"/>
            <a:chExt cx="1494" cy="1642"/>
          </a:xfrm>
        </p:grpSpPr>
        <p:grpSp>
          <p:nvGrpSpPr>
            <p:cNvPr id="20497" name="Group 8">
              <a:extLst>
                <a:ext uri="{FF2B5EF4-FFF2-40B4-BE49-F238E27FC236}">
                  <a16:creationId xmlns:a16="http://schemas.microsoft.com/office/drawing/2014/main" id="{0FFC3B5E-6FDA-424C-8B8C-7F0104670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" y="1502"/>
              <a:ext cx="1494" cy="1642"/>
              <a:chOff x="768" y="1502"/>
              <a:chExt cx="1494" cy="1642"/>
            </a:xfrm>
          </p:grpSpPr>
          <p:sp>
            <p:nvSpPr>
              <p:cNvPr id="20503" name="Freeform 9">
                <a:extLst>
                  <a:ext uri="{FF2B5EF4-FFF2-40B4-BE49-F238E27FC236}">
                    <a16:creationId xmlns:a16="http://schemas.microsoft.com/office/drawing/2014/main" id="{28681320-E67A-4BBE-A69C-C7BB32F6F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502"/>
                <a:ext cx="1076" cy="742"/>
              </a:xfrm>
              <a:custGeom>
                <a:avLst/>
                <a:gdLst>
                  <a:gd name="T0" fmla="*/ 0 w 1076"/>
                  <a:gd name="T1" fmla="*/ 742 h 742"/>
                  <a:gd name="T2" fmla="*/ 746 w 1076"/>
                  <a:gd name="T3" fmla="*/ 0 h 742"/>
                  <a:gd name="T4" fmla="*/ 1076 w 1076"/>
                  <a:gd name="T5" fmla="*/ 662 h 742"/>
                  <a:gd name="T6" fmla="*/ 0 w 1076"/>
                  <a:gd name="T7" fmla="*/ 742 h 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6" h="742">
                    <a:moveTo>
                      <a:pt x="0" y="742"/>
                    </a:moveTo>
                    <a:lnTo>
                      <a:pt x="746" y="0"/>
                    </a:lnTo>
                    <a:lnTo>
                      <a:pt x="1076" y="662"/>
                    </a:lnTo>
                    <a:lnTo>
                      <a:pt x="0" y="74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0504" name="Freeform 10">
                <a:extLst>
                  <a:ext uri="{FF2B5EF4-FFF2-40B4-BE49-F238E27FC236}">
                    <a16:creationId xmlns:a16="http://schemas.microsoft.com/office/drawing/2014/main" id="{CCF6E5FF-7BC4-4E30-9F77-3A338A682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506"/>
                <a:ext cx="744" cy="872"/>
              </a:xfrm>
              <a:custGeom>
                <a:avLst/>
                <a:gdLst>
                  <a:gd name="T0" fmla="*/ 324 w 744"/>
                  <a:gd name="T1" fmla="*/ 642 h 872"/>
                  <a:gd name="T2" fmla="*/ 0 w 744"/>
                  <a:gd name="T3" fmla="*/ 0 h 872"/>
                  <a:gd name="T4" fmla="*/ 744 w 744"/>
                  <a:gd name="T5" fmla="*/ 872 h 872"/>
                  <a:gd name="T6" fmla="*/ 324 w 744"/>
                  <a:gd name="T7" fmla="*/ 642 h 8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4" h="872">
                    <a:moveTo>
                      <a:pt x="324" y="642"/>
                    </a:moveTo>
                    <a:lnTo>
                      <a:pt x="0" y="0"/>
                    </a:lnTo>
                    <a:lnTo>
                      <a:pt x="744" y="872"/>
                    </a:lnTo>
                    <a:lnTo>
                      <a:pt x="324" y="64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0505" name="Freeform 11">
                <a:extLst>
                  <a:ext uri="{FF2B5EF4-FFF2-40B4-BE49-F238E27FC236}">
                    <a16:creationId xmlns:a16="http://schemas.microsoft.com/office/drawing/2014/main" id="{3B223B88-104D-42B6-A537-2BF5A956A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2158"/>
                <a:ext cx="1086" cy="966"/>
              </a:xfrm>
              <a:custGeom>
                <a:avLst/>
                <a:gdLst>
                  <a:gd name="T0" fmla="*/ 0 w 1086"/>
                  <a:gd name="T1" fmla="*/ 82 h 966"/>
                  <a:gd name="T2" fmla="*/ 764 w 1086"/>
                  <a:gd name="T3" fmla="*/ 966 h 966"/>
                  <a:gd name="T4" fmla="*/ 1086 w 1086"/>
                  <a:gd name="T5" fmla="*/ 0 h 966"/>
                  <a:gd name="T6" fmla="*/ 0 w 1086"/>
                  <a:gd name="T7" fmla="*/ 82 h 9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6" h="966">
                    <a:moveTo>
                      <a:pt x="0" y="82"/>
                    </a:moveTo>
                    <a:lnTo>
                      <a:pt x="764" y="966"/>
                    </a:lnTo>
                    <a:lnTo>
                      <a:pt x="1086" y="0"/>
                    </a:lnTo>
                    <a:lnTo>
                      <a:pt x="0" y="8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0506" name="Freeform 12">
                <a:extLst>
                  <a:ext uri="{FF2B5EF4-FFF2-40B4-BE49-F238E27FC236}">
                    <a16:creationId xmlns:a16="http://schemas.microsoft.com/office/drawing/2014/main" id="{95A53372-ECC3-4D98-B967-919581F14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2160"/>
                <a:ext cx="738" cy="984"/>
              </a:xfrm>
              <a:custGeom>
                <a:avLst/>
                <a:gdLst>
                  <a:gd name="T0" fmla="*/ 738 w 738"/>
                  <a:gd name="T1" fmla="*/ 216 h 984"/>
                  <a:gd name="T2" fmla="*/ 0 w 738"/>
                  <a:gd name="T3" fmla="*/ 984 h 984"/>
                  <a:gd name="T4" fmla="*/ 331 w 738"/>
                  <a:gd name="T5" fmla="*/ 0 h 984"/>
                  <a:gd name="T6" fmla="*/ 738 w 738"/>
                  <a:gd name="T7" fmla="*/ 216 h 9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8" h="984">
                    <a:moveTo>
                      <a:pt x="738" y="216"/>
                    </a:moveTo>
                    <a:lnTo>
                      <a:pt x="0" y="984"/>
                    </a:lnTo>
                    <a:lnTo>
                      <a:pt x="331" y="0"/>
                    </a:lnTo>
                    <a:lnTo>
                      <a:pt x="738" y="21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20498" name="Group 13">
              <a:extLst>
                <a:ext uri="{FF2B5EF4-FFF2-40B4-BE49-F238E27FC236}">
                  <a16:creationId xmlns:a16="http://schemas.microsoft.com/office/drawing/2014/main" id="{5B8A84FE-D9D3-4F93-A804-F762CCB565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502"/>
              <a:ext cx="1486" cy="1634"/>
              <a:chOff x="772" y="1502"/>
              <a:chExt cx="1486" cy="1634"/>
            </a:xfrm>
          </p:grpSpPr>
          <p:sp>
            <p:nvSpPr>
              <p:cNvPr id="20499" name="Freeform 14">
                <a:extLst>
                  <a:ext uri="{FF2B5EF4-FFF2-40B4-BE49-F238E27FC236}">
                    <a16:creationId xmlns:a16="http://schemas.microsoft.com/office/drawing/2014/main" id="{714C3C3E-1C68-4352-889E-804A72DC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504"/>
                <a:ext cx="740" cy="974"/>
              </a:xfrm>
              <a:custGeom>
                <a:avLst/>
                <a:gdLst>
                  <a:gd name="T0" fmla="*/ 0 w 740"/>
                  <a:gd name="T1" fmla="*/ 740 h 974"/>
                  <a:gd name="T2" fmla="*/ 740 w 740"/>
                  <a:gd name="T3" fmla="*/ 0 h 974"/>
                  <a:gd name="T4" fmla="*/ 442 w 740"/>
                  <a:gd name="T5" fmla="*/ 974 h 974"/>
                  <a:gd name="T6" fmla="*/ 0 w 740"/>
                  <a:gd name="T7" fmla="*/ 740 h 9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0" h="974">
                    <a:moveTo>
                      <a:pt x="0" y="740"/>
                    </a:moveTo>
                    <a:lnTo>
                      <a:pt x="740" y="0"/>
                    </a:lnTo>
                    <a:lnTo>
                      <a:pt x="442" y="974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0500" name="Freeform 15">
                <a:extLst>
                  <a:ext uri="{FF2B5EF4-FFF2-40B4-BE49-F238E27FC236}">
                    <a16:creationId xmlns:a16="http://schemas.microsoft.com/office/drawing/2014/main" id="{9EE68FC3-7F62-4ED8-A12E-5FBAF4ABF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02"/>
                <a:ext cx="1046" cy="982"/>
              </a:xfrm>
              <a:custGeom>
                <a:avLst/>
                <a:gdLst>
                  <a:gd name="T0" fmla="*/ 0 w 1046"/>
                  <a:gd name="T1" fmla="*/ 982 h 982"/>
                  <a:gd name="T2" fmla="*/ 302 w 1046"/>
                  <a:gd name="T3" fmla="*/ 0 h 982"/>
                  <a:gd name="T4" fmla="*/ 1046 w 1046"/>
                  <a:gd name="T5" fmla="*/ 870 h 982"/>
                  <a:gd name="T6" fmla="*/ 0 w 1046"/>
                  <a:gd name="T7" fmla="*/ 982 h 9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6" h="982">
                    <a:moveTo>
                      <a:pt x="0" y="982"/>
                    </a:moveTo>
                    <a:lnTo>
                      <a:pt x="302" y="0"/>
                    </a:lnTo>
                    <a:lnTo>
                      <a:pt x="1046" y="870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0501" name="Freeform 16">
                <a:extLst>
                  <a:ext uri="{FF2B5EF4-FFF2-40B4-BE49-F238E27FC236}">
                    <a16:creationId xmlns:a16="http://schemas.microsoft.com/office/drawing/2014/main" id="{82CD0DE7-D740-4F07-8DC0-D71721D0B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2240"/>
                <a:ext cx="752" cy="896"/>
              </a:xfrm>
              <a:custGeom>
                <a:avLst/>
                <a:gdLst>
                  <a:gd name="T0" fmla="*/ 0 w 752"/>
                  <a:gd name="T1" fmla="*/ 0 h 896"/>
                  <a:gd name="T2" fmla="*/ 752 w 752"/>
                  <a:gd name="T3" fmla="*/ 896 h 896"/>
                  <a:gd name="T4" fmla="*/ 440 w 752"/>
                  <a:gd name="T5" fmla="*/ 244 h 896"/>
                  <a:gd name="T6" fmla="*/ 0 w 752"/>
                  <a:gd name="T7" fmla="*/ 0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2" h="896">
                    <a:moveTo>
                      <a:pt x="0" y="0"/>
                    </a:moveTo>
                    <a:lnTo>
                      <a:pt x="752" y="896"/>
                    </a:lnTo>
                    <a:lnTo>
                      <a:pt x="440" y="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0502" name="Freeform 17">
                <a:extLst>
                  <a:ext uri="{FF2B5EF4-FFF2-40B4-BE49-F238E27FC236}">
                    <a16:creationId xmlns:a16="http://schemas.microsoft.com/office/drawing/2014/main" id="{DBF55980-C3DE-4E79-8AC1-6FFFDB424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382"/>
                <a:ext cx="1048" cy="748"/>
              </a:xfrm>
              <a:custGeom>
                <a:avLst/>
                <a:gdLst>
                  <a:gd name="T0" fmla="*/ 0 w 1048"/>
                  <a:gd name="T1" fmla="*/ 92 h 748"/>
                  <a:gd name="T2" fmla="*/ 318 w 1048"/>
                  <a:gd name="T3" fmla="*/ 748 h 748"/>
                  <a:gd name="T4" fmla="*/ 1048 w 1048"/>
                  <a:gd name="T5" fmla="*/ 0 h 748"/>
                  <a:gd name="T6" fmla="*/ 0 w 1048"/>
                  <a:gd name="T7" fmla="*/ 92 h 7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8" h="748">
                    <a:moveTo>
                      <a:pt x="0" y="92"/>
                    </a:moveTo>
                    <a:lnTo>
                      <a:pt x="318" y="748"/>
                    </a:lnTo>
                    <a:lnTo>
                      <a:pt x="1048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</p:grpSp>
      </p:grpSp>
      <p:sp>
        <p:nvSpPr>
          <p:cNvPr id="20486" name="Rectangle 20">
            <a:extLst>
              <a:ext uri="{FF2B5EF4-FFF2-40B4-BE49-F238E27FC236}">
                <a16:creationId xmlns:a16="http://schemas.microsoft.com/office/drawing/2014/main" id="{D841BC9A-BA7E-4033-A2F6-CBF72586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35100"/>
            <a:ext cx="4392612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 </a:t>
            </a:r>
            <a:r>
              <a:rPr lang="en-GB" altLang="el-GR" sz="2400" u="sng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NaCl</a:t>
            </a:r>
            <a:endParaRPr lang="el-GR" altLang="el-GR" sz="2400" u="sng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Κάθε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περιβάλλεται από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ιόντα </a:t>
            </a:r>
            <a:r>
              <a:rPr lang="en-GB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Cl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-</a:t>
            </a:r>
            <a:endParaRPr lang="el-GR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αριθμός σύνταξης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του </a:t>
            </a:r>
            <a:r>
              <a:rPr lang="en-GB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σε σχέση με το </a:t>
            </a:r>
            <a:r>
              <a:rPr lang="en-GB" altLang="el-GR" sz="2000" b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Cl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είναι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6 (Α.Σ.= 6)</a:t>
            </a:r>
            <a:endParaRPr lang="en-US" altLang="el-GR" sz="2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Το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πολύεδρο σύνταξης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είναι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οκτάεδρο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188437" name="Group 21">
            <a:extLst>
              <a:ext uri="{FF2B5EF4-FFF2-40B4-BE49-F238E27FC236}">
                <a16:creationId xmlns:a16="http://schemas.microsoft.com/office/drawing/2014/main" id="{B19E0BF7-2D40-46E2-87AC-CA207A3B6CCE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2349500"/>
            <a:ext cx="2447925" cy="2663825"/>
            <a:chOff x="635" y="1480"/>
            <a:chExt cx="1542" cy="1678"/>
          </a:xfrm>
        </p:grpSpPr>
        <p:sp>
          <p:nvSpPr>
            <p:cNvPr id="20491" name="Oval 22">
              <a:extLst>
                <a:ext uri="{FF2B5EF4-FFF2-40B4-BE49-F238E27FC236}">
                  <a16:creationId xmlns:a16="http://schemas.microsoft.com/office/drawing/2014/main" id="{79901E12-C00F-43F4-BE72-1B6F257E0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48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492" name="Oval 23">
              <a:extLst>
                <a:ext uri="{FF2B5EF4-FFF2-40B4-BE49-F238E27FC236}">
                  <a16:creationId xmlns:a16="http://schemas.microsoft.com/office/drawing/2014/main" id="{4FF8B192-DD49-4144-A888-B1B9DEFD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11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493" name="Oval 24">
              <a:extLst>
                <a:ext uri="{FF2B5EF4-FFF2-40B4-BE49-F238E27FC236}">
                  <a16:creationId xmlns:a16="http://schemas.microsoft.com/office/drawing/2014/main" id="{F9F62EA3-F41E-49A6-B17D-9B0D4B59D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43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494" name="Oval 25">
              <a:extLst>
                <a:ext uri="{FF2B5EF4-FFF2-40B4-BE49-F238E27FC236}">
                  <a16:creationId xmlns:a16="http://schemas.microsoft.com/office/drawing/2014/main" id="{42A4867B-1D63-4152-AACC-7BDA93787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220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495" name="Oval 26">
              <a:extLst>
                <a:ext uri="{FF2B5EF4-FFF2-40B4-BE49-F238E27FC236}">
                  <a16:creationId xmlns:a16="http://schemas.microsoft.com/office/drawing/2014/main" id="{1296E448-9420-46B2-A975-BF7FCC365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09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496" name="Oval 27">
              <a:extLst>
                <a:ext uri="{FF2B5EF4-FFF2-40B4-BE49-F238E27FC236}">
                  <a16:creationId xmlns:a16="http://schemas.microsoft.com/office/drawing/2014/main" id="{18D96E9A-5F8F-480B-B025-B88023B33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4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0488" name="Rectangle 28">
            <a:extLst>
              <a:ext uri="{FF2B5EF4-FFF2-40B4-BE49-F238E27FC236}">
                <a16:creationId xmlns:a16="http://schemas.microsoft.com/office/drawing/2014/main" id="{40CC281C-FFB5-4425-AA1C-908CE1B3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5840413"/>
            <a:ext cx="348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000" b="0">
                <a:solidFill>
                  <a:srgbClr val="000000"/>
                </a:solidFill>
              </a:rPr>
              <a:t>Κρυσταλλικό πλέγμα </a:t>
            </a:r>
            <a:r>
              <a:rPr lang="en-US" altLang="el-GR" sz="2000" b="0">
                <a:solidFill>
                  <a:srgbClr val="000000"/>
                </a:solidFill>
              </a:rPr>
              <a:t>NaCl</a:t>
            </a:r>
            <a:endParaRPr lang="el-GR" altLang="el-GR" sz="2000" b="0">
              <a:solidFill>
                <a:srgbClr val="000000"/>
              </a:solidFill>
            </a:endParaRPr>
          </a:p>
        </p:txBody>
      </p:sp>
      <p:sp>
        <p:nvSpPr>
          <p:cNvPr id="20489" name="Text Box 29">
            <a:extLst>
              <a:ext uri="{FF2B5EF4-FFF2-40B4-BE49-F238E27FC236}">
                <a16:creationId xmlns:a16="http://schemas.microsoft.com/office/drawing/2014/main" id="{6371A98B-810B-4D41-B995-AE0421BF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773238"/>
            <a:ext cx="347663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Na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0490" name="Text Box 30">
            <a:extLst>
              <a:ext uri="{FF2B5EF4-FFF2-40B4-BE49-F238E27FC236}">
                <a16:creationId xmlns:a16="http://schemas.microsoft.com/office/drawing/2014/main" id="{B55F11C8-F9A4-4A76-89CE-5DA99711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773238"/>
            <a:ext cx="269875" cy="244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Cl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0FB1ABC-6894-435B-B48B-677BD9A62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1507" name="Picture 27">
            <a:extLst>
              <a:ext uri="{FF2B5EF4-FFF2-40B4-BE49-F238E27FC236}">
                <a16:creationId xmlns:a16="http://schemas.microsoft.com/office/drawing/2014/main" id="{BFA7760A-5997-4100-A794-17CFF6F7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8621" r="17859" b="5862"/>
          <a:stretch>
            <a:fillRect/>
          </a:stretch>
        </p:blipFill>
        <p:spPr bwMode="auto">
          <a:xfrm>
            <a:off x="107950" y="1700213"/>
            <a:ext cx="4248150" cy="39290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Line 28">
            <a:extLst>
              <a:ext uri="{FF2B5EF4-FFF2-40B4-BE49-F238E27FC236}">
                <a16:creationId xmlns:a16="http://schemas.microsoft.com/office/drawing/2014/main" id="{C8ACB66B-15CB-46E6-8390-1C7EAFA71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213100"/>
            <a:ext cx="714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1509" name="Rectangle 29">
            <a:extLst>
              <a:ext uri="{FF2B5EF4-FFF2-40B4-BE49-F238E27FC236}">
                <a16:creationId xmlns:a16="http://schemas.microsoft.com/office/drawing/2014/main" id="{25BF802C-4321-48C5-89F2-2C17E5E8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35100"/>
            <a:ext cx="439261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 </a:t>
            </a:r>
            <a:r>
              <a:rPr lang="en-GB" altLang="el-GR" sz="2400" u="sng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NaCl</a:t>
            </a:r>
            <a:endParaRPr lang="el-GR" altLang="el-GR" sz="2400" u="sng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Αλλά και κάθε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Cl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περιβάλλεται από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ιόντα </a:t>
            </a:r>
            <a:r>
              <a:rPr lang="en-GB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αριθμός σύνταξης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του </a:t>
            </a:r>
            <a:r>
              <a:rPr lang="en-GB" altLang="el-GR" sz="200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Cl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σε σχέση με το </a:t>
            </a:r>
            <a:r>
              <a:rPr lang="en-GB" altLang="el-GR" sz="2000" b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είναι </a:t>
            </a:r>
            <a:b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6 (Α.Σ.= 6)</a:t>
            </a:r>
            <a:endParaRPr lang="en-US" altLang="el-GR" sz="2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endParaRPr lang="el-GR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189480" name="Group 40">
            <a:extLst>
              <a:ext uri="{FF2B5EF4-FFF2-40B4-BE49-F238E27FC236}">
                <a16:creationId xmlns:a16="http://schemas.microsoft.com/office/drawing/2014/main" id="{A3D04BF3-503E-4D13-9B54-6AD11785B0CF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2349500"/>
            <a:ext cx="2447925" cy="2663825"/>
            <a:chOff x="635" y="1480"/>
            <a:chExt cx="1542" cy="1678"/>
          </a:xfrm>
        </p:grpSpPr>
        <p:sp>
          <p:nvSpPr>
            <p:cNvPr id="21514" name="Oval 41">
              <a:extLst>
                <a:ext uri="{FF2B5EF4-FFF2-40B4-BE49-F238E27FC236}">
                  <a16:creationId xmlns:a16="http://schemas.microsoft.com/office/drawing/2014/main" id="{EAC173D6-25E9-4B46-B2F1-5B8103562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48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515" name="Oval 42">
              <a:extLst>
                <a:ext uri="{FF2B5EF4-FFF2-40B4-BE49-F238E27FC236}">
                  <a16:creationId xmlns:a16="http://schemas.microsoft.com/office/drawing/2014/main" id="{B7BCD41F-354C-437E-A05E-3A8A53DEB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11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516" name="Oval 43">
              <a:extLst>
                <a:ext uri="{FF2B5EF4-FFF2-40B4-BE49-F238E27FC236}">
                  <a16:creationId xmlns:a16="http://schemas.microsoft.com/office/drawing/2014/main" id="{004FBC59-1153-45A6-842F-827EF5697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43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517" name="Oval 44">
              <a:extLst>
                <a:ext uri="{FF2B5EF4-FFF2-40B4-BE49-F238E27FC236}">
                  <a16:creationId xmlns:a16="http://schemas.microsoft.com/office/drawing/2014/main" id="{B8708602-E12E-4966-9EE4-4B818B874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220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518" name="Oval 45">
              <a:extLst>
                <a:ext uri="{FF2B5EF4-FFF2-40B4-BE49-F238E27FC236}">
                  <a16:creationId xmlns:a16="http://schemas.microsoft.com/office/drawing/2014/main" id="{2530C921-2BA3-4BF9-AFB9-78BB886B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09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1519" name="Oval 46">
              <a:extLst>
                <a:ext uri="{FF2B5EF4-FFF2-40B4-BE49-F238E27FC236}">
                  <a16:creationId xmlns:a16="http://schemas.microsoft.com/office/drawing/2014/main" id="{B675F558-744C-43AA-90A9-C8BD15D31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4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1511" name="Rectangle 47">
            <a:extLst>
              <a:ext uri="{FF2B5EF4-FFF2-40B4-BE49-F238E27FC236}">
                <a16:creationId xmlns:a16="http://schemas.microsoft.com/office/drawing/2014/main" id="{DA39177B-47A3-4951-B4C1-6BB298C8C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5840413"/>
            <a:ext cx="348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000" b="0">
                <a:solidFill>
                  <a:srgbClr val="000000"/>
                </a:solidFill>
              </a:rPr>
              <a:t>Κρυσταλλικό πλέγμα </a:t>
            </a:r>
            <a:r>
              <a:rPr lang="en-US" altLang="el-GR" sz="2000" b="0">
                <a:solidFill>
                  <a:srgbClr val="000000"/>
                </a:solidFill>
              </a:rPr>
              <a:t>NaCl</a:t>
            </a:r>
            <a:endParaRPr lang="el-GR" altLang="el-GR" sz="2000" b="0">
              <a:solidFill>
                <a:srgbClr val="000000"/>
              </a:solidFill>
            </a:endParaRPr>
          </a:p>
        </p:txBody>
      </p:sp>
      <p:sp>
        <p:nvSpPr>
          <p:cNvPr id="21512" name="Text Box 48">
            <a:extLst>
              <a:ext uri="{FF2B5EF4-FFF2-40B4-BE49-F238E27FC236}">
                <a16:creationId xmlns:a16="http://schemas.microsoft.com/office/drawing/2014/main" id="{70304B98-C268-4F32-B111-89F71D51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844675"/>
            <a:ext cx="347663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Na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1513" name="Text Box 49">
            <a:extLst>
              <a:ext uri="{FF2B5EF4-FFF2-40B4-BE49-F238E27FC236}">
                <a16:creationId xmlns:a16="http://schemas.microsoft.com/office/drawing/2014/main" id="{457FECF4-0FA6-4E62-B134-98AC214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773238"/>
            <a:ext cx="269875" cy="244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Cl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F49E97FB-3AA2-46C0-A45A-996B5E895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9" name="Rectangle 9">
            <a:extLst>
              <a:ext uri="{FF2B5EF4-FFF2-40B4-BE49-F238E27FC236}">
                <a16:creationId xmlns:a16="http://schemas.microsoft.com/office/drawing/2014/main" id="{21A249F4-798C-4229-84B4-C631DC6B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203325"/>
            <a:ext cx="80486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ορυκτά είναι </a:t>
            </a:r>
            <a:r>
              <a:rPr lang="el-GR" altLang="el-GR" sz="2400">
                <a:solidFill>
                  <a:srgbClr val="FF3300"/>
                </a:solidFill>
                <a:latin typeface="Verdana" panose="020B0604030504040204" pitchFamily="34" charset="0"/>
              </a:rPr>
              <a:t>κρυσταλλικά σώματα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ι ιδιότητές τους ερμηνεύονται με τον καθορισμό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8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της </a:t>
            </a:r>
            <a:r>
              <a:rPr lang="el-GR" altLang="el-GR" sz="2400">
                <a:solidFill>
                  <a:srgbClr val="FF3300"/>
                </a:solidFill>
                <a:latin typeface="Verdana" panose="020B0604030504040204" pitchFamily="34" charset="0"/>
              </a:rPr>
              <a:t>χημικής τους σύστασης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8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και της </a:t>
            </a:r>
            <a:r>
              <a:rPr lang="el-GR" altLang="el-GR" sz="2400">
                <a:solidFill>
                  <a:srgbClr val="FF3300"/>
                </a:solidFill>
                <a:latin typeface="Verdana" panose="020B0604030504040204" pitchFamily="34" charset="0"/>
              </a:rPr>
              <a:t>κρυσταλλικής τους δομής </a:t>
            </a:r>
            <a:br>
              <a:rPr lang="en-US" altLang="el-GR" sz="2400">
                <a:solidFill>
                  <a:srgbClr val="FF33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(ταξινομημένη διάταξη των δομικών μονάδων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στο χώρο)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3300"/>
                </a:solidFill>
                <a:latin typeface="Verdana" panose="020B0604030504040204" pitchFamily="34" charset="0"/>
              </a:rPr>
              <a:t>Δομικές μονάδες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μπορεί να είναι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3300"/>
                </a:solidFill>
                <a:latin typeface="Verdana" panose="020B0604030504040204" pitchFamily="34" charset="0"/>
              </a:rPr>
              <a:t>άτομα, ιόντα ή μόρια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905AB8F-2DA0-46F2-B670-FF67DA05D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50">
            <a:extLst>
              <a:ext uri="{FF2B5EF4-FFF2-40B4-BE49-F238E27FC236}">
                <a16:creationId xmlns:a16="http://schemas.microsoft.com/office/drawing/2014/main" id="{16BC527F-EDF6-457E-BAC8-BBCAFC13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435100"/>
            <a:ext cx="439261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 </a:t>
            </a:r>
            <a:r>
              <a:rPr lang="en-GB" altLang="el-GR" sz="2400" u="sng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NaCl</a:t>
            </a:r>
            <a:endParaRPr lang="el-GR" altLang="el-GR" sz="2400" u="sng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Α.Σ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. του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6</a:t>
            </a:r>
            <a:endParaRPr lang="en-US" altLang="el-GR" sz="2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Άρα, στο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NaCl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πρέπει να υπάρχει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ίσος αριθμός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ιόντων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Συμφωνία με </a:t>
            </a:r>
            <a:b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χημικό τύπο NaCl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Συμφωνία με </a:t>
            </a:r>
            <a:b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σθένη ιόντων Na</a:t>
            </a:r>
            <a:r>
              <a:rPr lang="en-US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+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n-US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altLang="el-GR" sz="20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2532" name="Picture 69">
            <a:extLst>
              <a:ext uri="{FF2B5EF4-FFF2-40B4-BE49-F238E27FC236}">
                <a16:creationId xmlns:a16="http://schemas.microsoft.com/office/drawing/2014/main" id="{7006BCBB-6988-455E-BECB-9A374604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208" r="18472" b="5518"/>
          <a:stretch>
            <a:fillRect/>
          </a:stretch>
        </p:blipFill>
        <p:spPr bwMode="auto">
          <a:xfrm>
            <a:off x="1225550" y="981075"/>
            <a:ext cx="2698750" cy="2560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Line 70">
            <a:extLst>
              <a:ext uri="{FF2B5EF4-FFF2-40B4-BE49-F238E27FC236}">
                <a16:creationId xmlns:a16="http://schemas.microsoft.com/office/drawing/2014/main" id="{222016BE-1E76-4BD5-8C84-37BAA6DCD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844675"/>
            <a:ext cx="71437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34" name="Oval 83">
            <a:extLst>
              <a:ext uri="{FF2B5EF4-FFF2-40B4-BE49-F238E27FC236}">
                <a16:creationId xmlns:a16="http://schemas.microsoft.com/office/drawing/2014/main" id="{81A8BAC4-D46F-4252-9DAB-7F10A02D6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3414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35" name="Oval 84">
            <a:extLst>
              <a:ext uri="{FF2B5EF4-FFF2-40B4-BE49-F238E27FC236}">
                <a16:creationId xmlns:a16="http://schemas.microsoft.com/office/drawing/2014/main" id="{930EC5C4-3B92-470F-9A23-E6DB5787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22590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36" name="Oval 85">
            <a:extLst>
              <a:ext uri="{FF2B5EF4-FFF2-40B4-BE49-F238E27FC236}">
                <a16:creationId xmlns:a16="http://schemas.microsoft.com/office/drawing/2014/main" id="{A66BA291-3756-4293-B786-EEDC6D29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3526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37" name="Oval 86">
            <a:extLst>
              <a:ext uri="{FF2B5EF4-FFF2-40B4-BE49-F238E27FC236}">
                <a16:creationId xmlns:a16="http://schemas.microsoft.com/office/drawing/2014/main" id="{7D21DBF9-C860-45F7-82EC-A2E409E3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20970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38" name="Oval 87">
            <a:extLst>
              <a:ext uri="{FF2B5EF4-FFF2-40B4-BE49-F238E27FC236}">
                <a16:creationId xmlns:a16="http://schemas.microsoft.com/office/drawing/2014/main" id="{79296CD6-180A-4587-9D96-98F3A6FF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9687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39" name="Oval 88">
            <a:extLst>
              <a:ext uri="{FF2B5EF4-FFF2-40B4-BE49-F238E27FC236}">
                <a16:creationId xmlns:a16="http://schemas.microsoft.com/office/drawing/2014/main" id="{9A42793B-8CB9-4469-8A23-A1D3FD52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2998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22540" name="Picture 89">
            <a:extLst>
              <a:ext uri="{FF2B5EF4-FFF2-40B4-BE49-F238E27FC236}">
                <a16:creationId xmlns:a16="http://schemas.microsoft.com/office/drawing/2014/main" id="{7A2221CB-DB9B-4F93-A758-76D1E279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8621" r="17859" b="5862"/>
          <a:stretch>
            <a:fillRect/>
          </a:stretch>
        </p:blipFill>
        <p:spPr bwMode="auto">
          <a:xfrm>
            <a:off x="1225550" y="3644900"/>
            <a:ext cx="2698750" cy="2495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Line 90">
            <a:extLst>
              <a:ext uri="{FF2B5EF4-FFF2-40B4-BE49-F238E27FC236}">
                <a16:creationId xmlns:a16="http://schemas.microsoft.com/office/drawing/2014/main" id="{1245138A-076C-4B3F-8A42-D99594463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37063"/>
            <a:ext cx="714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542" name="Oval 92">
            <a:extLst>
              <a:ext uri="{FF2B5EF4-FFF2-40B4-BE49-F238E27FC236}">
                <a16:creationId xmlns:a16="http://schemas.microsoft.com/office/drawing/2014/main" id="{6C445FF5-DEFA-446D-B4BD-67319A20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0052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3" name="Oval 93">
            <a:extLst>
              <a:ext uri="{FF2B5EF4-FFF2-40B4-BE49-F238E27FC236}">
                <a16:creationId xmlns:a16="http://schemas.microsoft.com/office/drawing/2014/main" id="{F5FE51A9-96B2-473C-BE19-41F3A34D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4652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4" name="Oval 94">
            <a:extLst>
              <a:ext uri="{FF2B5EF4-FFF2-40B4-BE49-F238E27FC236}">
                <a16:creationId xmlns:a16="http://schemas.microsoft.com/office/drawing/2014/main" id="{886055D5-9019-4420-A020-13DDC443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6261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5" name="Oval 95">
            <a:extLst>
              <a:ext uri="{FF2B5EF4-FFF2-40B4-BE49-F238E27FC236}">
                <a16:creationId xmlns:a16="http://schemas.microsoft.com/office/drawing/2014/main" id="{CB2DBD02-EA12-4BB7-A60D-1563FB3F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7609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6" name="Oval 96">
            <a:extLst>
              <a:ext uri="{FF2B5EF4-FFF2-40B4-BE49-F238E27FC236}">
                <a16:creationId xmlns:a16="http://schemas.microsoft.com/office/drawing/2014/main" id="{C7A25BFC-90F1-43AD-BE74-6467B3EF6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0133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7" name="Oval 97">
            <a:extLst>
              <a:ext uri="{FF2B5EF4-FFF2-40B4-BE49-F238E27FC236}">
                <a16:creationId xmlns:a16="http://schemas.microsoft.com/office/drawing/2014/main" id="{864C1488-D4D1-46DC-8CE6-1425621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053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8" name="Oval 98">
            <a:extLst>
              <a:ext uri="{FF2B5EF4-FFF2-40B4-BE49-F238E27FC236}">
                <a16:creationId xmlns:a16="http://schemas.microsoft.com/office/drawing/2014/main" id="{7EB40876-D743-46B4-93C9-0DFA31C7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20256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549" name="Rectangle 99">
            <a:extLst>
              <a:ext uri="{FF2B5EF4-FFF2-40B4-BE49-F238E27FC236}">
                <a16:creationId xmlns:a16="http://schemas.microsoft.com/office/drawing/2014/main" id="{5E0643BC-1A35-48B4-BE6C-B233363F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6200775"/>
            <a:ext cx="348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000" b="0">
                <a:solidFill>
                  <a:srgbClr val="000000"/>
                </a:solidFill>
              </a:rPr>
              <a:t>Κρυσταλλικό πλέγμα </a:t>
            </a:r>
            <a:r>
              <a:rPr lang="en-US" altLang="el-GR" sz="2000" b="0">
                <a:solidFill>
                  <a:srgbClr val="000000"/>
                </a:solidFill>
              </a:rPr>
              <a:t>NaCl</a:t>
            </a:r>
            <a:endParaRPr lang="el-GR" altLang="el-GR" sz="2000" b="0">
              <a:solidFill>
                <a:srgbClr val="000000"/>
              </a:solidFill>
            </a:endParaRPr>
          </a:p>
        </p:txBody>
      </p:sp>
      <p:sp>
        <p:nvSpPr>
          <p:cNvPr id="22550" name="Text Box 100">
            <a:extLst>
              <a:ext uri="{FF2B5EF4-FFF2-40B4-BE49-F238E27FC236}">
                <a16:creationId xmlns:a16="http://schemas.microsoft.com/office/drawing/2014/main" id="{D49C7086-8B47-408A-9CFE-34E4DFAA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981075"/>
            <a:ext cx="347663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Na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2551" name="Text Box 101">
            <a:extLst>
              <a:ext uri="{FF2B5EF4-FFF2-40B4-BE49-F238E27FC236}">
                <a16:creationId xmlns:a16="http://schemas.microsoft.com/office/drawing/2014/main" id="{722F20D9-B3A6-4542-AA39-C9990B4E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557338"/>
            <a:ext cx="269875" cy="244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Cl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8822C82-26DC-414F-9BC6-9672D8EE1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188913"/>
            <a:ext cx="78724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/>
              <a:t>ΔΟΜΗ ΟΡΥΚΤΩΝ - ΣΥΝΤΑΞΗ ΑΤΟΜΩΝ </a:t>
            </a:r>
            <a:endParaRPr lang="en-GB" altLang="el-GR" sz="3200" b="1"/>
          </a:p>
        </p:txBody>
      </p:sp>
      <p:pic>
        <p:nvPicPr>
          <p:cNvPr id="23555" name="Picture 64">
            <a:extLst>
              <a:ext uri="{FF2B5EF4-FFF2-40B4-BE49-F238E27FC236}">
                <a16:creationId xmlns:a16="http://schemas.microsoft.com/office/drawing/2014/main" id="{7A0CEFC5-8B7D-4549-95B0-8ABF2E2E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36272"/>
          <a:stretch>
            <a:fillRect/>
          </a:stretch>
        </p:blipFill>
        <p:spPr bwMode="auto">
          <a:xfrm>
            <a:off x="26988" y="1052513"/>
            <a:ext cx="454501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7">
            <a:extLst>
              <a:ext uri="{FF2B5EF4-FFF2-40B4-BE49-F238E27FC236}">
                <a16:creationId xmlns:a16="http://schemas.microsoft.com/office/drawing/2014/main" id="{8A1FC950-C558-4E22-9DEE-48C65FED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052513"/>
            <a:ext cx="4392612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 </a:t>
            </a:r>
            <a:br>
              <a:rPr lang="en-US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Φθορίτης 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CaF</a:t>
            </a:r>
            <a:r>
              <a:rPr lang="en-US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l-GR" altLang="el-GR" sz="240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Κάθε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Ca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2+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περιβάλλεται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από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8 ιόντα F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endParaRPr lang="el-GR" altLang="el-GR" sz="2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αριθμός σύνταξης του Ca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σε σχέση με το F είναι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8 (Α.Σ.=</a:t>
            </a:r>
            <a:r>
              <a:rPr lang="el-GR" altLang="el-GR" sz="2000">
                <a:solidFill>
                  <a:srgbClr val="FF0000"/>
                </a:solidFill>
              </a:rPr>
              <a:t>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8)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Το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πολύεδρο σύνταξης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είναι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εξάεδρο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3557" name="Line 68">
            <a:extLst>
              <a:ext uri="{FF2B5EF4-FFF2-40B4-BE49-F238E27FC236}">
                <a16:creationId xmlns:a16="http://schemas.microsoft.com/office/drawing/2014/main" id="{4B2D2509-8452-4AA2-B78C-04D276838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4076700"/>
            <a:ext cx="217487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191557" name="Group 69">
            <a:extLst>
              <a:ext uri="{FF2B5EF4-FFF2-40B4-BE49-F238E27FC236}">
                <a16:creationId xmlns:a16="http://schemas.microsoft.com/office/drawing/2014/main" id="{B79739E6-9EE0-49AA-8DD5-F33AACFAA462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3330575"/>
            <a:ext cx="2108200" cy="2309813"/>
            <a:chOff x="232" y="2280"/>
            <a:chExt cx="1328" cy="1455"/>
          </a:xfrm>
        </p:grpSpPr>
        <p:sp>
          <p:nvSpPr>
            <p:cNvPr id="23571" name="Freeform 70">
              <a:extLst>
                <a:ext uri="{FF2B5EF4-FFF2-40B4-BE49-F238E27FC236}">
                  <a16:creationId xmlns:a16="http://schemas.microsoft.com/office/drawing/2014/main" id="{78F0F19C-4319-41EB-A57F-EC6A5083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" y="2284"/>
              <a:ext cx="668" cy="964"/>
            </a:xfrm>
            <a:custGeom>
              <a:avLst/>
              <a:gdLst>
                <a:gd name="T0" fmla="*/ 668 w 668"/>
                <a:gd name="T1" fmla="*/ 0 h 964"/>
                <a:gd name="T2" fmla="*/ 208 w 668"/>
                <a:gd name="T3" fmla="*/ 472 h 964"/>
                <a:gd name="T4" fmla="*/ 0 w 668"/>
                <a:gd name="T5" fmla="*/ 964 h 964"/>
                <a:gd name="T6" fmla="*/ 472 w 668"/>
                <a:gd name="T7" fmla="*/ 520 h 964"/>
                <a:gd name="T8" fmla="*/ 668 w 668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8" h="964">
                  <a:moveTo>
                    <a:pt x="668" y="0"/>
                  </a:moveTo>
                  <a:lnTo>
                    <a:pt x="208" y="472"/>
                  </a:lnTo>
                  <a:lnTo>
                    <a:pt x="0" y="964"/>
                  </a:lnTo>
                  <a:lnTo>
                    <a:pt x="472" y="52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3572" name="Freeform 71">
              <a:extLst>
                <a:ext uri="{FF2B5EF4-FFF2-40B4-BE49-F238E27FC236}">
                  <a16:creationId xmlns:a16="http://schemas.microsoft.com/office/drawing/2014/main" id="{B50E155E-B814-4119-81AD-BC940BE1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805"/>
              <a:ext cx="1122" cy="930"/>
            </a:xfrm>
            <a:custGeom>
              <a:avLst/>
              <a:gdLst>
                <a:gd name="T0" fmla="*/ 1122 w 1122"/>
                <a:gd name="T1" fmla="*/ 474 h 930"/>
                <a:gd name="T2" fmla="*/ 471 w 1122"/>
                <a:gd name="T3" fmla="*/ 0 h 930"/>
                <a:gd name="T4" fmla="*/ 0 w 1122"/>
                <a:gd name="T5" fmla="*/ 435 h 930"/>
                <a:gd name="T6" fmla="*/ 660 w 1122"/>
                <a:gd name="T7" fmla="*/ 930 h 930"/>
                <a:gd name="T8" fmla="*/ 1122 w 1122"/>
                <a:gd name="T9" fmla="*/ 474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2" h="930">
                  <a:moveTo>
                    <a:pt x="1122" y="474"/>
                  </a:moveTo>
                  <a:lnTo>
                    <a:pt x="471" y="0"/>
                  </a:lnTo>
                  <a:lnTo>
                    <a:pt x="0" y="435"/>
                  </a:lnTo>
                  <a:lnTo>
                    <a:pt x="660" y="930"/>
                  </a:lnTo>
                  <a:lnTo>
                    <a:pt x="1122" y="474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3573" name="Freeform 72">
              <a:extLst>
                <a:ext uri="{FF2B5EF4-FFF2-40B4-BE49-F238E27FC236}">
                  <a16:creationId xmlns:a16="http://schemas.microsoft.com/office/drawing/2014/main" id="{E0D9307D-4316-462F-A943-00A2A86FB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2280"/>
              <a:ext cx="855" cy="996"/>
            </a:xfrm>
            <a:custGeom>
              <a:avLst/>
              <a:gdLst>
                <a:gd name="T0" fmla="*/ 0 w 855"/>
                <a:gd name="T1" fmla="*/ 528 h 996"/>
                <a:gd name="T2" fmla="*/ 195 w 855"/>
                <a:gd name="T3" fmla="*/ 0 h 996"/>
                <a:gd name="T4" fmla="*/ 855 w 855"/>
                <a:gd name="T5" fmla="*/ 483 h 996"/>
                <a:gd name="T6" fmla="*/ 654 w 855"/>
                <a:gd name="T7" fmla="*/ 996 h 996"/>
                <a:gd name="T8" fmla="*/ 0 w 855"/>
                <a:gd name="T9" fmla="*/ 528 h 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996">
                  <a:moveTo>
                    <a:pt x="0" y="528"/>
                  </a:moveTo>
                  <a:lnTo>
                    <a:pt x="195" y="0"/>
                  </a:lnTo>
                  <a:lnTo>
                    <a:pt x="855" y="483"/>
                  </a:lnTo>
                  <a:lnTo>
                    <a:pt x="654" y="996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grpSp>
        <p:nvGrpSpPr>
          <p:cNvPr id="191561" name="Group 73">
            <a:extLst>
              <a:ext uri="{FF2B5EF4-FFF2-40B4-BE49-F238E27FC236}">
                <a16:creationId xmlns:a16="http://schemas.microsoft.com/office/drawing/2014/main" id="{CF40370E-EF6D-42ED-AA2D-C5899B62CA52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284538"/>
            <a:ext cx="2206625" cy="2411412"/>
            <a:chOff x="204" y="2251"/>
            <a:chExt cx="1390" cy="1519"/>
          </a:xfrm>
        </p:grpSpPr>
        <p:sp>
          <p:nvSpPr>
            <p:cNvPr id="23563" name="Oval 74">
              <a:extLst>
                <a:ext uri="{FF2B5EF4-FFF2-40B4-BE49-F238E27FC236}">
                  <a16:creationId xmlns:a16="http://schemas.microsoft.com/office/drawing/2014/main" id="{7B2F8C0E-FAD4-4EFA-984A-919AF4BA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5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64" name="Oval 75">
              <a:extLst>
                <a:ext uri="{FF2B5EF4-FFF2-40B4-BE49-F238E27FC236}">
                  <a16:creationId xmlns:a16="http://schemas.microsoft.com/office/drawing/2014/main" id="{6FEDC194-832C-428E-A029-EBD79621E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65" name="Oval 76">
              <a:extLst>
                <a:ext uri="{FF2B5EF4-FFF2-40B4-BE49-F238E27FC236}">
                  <a16:creationId xmlns:a16="http://schemas.microsoft.com/office/drawing/2014/main" id="{C8D1B308-E7EA-4AFF-977C-1E3B269D3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70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66" name="Oval 77">
              <a:extLst>
                <a:ext uri="{FF2B5EF4-FFF2-40B4-BE49-F238E27FC236}">
                  <a16:creationId xmlns:a16="http://schemas.microsoft.com/office/drawing/2014/main" id="{040FB959-7B33-4D2A-BBFC-4B1BC70AA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67" name="Oval 78">
              <a:extLst>
                <a:ext uri="{FF2B5EF4-FFF2-40B4-BE49-F238E27FC236}">
                  <a16:creationId xmlns:a16="http://schemas.microsoft.com/office/drawing/2014/main" id="{6093DA0D-5D3B-4F21-AC44-472A19B02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24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68" name="Oval 79">
              <a:extLst>
                <a:ext uri="{FF2B5EF4-FFF2-40B4-BE49-F238E27FC236}">
                  <a16:creationId xmlns:a16="http://schemas.microsoft.com/office/drawing/2014/main" id="{158CC2D7-506F-4F67-864B-304045B0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70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69" name="Oval 80">
              <a:extLst>
                <a:ext uri="{FF2B5EF4-FFF2-40B4-BE49-F238E27FC236}">
                  <a16:creationId xmlns:a16="http://schemas.microsoft.com/office/drawing/2014/main" id="{17575FDD-1710-4927-9B55-8699CD9CC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225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3570" name="Oval 81">
              <a:extLst>
                <a:ext uri="{FF2B5EF4-FFF2-40B4-BE49-F238E27FC236}">
                  <a16:creationId xmlns:a16="http://schemas.microsoft.com/office/drawing/2014/main" id="{74A04CC1-A8A3-46DE-BBE4-AD6C8FF67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3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3560" name="Rectangle 82">
            <a:extLst>
              <a:ext uri="{FF2B5EF4-FFF2-40B4-BE49-F238E27FC236}">
                <a16:creationId xmlns:a16="http://schemas.microsoft.com/office/drawing/2014/main" id="{3D472273-B6DD-497E-9F5A-EB282D91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6381750"/>
            <a:ext cx="347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000" b="0">
                <a:solidFill>
                  <a:srgbClr val="000000"/>
                </a:solidFill>
              </a:rPr>
              <a:t>Κρυσταλλικό πλέγμα </a:t>
            </a:r>
            <a:r>
              <a:rPr lang="en-US" altLang="el-GR" sz="2000" b="0">
                <a:solidFill>
                  <a:srgbClr val="000000"/>
                </a:solidFill>
              </a:rPr>
              <a:t>CaF</a:t>
            </a:r>
            <a:r>
              <a:rPr lang="en-US" altLang="el-GR" sz="2000" b="0" baseline="-25000">
                <a:solidFill>
                  <a:srgbClr val="000000"/>
                </a:solidFill>
              </a:rPr>
              <a:t>2</a:t>
            </a:r>
            <a:endParaRPr lang="el-GR" altLang="el-GR" sz="2000" b="0" baseline="-25000">
              <a:solidFill>
                <a:srgbClr val="000000"/>
              </a:solidFill>
            </a:endParaRPr>
          </a:p>
        </p:txBody>
      </p:sp>
      <p:sp>
        <p:nvSpPr>
          <p:cNvPr id="23561" name="Text Box 84">
            <a:extLst>
              <a:ext uri="{FF2B5EF4-FFF2-40B4-BE49-F238E27FC236}">
                <a16:creationId xmlns:a16="http://schemas.microsoft.com/office/drawing/2014/main" id="{0F691B8C-7CEF-4D39-B825-D589830D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157788"/>
            <a:ext cx="190500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F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3562" name="Text Box 85">
            <a:extLst>
              <a:ext uri="{FF2B5EF4-FFF2-40B4-BE49-F238E27FC236}">
                <a16:creationId xmlns:a16="http://schemas.microsoft.com/office/drawing/2014/main" id="{7A06C8E5-7EA4-4AA5-937F-88B9449D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16563"/>
            <a:ext cx="336550" cy="244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Ca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7F3BAF3-AF47-4A28-95D2-E050557C9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188913"/>
            <a:ext cx="78724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/>
              <a:t>ΔΟΜΗ ΟΡΥΚΤΩΝ - ΣΥΝΤΑΞΗ ΑΤΟΜΩΝ </a:t>
            </a:r>
            <a:endParaRPr lang="en-GB" altLang="el-GR" sz="3200" b="1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47A127B1-1F4E-44D3-9C8A-E85B9DB0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36272"/>
          <a:stretch>
            <a:fillRect/>
          </a:stretch>
        </p:blipFill>
        <p:spPr bwMode="auto">
          <a:xfrm>
            <a:off x="26988" y="1052513"/>
            <a:ext cx="454501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4">
            <a:extLst>
              <a:ext uri="{FF2B5EF4-FFF2-40B4-BE49-F238E27FC236}">
                <a16:creationId xmlns:a16="http://schemas.microsoft.com/office/drawing/2014/main" id="{F2C17BDD-FBC6-4E3B-9EC1-5DFB8A567C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788" y="2276475"/>
            <a:ext cx="217487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24581" name="Group 9">
            <a:extLst>
              <a:ext uri="{FF2B5EF4-FFF2-40B4-BE49-F238E27FC236}">
                <a16:creationId xmlns:a16="http://schemas.microsoft.com/office/drawing/2014/main" id="{1AA3EA7D-E703-40E8-9C86-3D9D780EB36F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3330575"/>
            <a:ext cx="2108200" cy="2309813"/>
            <a:chOff x="232" y="2280"/>
            <a:chExt cx="1328" cy="1455"/>
          </a:xfrm>
        </p:grpSpPr>
        <p:sp>
          <p:nvSpPr>
            <p:cNvPr id="24600" name="Freeform 10">
              <a:extLst>
                <a:ext uri="{FF2B5EF4-FFF2-40B4-BE49-F238E27FC236}">
                  <a16:creationId xmlns:a16="http://schemas.microsoft.com/office/drawing/2014/main" id="{A236F282-EB03-47EB-AD63-28A0A1B22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" y="2284"/>
              <a:ext cx="668" cy="964"/>
            </a:xfrm>
            <a:custGeom>
              <a:avLst/>
              <a:gdLst>
                <a:gd name="T0" fmla="*/ 668 w 668"/>
                <a:gd name="T1" fmla="*/ 0 h 964"/>
                <a:gd name="T2" fmla="*/ 208 w 668"/>
                <a:gd name="T3" fmla="*/ 472 h 964"/>
                <a:gd name="T4" fmla="*/ 0 w 668"/>
                <a:gd name="T5" fmla="*/ 964 h 964"/>
                <a:gd name="T6" fmla="*/ 472 w 668"/>
                <a:gd name="T7" fmla="*/ 520 h 964"/>
                <a:gd name="T8" fmla="*/ 668 w 668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8" h="964">
                  <a:moveTo>
                    <a:pt x="668" y="0"/>
                  </a:moveTo>
                  <a:lnTo>
                    <a:pt x="208" y="472"/>
                  </a:lnTo>
                  <a:lnTo>
                    <a:pt x="0" y="964"/>
                  </a:lnTo>
                  <a:lnTo>
                    <a:pt x="472" y="52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601" name="Freeform 11">
              <a:extLst>
                <a:ext uri="{FF2B5EF4-FFF2-40B4-BE49-F238E27FC236}">
                  <a16:creationId xmlns:a16="http://schemas.microsoft.com/office/drawing/2014/main" id="{C38B3113-F4E9-43EB-A69C-81607D7F2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805"/>
              <a:ext cx="1122" cy="930"/>
            </a:xfrm>
            <a:custGeom>
              <a:avLst/>
              <a:gdLst>
                <a:gd name="T0" fmla="*/ 1122 w 1122"/>
                <a:gd name="T1" fmla="*/ 474 h 930"/>
                <a:gd name="T2" fmla="*/ 471 w 1122"/>
                <a:gd name="T3" fmla="*/ 0 h 930"/>
                <a:gd name="T4" fmla="*/ 0 w 1122"/>
                <a:gd name="T5" fmla="*/ 435 h 930"/>
                <a:gd name="T6" fmla="*/ 660 w 1122"/>
                <a:gd name="T7" fmla="*/ 930 h 930"/>
                <a:gd name="T8" fmla="*/ 1122 w 1122"/>
                <a:gd name="T9" fmla="*/ 474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2" h="930">
                  <a:moveTo>
                    <a:pt x="1122" y="474"/>
                  </a:moveTo>
                  <a:lnTo>
                    <a:pt x="471" y="0"/>
                  </a:lnTo>
                  <a:lnTo>
                    <a:pt x="0" y="435"/>
                  </a:lnTo>
                  <a:lnTo>
                    <a:pt x="660" y="930"/>
                  </a:lnTo>
                  <a:lnTo>
                    <a:pt x="1122" y="474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24602" name="Freeform 12">
              <a:extLst>
                <a:ext uri="{FF2B5EF4-FFF2-40B4-BE49-F238E27FC236}">
                  <a16:creationId xmlns:a16="http://schemas.microsoft.com/office/drawing/2014/main" id="{E93250BF-5EBB-44A6-90A6-8C31EAF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2280"/>
              <a:ext cx="855" cy="996"/>
            </a:xfrm>
            <a:custGeom>
              <a:avLst/>
              <a:gdLst>
                <a:gd name="T0" fmla="*/ 0 w 855"/>
                <a:gd name="T1" fmla="*/ 528 h 996"/>
                <a:gd name="T2" fmla="*/ 195 w 855"/>
                <a:gd name="T3" fmla="*/ 0 h 996"/>
                <a:gd name="T4" fmla="*/ 855 w 855"/>
                <a:gd name="T5" fmla="*/ 483 h 996"/>
                <a:gd name="T6" fmla="*/ 654 w 855"/>
                <a:gd name="T7" fmla="*/ 996 h 996"/>
                <a:gd name="T8" fmla="*/ 0 w 855"/>
                <a:gd name="T9" fmla="*/ 528 h 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996">
                  <a:moveTo>
                    <a:pt x="0" y="528"/>
                  </a:moveTo>
                  <a:lnTo>
                    <a:pt x="195" y="0"/>
                  </a:lnTo>
                  <a:lnTo>
                    <a:pt x="855" y="483"/>
                  </a:lnTo>
                  <a:lnTo>
                    <a:pt x="654" y="996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24582" name="Rectangle 15">
            <a:extLst>
              <a:ext uri="{FF2B5EF4-FFF2-40B4-BE49-F238E27FC236}">
                <a16:creationId xmlns:a16="http://schemas.microsoft.com/office/drawing/2014/main" id="{9BAA6E17-3CFC-4CEC-8A2B-A4372993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052513"/>
            <a:ext cx="4392612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 </a:t>
            </a:r>
            <a:br>
              <a:rPr lang="en-US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Φθορίτης 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CaF</a:t>
            </a:r>
            <a:r>
              <a:rPr lang="en-US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l-GR" altLang="el-GR" sz="240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Αλλά κάθε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F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περιβάλλεται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από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4 ιόντα Ca</a:t>
            </a:r>
            <a:r>
              <a:rPr lang="el-GR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2+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αριθμός σύνταξης του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σε σχέση με το </a:t>
            </a: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Ca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(Α.Σ.=</a:t>
            </a:r>
            <a:r>
              <a:rPr lang="el-GR" altLang="el-GR" sz="2000">
                <a:solidFill>
                  <a:srgbClr val="FF0000"/>
                </a:solidFill>
              </a:rPr>
              <a:t>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</a:p>
        </p:txBody>
      </p:sp>
      <p:grpSp>
        <p:nvGrpSpPr>
          <p:cNvPr id="193552" name="Group 16">
            <a:extLst>
              <a:ext uri="{FF2B5EF4-FFF2-40B4-BE49-F238E27FC236}">
                <a16:creationId xmlns:a16="http://schemas.microsoft.com/office/drawing/2014/main" id="{B3EB66C0-219E-47C3-A782-78B78165E74E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339850"/>
            <a:ext cx="1908175" cy="1692275"/>
            <a:chOff x="1519" y="1026"/>
            <a:chExt cx="1202" cy="1066"/>
          </a:xfrm>
        </p:grpSpPr>
        <p:sp>
          <p:nvSpPr>
            <p:cNvPr id="24596" name="Oval 17">
              <a:extLst>
                <a:ext uri="{FF2B5EF4-FFF2-40B4-BE49-F238E27FC236}">
                  <a16:creationId xmlns:a16="http://schemas.microsoft.com/office/drawing/2014/main" id="{814E4307-4C4A-40D1-9376-85F70FE4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02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7" name="Oval 18">
              <a:extLst>
                <a:ext uri="{FF2B5EF4-FFF2-40B4-BE49-F238E27FC236}">
                  <a16:creationId xmlns:a16="http://schemas.microsoft.com/office/drawing/2014/main" id="{547812DE-B9FD-4B78-B899-E53E20D96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2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8" name="Oval 19">
              <a:extLst>
                <a:ext uri="{FF2B5EF4-FFF2-40B4-BE49-F238E27FC236}">
                  <a16:creationId xmlns:a16="http://schemas.microsoft.com/office/drawing/2014/main" id="{7CE1EB6A-CF46-4B97-B8F2-DD600BC3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97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9" name="Oval 20">
              <a:extLst>
                <a:ext uri="{FF2B5EF4-FFF2-40B4-BE49-F238E27FC236}">
                  <a16:creationId xmlns:a16="http://schemas.microsoft.com/office/drawing/2014/main" id="{BF2435FB-240C-4777-ACBF-242FC6EA3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026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4584" name="Group 25">
            <a:extLst>
              <a:ext uri="{FF2B5EF4-FFF2-40B4-BE49-F238E27FC236}">
                <a16:creationId xmlns:a16="http://schemas.microsoft.com/office/drawing/2014/main" id="{959BA816-E1E4-44DC-834A-A96D7B1E581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284538"/>
            <a:ext cx="2206625" cy="2411412"/>
            <a:chOff x="204" y="2251"/>
            <a:chExt cx="1390" cy="1519"/>
          </a:xfrm>
        </p:grpSpPr>
        <p:sp>
          <p:nvSpPr>
            <p:cNvPr id="24588" name="Oval 26">
              <a:extLst>
                <a:ext uri="{FF2B5EF4-FFF2-40B4-BE49-F238E27FC236}">
                  <a16:creationId xmlns:a16="http://schemas.microsoft.com/office/drawing/2014/main" id="{B46CCEDC-D231-4588-AB76-1D2F88D3D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5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89" name="Oval 27">
              <a:extLst>
                <a:ext uri="{FF2B5EF4-FFF2-40B4-BE49-F238E27FC236}">
                  <a16:creationId xmlns:a16="http://schemas.microsoft.com/office/drawing/2014/main" id="{AF6990C2-3127-4E74-8F5A-4E5EA5DFF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0" name="Oval 28">
              <a:extLst>
                <a:ext uri="{FF2B5EF4-FFF2-40B4-BE49-F238E27FC236}">
                  <a16:creationId xmlns:a16="http://schemas.microsoft.com/office/drawing/2014/main" id="{607922E5-635E-41D8-9C8F-F9BAA1D37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70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1" name="Oval 29">
              <a:extLst>
                <a:ext uri="{FF2B5EF4-FFF2-40B4-BE49-F238E27FC236}">
                  <a16:creationId xmlns:a16="http://schemas.microsoft.com/office/drawing/2014/main" id="{51F906C1-B791-430B-91D2-DBBA21D7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2" name="Oval 30">
              <a:extLst>
                <a:ext uri="{FF2B5EF4-FFF2-40B4-BE49-F238E27FC236}">
                  <a16:creationId xmlns:a16="http://schemas.microsoft.com/office/drawing/2014/main" id="{A70E6BB2-6355-4CAC-A4CE-FB8818DF1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24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3" name="Oval 31">
              <a:extLst>
                <a:ext uri="{FF2B5EF4-FFF2-40B4-BE49-F238E27FC236}">
                  <a16:creationId xmlns:a16="http://schemas.microsoft.com/office/drawing/2014/main" id="{277ABA60-5596-4890-89C2-AE25270D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70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4" name="Oval 32">
              <a:extLst>
                <a:ext uri="{FF2B5EF4-FFF2-40B4-BE49-F238E27FC236}">
                  <a16:creationId xmlns:a16="http://schemas.microsoft.com/office/drawing/2014/main" id="{A6B02394-9B82-42CD-B561-9412D232F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225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4595" name="Oval 33">
              <a:extLst>
                <a:ext uri="{FF2B5EF4-FFF2-40B4-BE49-F238E27FC236}">
                  <a16:creationId xmlns:a16="http://schemas.microsoft.com/office/drawing/2014/main" id="{6FD256BF-E588-4641-98AE-3406BF48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3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4585" name="Rectangle 34">
            <a:extLst>
              <a:ext uri="{FF2B5EF4-FFF2-40B4-BE49-F238E27FC236}">
                <a16:creationId xmlns:a16="http://schemas.microsoft.com/office/drawing/2014/main" id="{EBEF4415-B3A1-49FC-B371-BBB4EE767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6381750"/>
            <a:ext cx="347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000" b="0">
                <a:solidFill>
                  <a:srgbClr val="000000"/>
                </a:solidFill>
              </a:rPr>
              <a:t>Κρυσταλλικό πλέγμα </a:t>
            </a:r>
            <a:r>
              <a:rPr lang="en-US" altLang="el-GR" sz="2000" b="0">
                <a:solidFill>
                  <a:srgbClr val="000000"/>
                </a:solidFill>
              </a:rPr>
              <a:t>CaF</a:t>
            </a:r>
            <a:r>
              <a:rPr lang="en-US" altLang="el-GR" sz="2000" b="0" baseline="-25000">
                <a:solidFill>
                  <a:srgbClr val="000000"/>
                </a:solidFill>
              </a:rPr>
              <a:t>2</a:t>
            </a:r>
            <a:endParaRPr lang="el-GR" altLang="el-GR" sz="2000" b="0" baseline="-25000">
              <a:solidFill>
                <a:srgbClr val="000000"/>
              </a:solidFill>
            </a:endParaRPr>
          </a:p>
        </p:txBody>
      </p:sp>
      <p:sp>
        <p:nvSpPr>
          <p:cNvPr id="24586" name="Text Box 35">
            <a:extLst>
              <a:ext uri="{FF2B5EF4-FFF2-40B4-BE49-F238E27FC236}">
                <a16:creationId xmlns:a16="http://schemas.microsoft.com/office/drawing/2014/main" id="{DFB84F20-4225-4855-8AC3-C1A65C83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157788"/>
            <a:ext cx="190500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F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4587" name="Text Box 36">
            <a:extLst>
              <a:ext uri="{FF2B5EF4-FFF2-40B4-BE49-F238E27FC236}">
                <a16:creationId xmlns:a16="http://schemas.microsoft.com/office/drawing/2014/main" id="{2B4AA0F9-577D-46E4-BDF0-2BCFA41C3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16563"/>
            <a:ext cx="336550" cy="244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Ca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F0C3661-0BB4-42F4-8E70-67D83A7F1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188913"/>
            <a:ext cx="78724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/>
              <a:t>ΔΟΜΗ ΟΡΥΚΤΩΝ - ΣΥΝΤΑΞΗ ΑΤΟΜΩΝ </a:t>
            </a:r>
            <a:endParaRPr lang="en-GB" altLang="el-GR" sz="3200" b="1"/>
          </a:p>
        </p:txBody>
      </p:sp>
      <p:pic>
        <p:nvPicPr>
          <p:cNvPr id="25603" name="Picture 22">
            <a:extLst>
              <a:ext uri="{FF2B5EF4-FFF2-40B4-BE49-F238E27FC236}">
                <a16:creationId xmlns:a16="http://schemas.microsoft.com/office/drawing/2014/main" id="{11CC2FB4-2396-4BAF-849A-B303C4C4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36272"/>
          <a:stretch>
            <a:fillRect/>
          </a:stretch>
        </p:blipFill>
        <p:spPr bwMode="auto">
          <a:xfrm>
            <a:off x="26988" y="1052513"/>
            <a:ext cx="454501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0">
            <a:extLst>
              <a:ext uri="{FF2B5EF4-FFF2-40B4-BE49-F238E27FC236}">
                <a16:creationId xmlns:a16="http://schemas.microsoft.com/office/drawing/2014/main" id="{0CFDFD30-097F-4EA3-A31F-82AB28353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052513"/>
            <a:ext cx="4392612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Παράδειγμα </a:t>
            </a:r>
            <a:br>
              <a:rPr lang="en-US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Φθορίτης 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CaF</a:t>
            </a:r>
            <a:r>
              <a:rPr lang="en-US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l-GR" altLang="el-GR" sz="2400" baseline="-250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Α.Σ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. του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b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ενώ του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Άρα, στο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φθορίτη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πρέπει να υπάρχει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διπλάσιος αριθμός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ιόντων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σε σχέση με το 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Συμφωνία με </a:t>
            </a:r>
            <a:b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χημικό τύπο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CaF</a:t>
            </a:r>
            <a:r>
              <a:rPr lang="en-US" altLang="el-GR" sz="20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lang="el-GR" altLang="el-GR" sz="20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Συμφωνία με </a:t>
            </a:r>
            <a:br>
              <a:rPr lang="en-US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σθένη ιόντων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Ca</a:t>
            </a:r>
            <a:r>
              <a:rPr lang="en-US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2+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 b="0">
                <a:solidFill>
                  <a:srgbClr val="000000"/>
                </a:solidFill>
                <a:latin typeface="Verdana" panose="020B0604030504040204" pitchFamily="34" charset="0"/>
              </a:rPr>
              <a:t>και</a:t>
            </a:r>
            <a:r>
              <a:rPr lang="el-GR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altLang="el-GR" sz="20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n-US" altLang="el-GR" sz="2000" baseline="3000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endParaRPr lang="el-GR" altLang="el-GR" sz="2000" baseline="30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25605" name="Group 44">
            <a:extLst>
              <a:ext uri="{FF2B5EF4-FFF2-40B4-BE49-F238E27FC236}">
                <a16:creationId xmlns:a16="http://schemas.microsoft.com/office/drawing/2014/main" id="{0D0DA63B-20EA-40D9-9801-EA8BB9BC77E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284538"/>
            <a:ext cx="2206625" cy="2411412"/>
            <a:chOff x="204" y="2251"/>
            <a:chExt cx="1390" cy="1519"/>
          </a:xfrm>
        </p:grpSpPr>
        <p:sp>
          <p:nvSpPr>
            <p:cNvPr id="25616" name="Oval 45">
              <a:extLst>
                <a:ext uri="{FF2B5EF4-FFF2-40B4-BE49-F238E27FC236}">
                  <a16:creationId xmlns:a16="http://schemas.microsoft.com/office/drawing/2014/main" id="{DC68236D-5106-4170-811B-4C1936AD0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5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7" name="Oval 46">
              <a:extLst>
                <a:ext uri="{FF2B5EF4-FFF2-40B4-BE49-F238E27FC236}">
                  <a16:creationId xmlns:a16="http://schemas.microsoft.com/office/drawing/2014/main" id="{47D7AB30-AB86-44AE-A0E3-74C2F294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8" name="Oval 47">
              <a:extLst>
                <a:ext uri="{FF2B5EF4-FFF2-40B4-BE49-F238E27FC236}">
                  <a16:creationId xmlns:a16="http://schemas.microsoft.com/office/drawing/2014/main" id="{8DCD9EF3-E22C-4BB0-BE3F-F8F40F50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70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9" name="Oval 48">
              <a:extLst>
                <a:ext uri="{FF2B5EF4-FFF2-40B4-BE49-F238E27FC236}">
                  <a16:creationId xmlns:a16="http://schemas.microsoft.com/office/drawing/2014/main" id="{0E9AB26C-6146-4B0B-9A45-71D94CE5A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20" name="Oval 49">
              <a:extLst>
                <a:ext uri="{FF2B5EF4-FFF2-40B4-BE49-F238E27FC236}">
                  <a16:creationId xmlns:a16="http://schemas.microsoft.com/office/drawing/2014/main" id="{B15F1C1F-20DB-46BB-8885-5BCABA07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24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21" name="Oval 50">
              <a:extLst>
                <a:ext uri="{FF2B5EF4-FFF2-40B4-BE49-F238E27FC236}">
                  <a16:creationId xmlns:a16="http://schemas.microsoft.com/office/drawing/2014/main" id="{197D04AA-0C5E-46E7-BE67-7AB50A2B2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70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22" name="Oval 51">
              <a:extLst>
                <a:ext uri="{FF2B5EF4-FFF2-40B4-BE49-F238E27FC236}">
                  <a16:creationId xmlns:a16="http://schemas.microsoft.com/office/drawing/2014/main" id="{CA221090-1D4B-4294-B443-7347E40D2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225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23" name="Oval 52">
              <a:extLst>
                <a:ext uri="{FF2B5EF4-FFF2-40B4-BE49-F238E27FC236}">
                  <a16:creationId xmlns:a16="http://schemas.microsoft.com/office/drawing/2014/main" id="{64DDAA41-05D1-40E8-9C33-039CF037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3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5606" name="Group 53">
            <a:extLst>
              <a:ext uri="{FF2B5EF4-FFF2-40B4-BE49-F238E27FC236}">
                <a16:creationId xmlns:a16="http://schemas.microsoft.com/office/drawing/2014/main" id="{C7E459D5-8F7D-4E40-A7BB-F2CA58490A56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339850"/>
            <a:ext cx="1908175" cy="1692275"/>
            <a:chOff x="1519" y="1026"/>
            <a:chExt cx="1202" cy="1066"/>
          </a:xfrm>
        </p:grpSpPr>
        <p:sp>
          <p:nvSpPr>
            <p:cNvPr id="25612" name="Oval 54">
              <a:extLst>
                <a:ext uri="{FF2B5EF4-FFF2-40B4-BE49-F238E27FC236}">
                  <a16:creationId xmlns:a16="http://schemas.microsoft.com/office/drawing/2014/main" id="{1782DB20-4DC1-4DC1-A687-CE94A9F08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202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3" name="Oval 55">
              <a:extLst>
                <a:ext uri="{FF2B5EF4-FFF2-40B4-BE49-F238E27FC236}">
                  <a16:creationId xmlns:a16="http://schemas.microsoft.com/office/drawing/2014/main" id="{93FC3B3C-F242-4B7A-BA87-9082A478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2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4" name="Oval 56">
              <a:extLst>
                <a:ext uri="{FF2B5EF4-FFF2-40B4-BE49-F238E27FC236}">
                  <a16:creationId xmlns:a16="http://schemas.microsoft.com/office/drawing/2014/main" id="{7C6F1247-9226-4F2A-9563-6AB6AC045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97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15" name="Oval 57">
              <a:extLst>
                <a:ext uri="{FF2B5EF4-FFF2-40B4-BE49-F238E27FC236}">
                  <a16:creationId xmlns:a16="http://schemas.microsoft.com/office/drawing/2014/main" id="{45C75CB4-DC65-4BEA-A511-EBE41753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026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5607" name="Rectangle 61">
            <a:extLst>
              <a:ext uri="{FF2B5EF4-FFF2-40B4-BE49-F238E27FC236}">
                <a16:creationId xmlns:a16="http://schemas.microsoft.com/office/drawing/2014/main" id="{0618D3C8-55EF-45A3-8EAC-04481F1B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6381750"/>
            <a:ext cx="347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000" b="0">
                <a:solidFill>
                  <a:srgbClr val="000000"/>
                </a:solidFill>
              </a:rPr>
              <a:t>Κρυσταλλικό πλέγμα </a:t>
            </a:r>
            <a:r>
              <a:rPr lang="en-US" altLang="el-GR" sz="2000" b="0">
                <a:solidFill>
                  <a:srgbClr val="000000"/>
                </a:solidFill>
              </a:rPr>
              <a:t>CaF</a:t>
            </a:r>
            <a:r>
              <a:rPr lang="en-US" altLang="el-GR" sz="2000" b="0" baseline="-25000">
                <a:solidFill>
                  <a:srgbClr val="000000"/>
                </a:solidFill>
              </a:rPr>
              <a:t>2</a:t>
            </a:r>
            <a:endParaRPr lang="el-GR" altLang="el-GR" sz="2000" b="0" baseline="-25000">
              <a:solidFill>
                <a:srgbClr val="000000"/>
              </a:solidFill>
            </a:endParaRPr>
          </a:p>
        </p:txBody>
      </p:sp>
      <p:sp>
        <p:nvSpPr>
          <p:cNvPr id="25608" name="Text Box 62">
            <a:extLst>
              <a:ext uri="{FF2B5EF4-FFF2-40B4-BE49-F238E27FC236}">
                <a16:creationId xmlns:a16="http://schemas.microsoft.com/office/drawing/2014/main" id="{A3D205B1-880F-4363-9C01-3E283053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157788"/>
            <a:ext cx="190500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F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5609" name="Text Box 63">
            <a:extLst>
              <a:ext uri="{FF2B5EF4-FFF2-40B4-BE49-F238E27FC236}">
                <a16:creationId xmlns:a16="http://schemas.microsoft.com/office/drawing/2014/main" id="{1256B44E-21A6-402C-8471-BC0EF41E5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16563"/>
            <a:ext cx="336550" cy="2444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600" b="0">
                <a:solidFill>
                  <a:srgbClr val="000000"/>
                </a:solidFill>
              </a:rPr>
              <a:t>Ca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sp>
        <p:nvSpPr>
          <p:cNvPr id="25610" name="Line 64">
            <a:extLst>
              <a:ext uri="{FF2B5EF4-FFF2-40B4-BE49-F238E27FC236}">
                <a16:creationId xmlns:a16="http://schemas.microsoft.com/office/drawing/2014/main" id="{57CCF00B-5B59-410F-83D0-B56E8E411B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788" y="2276475"/>
            <a:ext cx="217487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5611" name="Line 65">
            <a:extLst>
              <a:ext uri="{FF2B5EF4-FFF2-40B4-BE49-F238E27FC236}">
                <a16:creationId xmlns:a16="http://schemas.microsoft.com/office/drawing/2014/main" id="{F2E435EB-45C1-4F34-B9A5-0D29876C5D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6225" y="4076700"/>
            <a:ext cx="217488" cy="214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AE903B0-3AFC-4314-B3EF-E9C2A3E87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3C744C4-0177-44BC-A7C5-62630A47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125538"/>
            <a:ext cx="89979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Βασικός κανόνας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ολικός αριθμός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των ιόντων, όλων των ειδών,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σε οποιαδήποτε σταθερή δομή, πρέπει να είναι τέτοιος,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ώστε ο κρύσταλλος, ως σύνολο, να είναι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ηλεκτρικά ουδέτερος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Δηλαδή: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σύνολο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των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θετικών φορτίων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πρέπει να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ισούται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με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σύνολο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των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αρνητικών φορτίων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ιόντων που μετέχουν στην ένωση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A571B5-97F8-40E5-9525-A4E9FB88A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88913"/>
            <a:ext cx="88677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ΔΟΜΗ ΟΡΥΚΤΩΝ - ΣΥΝΤΑΞΗ ΑΤΟΜΩΝ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7CD7982-8849-430C-9126-39586B674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1412875"/>
            <a:ext cx="7285037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NaCl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400" baseline="30000">
                <a:solidFill>
                  <a:srgbClr val="FF0000"/>
                </a:solidFill>
                <a:latin typeface="Verdana" panose="020B0604030504040204" pitchFamily="34" charset="0"/>
              </a:rPr>
              <a:t>+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l-GR" altLang="el-GR" sz="2400" baseline="3000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(μονοσθενή)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Άρα πρέπει να υπάρχει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ίσος αριθμός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(1Na + 1Cl)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CaF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en-US" altLang="el-GR" sz="2400" baseline="30000">
                <a:solidFill>
                  <a:srgbClr val="FF0000"/>
                </a:solidFill>
                <a:latin typeface="Verdana" panose="020B0604030504040204" pitchFamily="34" charset="0"/>
              </a:rPr>
              <a:t>2+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(δισθενές) και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400" baseline="30000">
                <a:solidFill>
                  <a:srgbClr val="FF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(μονοσθενές)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Άρα πρέπει να υπάρχει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διπλάσιος αριθμός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σε σχέση με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Ca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(1Ca+2F)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D17C6E2B-9061-41B3-BD9F-1732577A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49275"/>
            <a:ext cx="7623175" cy="571817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6">
            <a:extLst>
              <a:ext uri="{FF2B5EF4-FFF2-40B4-BE49-F238E27FC236}">
                <a16:creationId xmlns:a16="http://schemas.microsoft.com/office/drawing/2014/main" id="{90543901-812A-4ADB-9BCF-993A600C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05563"/>
            <a:ext cx="1225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FFFFFF"/>
                </a:solidFill>
              </a:rPr>
              <a:t>Σαντορίνη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49781B4-2494-4D1E-9F89-C8E43B041E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55900"/>
            <a:ext cx="7772400" cy="13208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</a:t>
            </a:r>
            <a:br>
              <a:rPr lang="en-US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ΙΟΝΤΙΚΗΣ ΑΚΤΙΝΑΣ 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3074386-D070-4EB3-BAFB-DFE13D8D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A482206-7E3F-4430-A334-758B4783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25538"/>
            <a:ext cx="89281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μεγαλύτερες δυνάμεις εκδηλώνονται μεταξύ ιόντων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που βρίσκονται πολύ κοντά μεταξύ τους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ιόντα αυτά αποτελούν την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πρώτη στιβάδα σύνταξης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γεωμετρία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της στιβάδας αυτής και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συνεπώς και ο αριθμός σύνταξης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εξαρτώνται από τα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σχετικά μεγέθη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ιόντων που συντάσσονται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>
            <a:extLst>
              <a:ext uri="{FF2B5EF4-FFF2-40B4-BE49-F238E27FC236}">
                <a16:creationId xmlns:a16="http://schemas.microsoft.com/office/drawing/2014/main" id="{06815C04-71D6-470D-8BD6-2A285026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36272"/>
          <a:stretch>
            <a:fillRect/>
          </a:stretch>
        </p:blipFill>
        <p:spPr bwMode="auto">
          <a:xfrm>
            <a:off x="4491038" y="1052513"/>
            <a:ext cx="4545012" cy="5213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51D21B99-93B1-46A0-877E-F68EACE1F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24CDFB1F-2CC0-4124-85DC-158B3B11F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226" r="18471" b="5531"/>
          <a:stretch>
            <a:fillRect/>
          </a:stretch>
        </p:blipFill>
        <p:spPr bwMode="auto">
          <a:xfrm>
            <a:off x="179388" y="1700213"/>
            <a:ext cx="4176712" cy="39608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49" name="Group 6">
            <a:extLst>
              <a:ext uri="{FF2B5EF4-FFF2-40B4-BE49-F238E27FC236}">
                <a16:creationId xmlns:a16="http://schemas.microsoft.com/office/drawing/2014/main" id="{0159671B-FCB9-4D2E-8B07-FED360A5BF12}"/>
              </a:ext>
            </a:extLst>
          </p:cNvPr>
          <p:cNvGrpSpPr>
            <a:grpSpLocks/>
          </p:cNvGrpSpPr>
          <p:nvPr/>
        </p:nvGrpSpPr>
        <p:grpSpPr bwMode="auto">
          <a:xfrm>
            <a:off x="1003300" y="2384425"/>
            <a:ext cx="2371725" cy="2606675"/>
            <a:chOff x="632" y="1502"/>
            <a:chExt cx="1494" cy="1642"/>
          </a:xfrm>
        </p:grpSpPr>
        <p:grpSp>
          <p:nvGrpSpPr>
            <p:cNvPr id="31782" name="Group 7">
              <a:extLst>
                <a:ext uri="{FF2B5EF4-FFF2-40B4-BE49-F238E27FC236}">
                  <a16:creationId xmlns:a16="http://schemas.microsoft.com/office/drawing/2014/main" id="{27EFEE2F-33CA-41D4-B2CC-568E23EC9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" y="1502"/>
              <a:ext cx="1494" cy="1642"/>
              <a:chOff x="768" y="1502"/>
              <a:chExt cx="1494" cy="1642"/>
            </a:xfrm>
          </p:grpSpPr>
          <p:sp>
            <p:nvSpPr>
              <p:cNvPr id="31788" name="Freeform 8">
                <a:extLst>
                  <a:ext uri="{FF2B5EF4-FFF2-40B4-BE49-F238E27FC236}">
                    <a16:creationId xmlns:a16="http://schemas.microsoft.com/office/drawing/2014/main" id="{4ADC3CA6-D452-4EFB-9431-8263D9394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502"/>
                <a:ext cx="1076" cy="742"/>
              </a:xfrm>
              <a:custGeom>
                <a:avLst/>
                <a:gdLst>
                  <a:gd name="T0" fmla="*/ 0 w 1076"/>
                  <a:gd name="T1" fmla="*/ 742 h 742"/>
                  <a:gd name="T2" fmla="*/ 746 w 1076"/>
                  <a:gd name="T3" fmla="*/ 0 h 742"/>
                  <a:gd name="T4" fmla="*/ 1076 w 1076"/>
                  <a:gd name="T5" fmla="*/ 662 h 742"/>
                  <a:gd name="T6" fmla="*/ 0 w 1076"/>
                  <a:gd name="T7" fmla="*/ 742 h 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6" h="742">
                    <a:moveTo>
                      <a:pt x="0" y="742"/>
                    </a:moveTo>
                    <a:lnTo>
                      <a:pt x="746" y="0"/>
                    </a:lnTo>
                    <a:lnTo>
                      <a:pt x="1076" y="662"/>
                    </a:lnTo>
                    <a:lnTo>
                      <a:pt x="0" y="74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31789" name="Freeform 9">
                <a:extLst>
                  <a:ext uri="{FF2B5EF4-FFF2-40B4-BE49-F238E27FC236}">
                    <a16:creationId xmlns:a16="http://schemas.microsoft.com/office/drawing/2014/main" id="{6FD8BD65-9870-49EB-B20C-2F0B9D7B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506"/>
                <a:ext cx="744" cy="872"/>
              </a:xfrm>
              <a:custGeom>
                <a:avLst/>
                <a:gdLst>
                  <a:gd name="T0" fmla="*/ 324 w 744"/>
                  <a:gd name="T1" fmla="*/ 642 h 872"/>
                  <a:gd name="T2" fmla="*/ 0 w 744"/>
                  <a:gd name="T3" fmla="*/ 0 h 872"/>
                  <a:gd name="T4" fmla="*/ 744 w 744"/>
                  <a:gd name="T5" fmla="*/ 872 h 872"/>
                  <a:gd name="T6" fmla="*/ 324 w 744"/>
                  <a:gd name="T7" fmla="*/ 642 h 8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4" h="872">
                    <a:moveTo>
                      <a:pt x="324" y="642"/>
                    </a:moveTo>
                    <a:lnTo>
                      <a:pt x="0" y="0"/>
                    </a:lnTo>
                    <a:lnTo>
                      <a:pt x="744" y="872"/>
                    </a:lnTo>
                    <a:lnTo>
                      <a:pt x="324" y="64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31790" name="Freeform 10">
                <a:extLst>
                  <a:ext uri="{FF2B5EF4-FFF2-40B4-BE49-F238E27FC236}">
                    <a16:creationId xmlns:a16="http://schemas.microsoft.com/office/drawing/2014/main" id="{E1B509EB-0965-472F-9932-78CF4A981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2158"/>
                <a:ext cx="1086" cy="966"/>
              </a:xfrm>
              <a:custGeom>
                <a:avLst/>
                <a:gdLst>
                  <a:gd name="T0" fmla="*/ 0 w 1086"/>
                  <a:gd name="T1" fmla="*/ 82 h 966"/>
                  <a:gd name="T2" fmla="*/ 764 w 1086"/>
                  <a:gd name="T3" fmla="*/ 966 h 966"/>
                  <a:gd name="T4" fmla="*/ 1086 w 1086"/>
                  <a:gd name="T5" fmla="*/ 0 h 966"/>
                  <a:gd name="T6" fmla="*/ 0 w 1086"/>
                  <a:gd name="T7" fmla="*/ 82 h 9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6" h="966">
                    <a:moveTo>
                      <a:pt x="0" y="82"/>
                    </a:moveTo>
                    <a:lnTo>
                      <a:pt x="764" y="966"/>
                    </a:lnTo>
                    <a:lnTo>
                      <a:pt x="1086" y="0"/>
                    </a:lnTo>
                    <a:lnTo>
                      <a:pt x="0" y="8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31791" name="Freeform 11">
                <a:extLst>
                  <a:ext uri="{FF2B5EF4-FFF2-40B4-BE49-F238E27FC236}">
                    <a16:creationId xmlns:a16="http://schemas.microsoft.com/office/drawing/2014/main" id="{912EE5A4-4C84-4E3B-909A-F24B62F10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2160"/>
                <a:ext cx="738" cy="984"/>
              </a:xfrm>
              <a:custGeom>
                <a:avLst/>
                <a:gdLst>
                  <a:gd name="T0" fmla="*/ 738 w 738"/>
                  <a:gd name="T1" fmla="*/ 216 h 984"/>
                  <a:gd name="T2" fmla="*/ 0 w 738"/>
                  <a:gd name="T3" fmla="*/ 984 h 984"/>
                  <a:gd name="T4" fmla="*/ 331 w 738"/>
                  <a:gd name="T5" fmla="*/ 0 h 984"/>
                  <a:gd name="T6" fmla="*/ 738 w 738"/>
                  <a:gd name="T7" fmla="*/ 216 h 9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8" h="984">
                    <a:moveTo>
                      <a:pt x="738" y="216"/>
                    </a:moveTo>
                    <a:lnTo>
                      <a:pt x="0" y="984"/>
                    </a:lnTo>
                    <a:lnTo>
                      <a:pt x="331" y="0"/>
                    </a:lnTo>
                    <a:lnTo>
                      <a:pt x="738" y="21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31783" name="Group 12">
              <a:extLst>
                <a:ext uri="{FF2B5EF4-FFF2-40B4-BE49-F238E27FC236}">
                  <a16:creationId xmlns:a16="http://schemas.microsoft.com/office/drawing/2014/main" id="{A9944AB1-34EF-4AFC-9F50-18D4CDDC0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502"/>
              <a:ext cx="1486" cy="1634"/>
              <a:chOff x="772" y="1502"/>
              <a:chExt cx="1486" cy="1634"/>
            </a:xfrm>
          </p:grpSpPr>
          <p:sp>
            <p:nvSpPr>
              <p:cNvPr id="31784" name="Freeform 13">
                <a:extLst>
                  <a:ext uri="{FF2B5EF4-FFF2-40B4-BE49-F238E27FC236}">
                    <a16:creationId xmlns:a16="http://schemas.microsoft.com/office/drawing/2014/main" id="{06185C12-CC39-40EB-8EC6-342BF31AE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504"/>
                <a:ext cx="740" cy="974"/>
              </a:xfrm>
              <a:custGeom>
                <a:avLst/>
                <a:gdLst>
                  <a:gd name="T0" fmla="*/ 0 w 740"/>
                  <a:gd name="T1" fmla="*/ 740 h 974"/>
                  <a:gd name="T2" fmla="*/ 740 w 740"/>
                  <a:gd name="T3" fmla="*/ 0 h 974"/>
                  <a:gd name="T4" fmla="*/ 442 w 740"/>
                  <a:gd name="T5" fmla="*/ 974 h 974"/>
                  <a:gd name="T6" fmla="*/ 0 w 740"/>
                  <a:gd name="T7" fmla="*/ 740 h 9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0" h="974">
                    <a:moveTo>
                      <a:pt x="0" y="740"/>
                    </a:moveTo>
                    <a:lnTo>
                      <a:pt x="740" y="0"/>
                    </a:lnTo>
                    <a:lnTo>
                      <a:pt x="442" y="974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31785" name="Freeform 14">
                <a:extLst>
                  <a:ext uri="{FF2B5EF4-FFF2-40B4-BE49-F238E27FC236}">
                    <a16:creationId xmlns:a16="http://schemas.microsoft.com/office/drawing/2014/main" id="{CFE1417C-1B72-46DD-9A31-AC4173DD4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02"/>
                <a:ext cx="1046" cy="982"/>
              </a:xfrm>
              <a:custGeom>
                <a:avLst/>
                <a:gdLst>
                  <a:gd name="T0" fmla="*/ 0 w 1046"/>
                  <a:gd name="T1" fmla="*/ 982 h 982"/>
                  <a:gd name="T2" fmla="*/ 302 w 1046"/>
                  <a:gd name="T3" fmla="*/ 0 h 982"/>
                  <a:gd name="T4" fmla="*/ 1046 w 1046"/>
                  <a:gd name="T5" fmla="*/ 870 h 982"/>
                  <a:gd name="T6" fmla="*/ 0 w 1046"/>
                  <a:gd name="T7" fmla="*/ 982 h 9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6" h="982">
                    <a:moveTo>
                      <a:pt x="0" y="982"/>
                    </a:moveTo>
                    <a:lnTo>
                      <a:pt x="302" y="0"/>
                    </a:lnTo>
                    <a:lnTo>
                      <a:pt x="1046" y="870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31786" name="Freeform 15">
                <a:extLst>
                  <a:ext uri="{FF2B5EF4-FFF2-40B4-BE49-F238E27FC236}">
                    <a16:creationId xmlns:a16="http://schemas.microsoft.com/office/drawing/2014/main" id="{353DE994-8568-4E3C-B5C5-85217D154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2240"/>
                <a:ext cx="752" cy="896"/>
              </a:xfrm>
              <a:custGeom>
                <a:avLst/>
                <a:gdLst>
                  <a:gd name="T0" fmla="*/ 0 w 752"/>
                  <a:gd name="T1" fmla="*/ 0 h 896"/>
                  <a:gd name="T2" fmla="*/ 752 w 752"/>
                  <a:gd name="T3" fmla="*/ 896 h 896"/>
                  <a:gd name="T4" fmla="*/ 440 w 752"/>
                  <a:gd name="T5" fmla="*/ 244 h 896"/>
                  <a:gd name="T6" fmla="*/ 0 w 752"/>
                  <a:gd name="T7" fmla="*/ 0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2" h="896">
                    <a:moveTo>
                      <a:pt x="0" y="0"/>
                    </a:moveTo>
                    <a:lnTo>
                      <a:pt x="752" y="896"/>
                    </a:lnTo>
                    <a:lnTo>
                      <a:pt x="440" y="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31787" name="Freeform 16">
                <a:extLst>
                  <a:ext uri="{FF2B5EF4-FFF2-40B4-BE49-F238E27FC236}">
                    <a16:creationId xmlns:a16="http://schemas.microsoft.com/office/drawing/2014/main" id="{89AD07B0-AC0B-4E92-A18C-86FA6647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382"/>
                <a:ext cx="1048" cy="748"/>
              </a:xfrm>
              <a:custGeom>
                <a:avLst/>
                <a:gdLst>
                  <a:gd name="T0" fmla="*/ 0 w 1048"/>
                  <a:gd name="T1" fmla="*/ 92 h 748"/>
                  <a:gd name="T2" fmla="*/ 318 w 1048"/>
                  <a:gd name="T3" fmla="*/ 748 h 748"/>
                  <a:gd name="T4" fmla="*/ 1048 w 1048"/>
                  <a:gd name="T5" fmla="*/ 0 h 748"/>
                  <a:gd name="T6" fmla="*/ 0 w 1048"/>
                  <a:gd name="T7" fmla="*/ 92 h 7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8" h="748">
                    <a:moveTo>
                      <a:pt x="0" y="92"/>
                    </a:moveTo>
                    <a:lnTo>
                      <a:pt x="318" y="748"/>
                    </a:lnTo>
                    <a:lnTo>
                      <a:pt x="1048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</p:grpSp>
      </p:grpSp>
      <p:grpSp>
        <p:nvGrpSpPr>
          <p:cNvPr id="31750" name="Group 17">
            <a:extLst>
              <a:ext uri="{FF2B5EF4-FFF2-40B4-BE49-F238E27FC236}">
                <a16:creationId xmlns:a16="http://schemas.microsoft.com/office/drawing/2014/main" id="{D1F10DED-6608-4F81-B2EC-600BF231BB93}"/>
              </a:ext>
            </a:extLst>
          </p:cNvPr>
          <p:cNvGrpSpPr>
            <a:grpSpLocks/>
          </p:cNvGrpSpPr>
          <p:nvPr/>
        </p:nvGrpSpPr>
        <p:grpSpPr bwMode="auto">
          <a:xfrm>
            <a:off x="1008063" y="2349500"/>
            <a:ext cx="2447925" cy="2663825"/>
            <a:chOff x="635" y="1480"/>
            <a:chExt cx="1542" cy="1678"/>
          </a:xfrm>
        </p:grpSpPr>
        <p:sp>
          <p:nvSpPr>
            <p:cNvPr id="31776" name="Oval 18">
              <a:extLst>
                <a:ext uri="{FF2B5EF4-FFF2-40B4-BE49-F238E27FC236}">
                  <a16:creationId xmlns:a16="http://schemas.microsoft.com/office/drawing/2014/main" id="{DBEC6CE2-89D4-40CC-9119-76F4F79D7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" y="148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77" name="Oval 19">
              <a:extLst>
                <a:ext uri="{FF2B5EF4-FFF2-40B4-BE49-F238E27FC236}">
                  <a16:creationId xmlns:a16="http://schemas.microsoft.com/office/drawing/2014/main" id="{70827DF3-DBF1-44B6-95AC-555DFA9E3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211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78" name="Oval 20">
              <a:extLst>
                <a:ext uri="{FF2B5EF4-FFF2-40B4-BE49-F238E27FC236}">
                  <a16:creationId xmlns:a16="http://schemas.microsoft.com/office/drawing/2014/main" id="{3DD78836-1F20-45FF-8604-F0027157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243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79" name="Oval 21">
              <a:extLst>
                <a:ext uri="{FF2B5EF4-FFF2-40B4-BE49-F238E27FC236}">
                  <a16:creationId xmlns:a16="http://schemas.microsoft.com/office/drawing/2014/main" id="{0728E498-DC56-450E-BB0C-F4B3DB4D1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220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80" name="Oval 22">
              <a:extLst>
                <a:ext uri="{FF2B5EF4-FFF2-40B4-BE49-F238E27FC236}">
                  <a16:creationId xmlns:a16="http://schemas.microsoft.com/office/drawing/2014/main" id="{1D9AC072-A54F-44E8-99FC-3019B917E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09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81" name="Oval 23">
              <a:extLst>
                <a:ext uri="{FF2B5EF4-FFF2-40B4-BE49-F238E27FC236}">
                  <a16:creationId xmlns:a16="http://schemas.microsoft.com/office/drawing/2014/main" id="{75265068-615D-48AB-8CA7-00CEF2860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34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31751" name="Group 29">
            <a:extLst>
              <a:ext uri="{FF2B5EF4-FFF2-40B4-BE49-F238E27FC236}">
                <a16:creationId xmlns:a16="http://schemas.microsoft.com/office/drawing/2014/main" id="{1B2112EC-5FC8-4E2F-AD95-FACC32A8DCD4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3330575"/>
            <a:ext cx="2108200" cy="2309813"/>
            <a:chOff x="232" y="2280"/>
            <a:chExt cx="1328" cy="1455"/>
          </a:xfrm>
        </p:grpSpPr>
        <p:sp>
          <p:nvSpPr>
            <p:cNvPr id="31773" name="Freeform 30">
              <a:extLst>
                <a:ext uri="{FF2B5EF4-FFF2-40B4-BE49-F238E27FC236}">
                  <a16:creationId xmlns:a16="http://schemas.microsoft.com/office/drawing/2014/main" id="{39BC8644-F067-44A8-90CC-E815F3FBC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" y="2284"/>
              <a:ext cx="668" cy="964"/>
            </a:xfrm>
            <a:custGeom>
              <a:avLst/>
              <a:gdLst>
                <a:gd name="T0" fmla="*/ 668 w 668"/>
                <a:gd name="T1" fmla="*/ 0 h 964"/>
                <a:gd name="T2" fmla="*/ 208 w 668"/>
                <a:gd name="T3" fmla="*/ 472 h 964"/>
                <a:gd name="T4" fmla="*/ 0 w 668"/>
                <a:gd name="T5" fmla="*/ 964 h 964"/>
                <a:gd name="T6" fmla="*/ 472 w 668"/>
                <a:gd name="T7" fmla="*/ 520 h 964"/>
                <a:gd name="T8" fmla="*/ 668 w 668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8" h="964">
                  <a:moveTo>
                    <a:pt x="668" y="0"/>
                  </a:moveTo>
                  <a:lnTo>
                    <a:pt x="208" y="472"/>
                  </a:lnTo>
                  <a:lnTo>
                    <a:pt x="0" y="964"/>
                  </a:lnTo>
                  <a:lnTo>
                    <a:pt x="472" y="52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774" name="Freeform 31">
              <a:extLst>
                <a:ext uri="{FF2B5EF4-FFF2-40B4-BE49-F238E27FC236}">
                  <a16:creationId xmlns:a16="http://schemas.microsoft.com/office/drawing/2014/main" id="{E4AC3010-D4C9-4346-9372-146BDB761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805"/>
              <a:ext cx="1122" cy="930"/>
            </a:xfrm>
            <a:custGeom>
              <a:avLst/>
              <a:gdLst>
                <a:gd name="T0" fmla="*/ 1122 w 1122"/>
                <a:gd name="T1" fmla="*/ 474 h 930"/>
                <a:gd name="T2" fmla="*/ 471 w 1122"/>
                <a:gd name="T3" fmla="*/ 0 h 930"/>
                <a:gd name="T4" fmla="*/ 0 w 1122"/>
                <a:gd name="T5" fmla="*/ 435 h 930"/>
                <a:gd name="T6" fmla="*/ 660 w 1122"/>
                <a:gd name="T7" fmla="*/ 930 h 930"/>
                <a:gd name="T8" fmla="*/ 1122 w 1122"/>
                <a:gd name="T9" fmla="*/ 474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2" h="930">
                  <a:moveTo>
                    <a:pt x="1122" y="474"/>
                  </a:moveTo>
                  <a:lnTo>
                    <a:pt x="471" y="0"/>
                  </a:lnTo>
                  <a:lnTo>
                    <a:pt x="0" y="435"/>
                  </a:lnTo>
                  <a:lnTo>
                    <a:pt x="660" y="930"/>
                  </a:lnTo>
                  <a:lnTo>
                    <a:pt x="1122" y="474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775" name="Freeform 32">
              <a:extLst>
                <a:ext uri="{FF2B5EF4-FFF2-40B4-BE49-F238E27FC236}">
                  <a16:creationId xmlns:a16="http://schemas.microsoft.com/office/drawing/2014/main" id="{70522014-6A58-43A9-94AF-3CE8C411C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2280"/>
              <a:ext cx="855" cy="996"/>
            </a:xfrm>
            <a:custGeom>
              <a:avLst/>
              <a:gdLst>
                <a:gd name="T0" fmla="*/ 0 w 855"/>
                <a:gd name="T1" fmla="*/ 528 h 996"/>
                <a:gd name="T2" fmla="*/ 195 w 855"/>
                <a:gd name="T3" fmla="*/ 0 h 996"/>
                <a:gd name="T4" fmla="*/ 855 w 855"/>
                <a:gd name="T5" fmla="*/ 483 h 996"/>
                <a:gd name="T6" fmla="*/ 654 w 855"/>
                <a:gd name="T7" fmla="*/ 996 h 996"/>
                <a:gd name="T8" fmla="*/ 0 w 855"/>
                <a:gd name="T9" fmla="*/ 528 h 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996">
                  <a:moveTo>
                    <a:pt x="0" y="528"/>
                  </a:moveTo>
                  <a:lnTo>
                    <a:pt x="195" y="0"/>
                  </a:lnTo>
                  <a:lnTo>
                    <a:pt x="855" y="483"/>
                  </a:lnTo>
                  <a:lnTo>
                    <a:pt x="654" y="996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grpSp>
        <p:nvGrpSpPr>
          <p:cNvPr id="31752" name="Group 33">
            <a:extLst>
              <a:ext uri="{FF2B5EF4-FFF2-40B4-BE49-F238E27FC236}">
                <a16:creationId xmlns:a16="http://schemas.microsoft.com/office/drawing/2014/main" id="{34B6E3C2-7E9D-4317-B50E-A58A7964DD5F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3284538"/>
            <a:ext cx="2206625" cy="2411412"/>
            <a:chOff x="204" y="2251"/>
            <a:chExt cx="1390" cy="1519"/>
          </a:xfrm>
        </p:grpSpPr>
        <p:sp>
          <p:nvSpPr>
            <p:cNvPr id="31765" name="Oval 34">
              <a:extLst>
                <a:ext uri="{FF2B5EF4-FFF2-40B4-BE49-F238E27FC236}">
                  <a16:creationId xmlns:a16="http://schemas.microsoft.com/office/drawing/2014/main" id="{F613D0D6-5061-4898-B50F-7DEAFF8CE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750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66" name="Oval 35">
              <a:extLst>
                <a:ext uri="{FF2B5EF4-FFF2-40B4-BE49-F238E27FC236}">
                  <a16:creationId xmlns:a16="http://schemas.microsoft.com/office/drawing/2014/main" id="{676BD11F-DAAB-4555-84AA-9EC8C5CAA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67" name="Oval 36">
              <a:extLst>
                <a:ext uri="{FF2B5EF4-FFF2-40B4-BE49-F238E27FC236}">
                  <a16:creationId xmlns:a16="http://schemas.microsoft.com/office/drawing/2014/main" id="{6A41BBD1-059C-449A-93F6-2E891977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702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68" name="Oval 37">
              <a:extLst>
                <a:ext uri="{FF2B5EF4-FFF2-40B4-BE49-F238E27FC236}">
                  <a16:creationId xmlns:a16="http://schemas.microsoft.com/office/drawing/2014/main" id="{FEDCDB9D-C1F8-4C5D-BB01-5C1D0DBE4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203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69" name="Oval 38">
              <a:extLst>
                <a:ext uri="{FF2B5EF4-FFF2-40B4-BE49-F238E27FC236}">
                  <a16:creationId xmlns:a16="http://schemas.microsoft.com/office/drawing/2014/main" id="{E7CA57E7-1182-4A8D-8D09-97ECE85B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24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70" name="Oval 39">
              <a:extLst>
                <a:ext uri="{FF2B5EF4-FFF2-40B4-BE49-F238E27FC236}">
                  <a16:creationId xmlns:a16="http://schemas.microsoft.com/office/drawing/2014/main" id="{0ACCC584-3C66-49EF-B63C-8370DE423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704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71" name="Oval 40">
              <a:extLst>
                <a:ext uri="{FF2B5EF4-FFF2-40B4-BE49-F238E27FC236}">
                  <a16:creationId xmlns:a16="http://schemas.microsoft.com/office/drawing/2014/main" id="{E122E34B-12FF-4F46-9672-3A9EA1A4E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2251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1772" name="Oval 41">
              <a:extLst>
                <a:ext uri="{FF2B5EF4-FFF2-40B4-BE49-F238E27FC236}">
                  <a16:creationId xmlns:a16="http://schemas.microsoft.com/office/drawing/2014/main" id="{EEC00203-95B3-4A02-B49C-B3DDD88E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6" y="2735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197697" name="Group 65">
            <a:extLst>
              <a:ext uri="{FF2B5EF4-FFF2-40B4-BE49-F238E27FC236}">
                <a16:creationId xmlns:a16="http://schemas.microsoft.com/office/drawing/2014/main" id="{154D3023-20FA-48EA-B318-85E75C752905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916113"/>
            <a:ext cx="4645025" cy="2016125"/>
            <a:chOff x="1565" y="1207"/>
            <a:chExt cx="2926" cy="1270"/>
          </a:xfrm>
        </p:grpSpPr>
        <p:sp>
          <p:nvSpPr>
            <p:cNvPr id="31762" name="Line 50">
              <a:extLst>
                <a:ext uri="{FF2B5EF4-FFF2-40B4-BE49-F238E27FC236}">
                  <a16:creationId xmlns:a16="http://schemas.microsoft.com/office/drawing/2014/main" id="{3D2E224F-0A17-461D-BC0E-1C12268CE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1479"/>
              <a:ext cx="409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763" name="Line 51">
              <a:extLst>
                <a:ext uri="{FF2B5EF4-FFF2-40B4-BE49-F238E27FC236}">
                  <a16:creationId xmlns:a16="http://schemas.microsoft.com/office/drawing/2014/main" id="{72AC9B27-F340-4D84-903A-3382C7F38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1479"/>
              <a:ext cx="45" cy="9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1764" name="Text Box 49">
              <a:extLst>
                <a:ext uri="{FF2B5EF4-FFF2-40B4-BE49-F238E27FC236}">
                  <a16:creationId xmlns:a16="http://schemas.microsoft.com/office/drawing/2014/main" id="{A34896F5-95C4-416C-A575-8AE8EE66E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1207"/>
              <a:ext cx="292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l-GR" altLang="el-GR">
                  <a:solidFill>
                    <a:srgbClr val="000000"/>
                  </a:solidFill>
                </a:rPr>
                <a:t>Πρώτη στοιβάδα σύνταξης</a:t>
              </a:r>
              <a:endParaRPr lang="el-GR" altLang="el-GR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31754" name="Text Box 53">
            <a:extLst>
              <a:ext uri="{FF2B5EF4-FFF2-40B4-BE49-F238E27FC236}">
                <a16:creationId xmlns:a16="http://schemas.microsoft.com/office/drawing/2014/main" id="{45E122CB-5287-47E9-8E5C-B5519498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708275"/>
            <a:ext cx="595313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b="0">
                <a:solidFill>
                  <a:srgbClr val="000000"/>
                </a:solidFill>
              </a:rPr>
              <a:t>Na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31755" name="Text Box 54">
            <a:extLst>
              <a:ext uri="{FF2B5EF4-FFF2-40B4-BE49-F238E27FC236}">
                <a16:creationId xmlns:a16="http://schemas.microsoft.com/office/drawing/2014/main" id="{C11962E8-88B6-402F-9BF4-ECF657CCF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43238"/>
            <a:ext cx="481013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b="0">
                <a:solidFill>
                  <a:srgbClr val="000000"/>
                </a:solidFill>
              </a:rPr>
              <a:t>Cl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31756" name="Text Box 55">
            <a:extLst>
              <a:ext uri="{FF2B5EF4-FFF2-40B4-BE49-F238E27FC236}">
                <a16:creationId xmlns:a16="http://schemas.microsoft.com/office/drawing/2014/main" id="{2D17AC3B-493A-4E42-A9A1-7F053846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548063"/>
            <a:ext cx="579437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b="0">
                <a:solidFill>
                  <a:srgbClr val="000000"/>
                </a:solidFill>
              </a:rPr>
              <a:t>Ca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31757" name="Text Box 56">
            <a:extLst>
              <a:ext uri="{FF2B5EF4-FFF2-40B4-BE49-F238E27FC236}">
                <a16:creationId xmlns:a16="http://schemas.microsoft.com/office/drawing/2014/main" id="{A0EE4462-15A1-4BB5-B330-4390EC44E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1603375"/>
            <a:ext cx="35877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b="0">
                <a:solidFill>
                  <a:srgbClr val="000000"/>
                </a:solidFill>
              </a:rPr>
              <a:t>F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31758" name="Line 5">
            <a:extLst>
              <a:ext uri="{FF2B5EF4-FFF2-40B4-BE49-F238E27FC236}">
                <a16:creationId xmlns:a16="http://schemas.microsoft.com/office/drawing/2014/main" id="{DFD5C529-5741-40C7-8F09-69D9118C6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213100"/>
            <a:ext cx="71438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1759" name="Line 48">
            <a:extLst>
              <a:ext uri="{FF2B5EF4-FFF2-40B4-BE49-F238E27FC236}">
                <a16:creationId xmlns:a16="http://schemas.microsoft.com/office/drawing/2014/main" id="{70448455-4DD8-4D46-AEBD-E2827248C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4005263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97690" name="Text Box 58">
            <a:extLst>
              <a:ext uri="{FF2B5EF4-FFF2-40B4-BE49-F238E27FC236}">
                <a16:creationId xmlns:a16="http://schemas.microsoft.com/office/drawing/2014/main" id="{14347D03-37E1-4DAB-85B6-88C629C7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229225"/>
            <a:ext cx="3475038" cy="5905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000000"/>
                </a:solidFill>
              </a:rPr>
              <a:t>Αριθμός σύνταξης:</a:t>
            </a:r>
            <a:r>
              <a:rPr lang="el-GR" altLang="el-GR" sz="1600">
                <a:solidFill>
                  <a:srgbClr val="000000"/>
                </a:solidFill>
              </a:rPr>
              <a:t>    </a:t>
            </a:r>
            <a:r>
              <a:rPr lang="el-GR" altLang="el-GR" sz="1600">
                <a:solidFill>
                  <a:srgbClr val="FF0000"/>
                </a:solidFill>
              </a:rPr>
              <a:t>6</a:t>
            </a:r>
          </a:p>
          <a:p>
            <a:pPr eaLnBrk="1" hangingPunct="1"/>
            <a:r>
              <a:rPr lang="el-GR" altLang="el-GR" sz="1600" b="0">
                <a:solidFill>
                  <a:srgbClr val="000000"/>
                </a:solidFill>
              </a:rPr>
              <a:t>Πολύεδρο σύνταξης:</a:t>
            </a:r>
            <a:r>
              <a:rPr lang="el-GR" altLang="el-GR" sz="1600">
                <a:solidFill>
                  <a:srgbClr val="000000"/>
                </a:solidFill>
              </a:rPr>
              <a:t> </a:t>
            </a:r>
            <a:r>
              <a:rPr lang="el-GR" altLang="el-GR" sz="1600">
                <a:solidFill>
                  <a:srgbClr val="FF0000"/>
                </a:solidFill>
              </a:rPr>
              <a:t>Οκτάεδρο</a:t>
            </a:r>
          </a:p>
        </p:txBody>
      </p:sp>
      <p:sp>
        <p:nvSpPr>
          <p:cNvPr id="197692" name="Text Box 60">
            <a:extLst>
              <a:ext uri="{FF2B5EF4-FFF2-40B4-BE49-F238E27FC236}">
                <a16:creationId xmlns:a16="http://schemas.microsoft.com/office/drawing/2014/main" id="{72E1A574-EF54-44FB-81EC-0BE927434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5862638"/>
            <a:ext cx="3311525" cy="59055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000000"/>
                </a:solidFill>
              </a:rPr>
              <a:t>Αριθμός σύνταξης:</a:t>
            </a:r>
            <a:r>
              <a:rPr lang="el-GR" altLang="el-GR" sz="1600">
                <a:solidFill>
                  <a:srgbClr val="000000"/>
                </a:solidFill>
              </a:rPr>
              <a:t>    </a:t>
            </a:r>
            <a:r>
              <a:rPr lang="el-GR" altLang="el-GR" sz="1600">
                <a:solidFill>
                  <a:srgbClr val="FF0000"/>
                </a:solidFill>
              </a:rPr>
              <a:t>8</a:t>
            </a:r>
          </a:p>
          <a:p>
            <a:pPr eaLnBrk="1" hangingPunct="1"/>
            <a:r>
              <a:rPr lang="el-GR" altLang="el-GR" sz="1600" b="0">
                <a:solidFill>
                  <a:srgbClr val="000000"/>
                </a:solidFill>
              </a:rPr>
              <a:t>Πολύεδρο σύνταξης:</a:t>
            </a:r>
            <a:r>
              <a:rPr lang="el-GR" altLang="el-GR" sz="1600">
                <a:solidFill>
                  <a:srgbClr val="000000"/>
                </a:solidFill>
              </a:rPr>
              <a:t> </a:t>
            </a:r>
            <a:r>
              <a:rPr lang="el-GR" altLang="el-GR" sz="1600">
                <a:solidFill>
                  <a:srgbClr val="FF0000"/>
                </a:solidFill>
              </a:rPr>
              <a:t>Εξάεδρο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90" grpId="0" animBg="1"/>
      <p:bldP spid="1976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>
            <a:extLst>
              <a:ext uri="{FF2B5EF4-FFF2-40B4-BE49-F238E27FC236}">
                <a16:creationId xmlns:a16="http://schemas.microsoft.com/office/drawing/2014/main" id="{FC29F8CB-833C-4C71-9EAC-D0B2FC96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8621" r="17859" b="5862"/>
          <a:stretch>
            <a:fillRect/>
          </a:stretch>
        </p:blipFill>
        <p:spPr bwMode="auto">
          <a:xfrm>
            <a:off x="323850" y="1341438"/>
            <a:ext cx="2720975" cy="25161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0">
            <a:extLst>
              <a:ext uri="{FF2B5EF4-FFF2-40B4-BE49-F238E27FC236}">
                <a16:creationId xmlns:a16="http://schemas.microsoft.com/office/drawing/2014/main" id="{3CE0989A-E79C-42F4-87E2-11F6D6BC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203700" cy="28813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23896215-2E13-4637-B5B5-4B39F949A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9CEFDA87-6567-4A71-9599-B1D2127E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7391"/>
          <a:stretch>
            <a:fillRect/>
          </a:stretch>
        </p:blipFill>
        <p:spPr bwMode="auto">
          <a:xfrm>
            <a:off x="3132138" y="1331913"/>
            <a:ext cx="3384550" cy="25304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8">
            <a:extLst>
              <a:ext uri="{FF2B5EF4-FFF2-40B4-BE49-F238E27FC236}">
                <a16:creationId xmlns:a16="http://schemas.microsoft.com/office/drawing/2014/main" id="{06D72189-A000-40C0-9D3D-CB52F8EE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933825"/>
            <a:ext cx="3970338" cy="28813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9">
            <a:extLst>
              <a:ext uri="{FF2B5EF4-FFF2-40B4-BE49-F238E27FC236}">
                <a16:creationId xmlns:a16="http://schemas.microsoft.com/office/drawing/2014/main" id="{6348F858-83F3-4ABB-932F-2C8459FD1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117725"/>
            <a:ext cx="2144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2800">
                <a:solidFill>
                  <a:srgbClr val="000000"/>
                </a:solidFill>
              </a:rPr>
              <a:t>Γαληνίτης</a:t>
            </a:r>
          </a:p>
          <a:p>
            <a:pPr algn="ctr" eaLnBrk="1" hangingPunct="1"/>
            <a:r>
              <a:rPr lang="en-US" altLang="el-GR" sz="2800">
                <a:solidFill>
                  <a:srgbClr val="000000"/>
                </a:solidFill>
              </a:rPr>
              <a:t>PbS</a:t>
            </a:r>
            <a:endParaRPr lang="el-GR" altLang="el-GR" sz="2800">
              <a:solidFill>
                <a:srgbClr val="000000"/>
              </a:solidFill>
            </a:endParaRPr>
          </a:p>
        </p:txBody>
      </p:sp>
      <p:sp>
        <p:nvSpPr>
          <p:cNvPr id="5128" name="Text Box 11">
            <a:extLst>
              <a:ext uri="{FF2B5EF4-FFF2-40B4-BE49-F238E27FC236}">
                <a16:creationId xmlns:a16="http://schemas.microsoft.com/office/drawing/2014/main" id="{643637D2-0348-4A05-AA32-32318B23D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92563"/>
            <a:ext cx="558800" cy="457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b="0">
                <a:solidFill>
                  <a:srgbClr val="000000"/>
                </a:solidFill>
              </a:rPr>
              <a:t>Pb</a:t>
            </a:r>
            <a:endParaRPr lang="el-GR" altLang="el-GR" b="0">
              <a:solidFill>
                <a:srgbClr val="000000"/>
              </a:solidFill>
            </a:endParaRPr>
          </a:p>
        </p:txBody>
      </p:sp>
      <p:sp>
        <p:nvSpPr>
          <p:cNvPr id="5129" name="Text Box 12">
            <a:extLst>
              <a:ext uri="{FF2B5EF4-FFF2-40B4-BE49-F238E27FC236}">
                <a16:creationId xmlns:a16="http://schemas.microsoft.com/office/drawing/2014/main" id="{1D53FFA0-1C30-4873-9CBE-32DDD481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992563"/>
            <a:ext cx="392113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b="0">
                <a:solidFill>
                  <a:srgbClr val="000000"/>
                </a:solidFill>
              </a:rPr>
              <a:t>S</a:t>
            </a:r>
            <a:endParaRPr lang="el-GR" altLang="el-GR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D3008B3-1282-4178-A10E-381D038D3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82EA141-D213-48A3-BDE1-532EC9A6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63688"/>
            <a:ext cx="74533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γεωμετρία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της στιβάδας εξαρτάται από το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λόγο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της ιοντικής ακτίνας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του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μικρότερου κατιόντος (R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κ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προς την ιοντική ακτίνα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του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μεγαλύτερου ανιόντος (R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α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εκφρασμένα σε μονάδες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Å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 λόγος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κ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:R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α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λέγεται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αναλογία ιοντικής ακτίνας (Α.Ι.Α.)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7E19CFF-F7D2-401B-A7AE-AE5653239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EA50610-728B-4F0A-92F4-22197DBA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76350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του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του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στον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αλίτη NaCl</a:t>
            </a:r>
            <a:b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είναι: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0.97 Å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Cl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1.81 Å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Na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: 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Cl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0.97/1.81 =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0.54</a:t>
            </a:r>
          </a:p>
          <a:p>
            <a:pPr eaLnBrk="1" hangingPunct="1">
              <a:lnSpc>
                <a:spcPct val="110000"/>
              </a:lnSpc>
              <a:spcBef>
                <a:spcPct val="1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του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Ca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του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φθορίτη 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CaF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b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είναι: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0.9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9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Å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F 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1.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33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Å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C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: R</a:t>
            </a:r>
            <a:r>
              <a:rPr lang="en-US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F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0.9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9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/1.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33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0.</a:t>
            </a:r>
            <a:r>
              <a:rPr lang="en-US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7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F6CF5952-CBC5-4278-AE20-1ECF7278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226" r="18471" b="5531"/>
          <a:stretch>
            <a:fillRect/>
          </a:stretch>
        </p:blipFill>
        <p:spPr bwMode="auto">
          <a:xfrm>
            <a:off x="6731000" y="1838325"/>
            <a:ext cx="1728788" cy="16398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31F439CB-69E2-447E-977C-F3BC635F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154"/>
          <a:stretch>
            <a:fillRect/>
          </a:stretch>
        </p:blipFill>
        <p:spPr bwMode="auto">
          <a:xfrm>
            <a:off x="6480175" y="4365625"/>
            <a:ext cx="2232025" cy="17192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667DDF-E1C2-4CF9-84D7-5DE3E03DB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2C10ACB-2CF3-4679-BFD5-9C40D65D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106488"/>
            <a:ext cx="7281863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Σύνταξη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δύο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ή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περισσοτέρων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κατιόντων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 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ίδιο ανιόν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Ξεχωριστές Α.Ι.Α.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για το κάθε κατιόν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Στο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σπινέλιο MgAl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Mg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συντάσσονται με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Mg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0.66 Å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Al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0.51 Å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 = 1.40 Å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Mg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: 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0.66/1.40 =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0.47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Al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  : R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= 0.51/1.40 =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0.36</a:t>
            </a:r>
          </a:p>
        </p:txBody>
      </p:sp>
      <p:pic>
        <p:nvPicPr>
          <p:cNvPr id="34820" name="Picture 9">
            <a:extLst>
              <a:ext uri="{FF2B5EF4-FFF2-40B4-BE49-F238E27FC236}">
                <a16:creationId xmlns:a16="http://schemas.microsoft.com/office/drawing/2014/main" id="{7636E094-6F6A-435C-A4C1-BD9D0BA6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1375" r="16916" b="8607"/>
          <a:stretch>
            <a:fillRect/>
          </a:stretch>
        </p:blipFill>
        <p:spPr bwMode="auto">
          <a:xfrm>
            <a:off x="6227763" y="3789363"/>
            <a:ext cx="2665412" cy="22082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10">
            <a:extLst>
              <a:ext uri="{FF2B5EF4-FFF2-40B4-BE49-F238E27FC236}">
                <a16:creationId xmlns:a16="http://schemas.microsoft.com/office/drawing/2014/main" id="{5E942EE3-C34F-496E-A06D-670117C5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6092825"/>
            <a:ext cx="525462" cy="457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0000"/>
                </a:solidFill>
              </a:rPr>
              <a:t>Al</a:t>
            </a: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4822" name="Text Box 11">
            <a:extLst>
              <a:ext uri="{FF2B5EF4-FFF2-40B4-BE49-F238E27FC236}">
                <a16:creationId xmlns:a16="http://schemas.microsoft.com/office/drawing/2014/main" id="{9CE54E81-2979-4EB5-B380-1AB3E23E7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6092825"/>
            <a:ext cx="442913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0000"/>
                </a:solidFill>
              </a:rPr>
              <a:t>O</a:t>
            </a:r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4823" name="Text Box 13">
            <a:extLst>
              <a:ext uri="{FF2B5EF4-FFF2-40B4-BE49-F238E27FC236}">
                <a16:creationId xmlns:a16="http://schemas.microsoft.com/office/drawing/2014/main" id="{114C92A9-D01A-4124-AC1E-20B14C49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6092825"/>
            <a:ext cx="685800" cy="4572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0000"/>
                </a:solidFill>
              </a:rPr>
              <a:t>Mg</a:t>
            </a:r>
            <a:endParaRPr lang="el-GR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E3F9E76-3AC3-4918-A22D-922A54CA7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CFFE7CE-54CD-4157-9486-63857804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1484313"/>
            <a:ext cx="70881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Ανάλογα με την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είναι ευσταθής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μία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ορισμένη διάταξη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που αντιστοιχεί σε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ένα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ορισμένο αριθμό σύνταξης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(Α.Σ.)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Αν θεωρηθούν τα 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ως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σφαίρες δεδομένων ακτινών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οι σταθερές διατάξεις κατιόντων-ανιόντων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για μια συγκεκριμένη Α.Ι.Α. υπολογίζονται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με απλούς γεωμετρικούς υπολογισμούς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3">
            <a:extLst>
              <a:ext uri="{FF2B5EF4-FFF2-40B4-BE49-F238E27FC236}">
                <a16:creationId xmlns:a16="http://schemas.microsoft.com/office/drawing/2014/main" id="{8998D3B0-D64E-4D62-83C1-57AE2D1E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700213"/>
            <a:ext cx="460851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50000"/>
              </a:spcBef>
            </a:pPr>
            <a:r>
              <a:rPr lang="el-GR" altLang="el-GR" u="sng">
                <a:solidFill>
                  <a:srgbClr val="009900"/>
                </a:solidFill>
              </a:rPr>
              <a:t>Ανιόντα</a:t>
            </a:r>
            <a:r>
              <a:rPr lang="el-GR" altLang="el-GR">
                <a:solidFill>
                  <a:srgbClr val="0099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(ιοντικές ακτίνες)</a:t>
            </a:r>
          </a:p>
          <a:p>
            <a:pPr eaLnBrk="1" hangingPunct="1">
              <a:spcBef>
                <a:spcPct val="150000"/>
              </a:spcBef>
            </a:pPr>
            <a:r>
              <a:rPr lang="el-GR" altLang="el-GR">
                <a:solidFill>
                  <a:srgbClr val="000000"/>
                </a:solidFill>
              </a:rPr>
              <a:t>Ο</a:t>
            </a:r>
            <a:r>
              <a:rPr lang="el-GR" altLang="el-GR" baseline="30000">
                <a:solidFill>
                  <a:srgbClr val="000000"/>
                </a:solidFill>
              </a:rPr>
              <a:t>2-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οξυγόνο</a:t>
            </a:r>
          </a:p>
          <a:p>
            <a:pPr eaLnBrk="1" hangingPunct="1">
              <a:spcBef>
                <a:spcPct val="150000"/>
              </a:spcBef>
            </a:pPr>
            <a:r>
              <a:rPr lang="en-US" altLang="el-GR">
                <a:solidFill>
                  <a:srgbClr val="000000"/>
                </a:solidFill>
              </a:rPr>
              <a:t>Cl</a:t>
            </a:r>
            <a:r>
              <a:rPr lang="en-US" altLang="el-GR" baseline="30000">
                <a:solidFill>
                  <a:srgbClr val="000000"/>
                </a:solidFill>
              </a:rPr>
              <a:t>-</a:t>
            </a:r>
            <a:r>
              <a:rPr lang="el-GR" altLang="el-GR" baseline="30000">
                <a:solidFill>
                  <a:srgbClr val="000000"/>
                </a:solidFill>
              </a:rPr>
              <a:t> 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χλώριο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50000"/>
              </a:spcBef>
            </a:pPr>
            <a:r>
              <a:rPr lang="en-US" altLang="el-GR">
                <a:solidFill>
                  <a:srgbClr val="000000"/>
                </a:solidFill>
              </a:rPr>
              <a:t>S</a:t>
            </a:r>
            <a:r>
              <a:rPr lang="en-US" altLang="el-GR" baseline="30000">
                <a:solidFill>
                  <a:srgbClr val="000000"/>
                </a:solidFill>
              </a:rPr>
              <a:t>2-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θείο</a:t>
            </a:r>
            <a:endParaRPr lang="en-US" altLang="el-GR" b="0">
              <a:solidFill>
                <a:srgbClr val="000000"/>
              </a:solidFill>
            </a:endParaRPr>
          </a:p>
        </p:txBody>
      </p:sp>
      <p:sp>
        <p:nvSpPr>
          <p:cNvPr id="36867" name="Rectangle 24">
            <a:extLst>
              <a:ext uri="{FF2B5EF4-FFF2-40B4-BE49-F238E27FC236}">
                <a16:creationId xmlns:a16="http://schemas.microsoft.com/office/drawing/2014/main" id="{41D7D65A-5613-4230-AD2E-33497378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700213"/>
            <a:ext cx="1296987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50000"/>
              </a:spcBef>
            </a:pPr>
            <a:endParaRPr lang="el-GR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50000"/>
              </a:spcBef>
            </a:pPr>
            <a:r>
              <a:rPr lang="el-GR" altLang="el-GR" b="0">
                <a:solidFill>
                  <a:srgbClr val="000000"/>
                </a:solidFill>
              </a:rPr>
              <a:t>1.40 Å</a:t>
            </a:r>
            <a:r>
              <a:rPr lang="el-GR" altLang="el-GR"/>
              <a:t> </a:t>
            </a:r>
          </a:p>
          <a:p>
            <a:pPr eaLnBrk="1" hangingPunct="1">
              <a:spcBef>
                <a:spcPct val="150000"/>
              </a:spcBef>
            </a:pPr>
            <a:r>
              <a:rPr lang="el-GR" altLang="el-GR" b="0">
                <a:solidFill>
                  <a:srgbClr val="000000"/>
                </a:solidFill>
              </a:rPr>
              <a:t>1.81 Å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50000"/>
              </a:spcBef>
            </a:pPr>
            <a:r>
              <a:rPr lang="el-GR" altLang="el-GR" b="0">
                <a:solidFill>
                  <a:srgbClr val="000000"/>
                </a:solidFill>
              </a:rPr>
              <a:t>1.84 Å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6C4A1BE-3E2A-49B2-8C5B-1D8A00EEF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88913"/>
            <a:ext cx="7458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ΑΝΑΛΟΓΙΑ ΙΟΝΤΙΚΗΣ ΑΚΤΙΝΑΣ 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69" name="Oval 8">
            <a:extLst>
              <a:ext uri="{FF2B5EF4-FFF2-40B4-BE49-F238E27FC236}">
                <a16:creationId xmlns:a16="http://schemas.microsoft.com/office/drawing/2014/main" id="{FD9506AB-B193-4D98-BC81-36FE12D55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28900" y="2565400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>
                  <a:alpha val="998"/>
                </a:srgbClr>
              </a:gs>
              <a:gs pos="100000">
                <a:srgbClr val="F6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0" name="Oval 9">
            <a:extLst>
              <a:ext uri="{FF2B5EF4-FFF2-40B4-BE49-F238E27FC236}">
                <a16:creationId xmlns:a16="http://schemas.microsoft.com/office/drawing/2014/main" id="{A18B82F2-2811-4FE0-A69F-86B20168BC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8263" y="3292475"/>
            <a:ext cx="193675" cy="193675"/>
          </a:xfrm>
          <a:prstGeom prst="ellipse">
            <a:avLst/>
          </a:prstGeom>
          <a:gradFill rotWithShape="1">
            <a:gsLst>
              <a:gs pos="0">
                <a:srgbClr val="FF0000">
                  <a:alpha val="998"/>
                </a:srgbClr>
              </a:gs>
              <a:gs pos="100000">
                <a:srgbClr val="F6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1" name="Oval 10">
            <a:extLst>
              <a:ext uri="{FF2B5EF4-FFF2-40B4-BE49-F238E27FC236}">
                <a16:creationId xmlns:a16="http://schemas.microsoft.com/office/drawing/2014/main" id="{D23501FA-DD68-4F58-B9E2-E30EEFDAA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6038" y="4011613"/>
            <a:ext cx="258762" cy="258762"/>
          </a:xfrm>
          <a:prstGeom prst="ellipse">
            <a:avLst/>
          </a:prstGeom>
          <a:gradFill rotWithShape="1">
            <a:gsLst>
              <a:gs pos="0">
                <a:srgbClr val="FF0000">
                  <a:alpha val="998"/>
                </a:srgbClr>
              </a:gs>
              <a:gs pos="100000">
                <a:srgbClr val="F6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2" name="Oval 11">
            <a:extLst>
              <a:ext uri="{FF2B5EF4-FFF2-40B4-BE49-F238E27FC236}">
                <a16:creationId xmlns:a16="http://schemas.microsoft.com/office/drawing/2014/main" id="{9CD30BE2-D44A-4DCF-9C61-5635E86D19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0638" y="4652963"/>
            <a:ext cx="355600" cy="355600"/>
          </a:xfrm>
          <a:prstGeom prst="ellipse">
            <a:avLst/>
          </a:prstGeom>
          <a:gradFill rotWithShape="1">
            <a:gsLst>
              <a:gs pos="0">
                <a:srgbClr val="FF0000">
                  <a:alpha val="998"/>
                </a:srgbClr>
              </a:gs>
              <a:gs pos="100000">
                <a:srgbClr val="F6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3" name="Oval 12">
            <a:extLst>
              <a:ext uri="{FF2B5EF4-FFF2-40B4-BE49-F238E27FC236}">
                <a16:creationId xmlns:a16="http://schemas.microsoft.com/office/drawing/2014/main" id="{6D8F16CD-EACF-4B44-A17D-8CC603433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4438" y="5380038"/>
            <a:ext cx="496887" cy="496887"/>
          </a:xfrm>
          <a:prstGeom prst="ellipse">
            <a:avLst/>
          </a:prstGeom>
          <a:gradFill rotWithShape="1">
            <a:gsLst>
              <a:gs pos="0">
                <a:srgbClr val="FF0000">
                  <a:alpha val="998"/>
                </a:srgbClr>
              </a:gs>
              <a:gs pos="100000">
                <a:srgbClr val="F600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4" name="Oval 13">
            <a:extLst>
              <a:ext uri="{FF2B5EF4-FFF2-40B4-BE49-F238E27FC236}">
                <a16:creationId xmlns:a16="http://schemas.microsoft.com/office/drawing/2014/main" id="{E0A42303-1984-462D-A5FB-9C062A83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2638425"/>
            <a:ext cx="503238" cy="503238"/>
          </a:xfrm>
          <a:prstGeom prst="ellipse">
            <a:avLst/>
          </a:prstGeom>
          <a:gradFill rotWithShape="1">
            <a:gsLst>
              <a:gs pos="0">
                <a:srgbClr val="009900">
                  <a:alpha val="998"/>
                </a:srgbClr>
              </a:gs>
              <a:gs pos="100000">
                <a:srgbClr val="0094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5" name="Oval 14">
            <a:extLst>
              <a:ext uri="{FF2B5EF4-FFF2-40B4-BE49-F238E27FC236}">
                <a16:creationId xmlns:a16="http://schemas.microsoft.com/office/drawing/2014/main" id="{DE16D452-F432-4186-870F-599D6B9551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5613" y="3425825"/>
            <a:ext cx="650875" cy="650875"/>
          </a:xfrm>
          <a:prstGeom prst="ellipse">
            <a:avLst/>
          </a:prstGeom>
          <a:gradFill rotWithShape="1">
            <a:gsLst>
              <a:gs pos="0">
                <a:srgbClr val="009900">
                  <a:alpha val="998"/>
                </a:srgbClr>
              </a:gs>
              <a:gs pos="100000">
                <a:srgbClr val="0094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6" name="Oval 15">
            <a:extLst>
              <a:ext uri="{FF2B5EF4-FFF2-40B4-BE49-F238E27FC236}">
                <a16:creationId xmlns:a16="http://schemas.microsoft.com/office/drawing/2014/main" id="{99E831F0-C2A8-4A7C-9E1D-DADAD0932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05613" y="4279900"/>
            <a:ext cx="661987" cy="661988"/>
          </a:xfrm>
          <a:prstGeom prst="ellipse">
            <a:avLst/>
          </a:prstGeom>
          <a:gradFill rotWithShape="1">
            <a:gsLst>
              <a:gs pos="0">
                <a:srgbClr val="009900">
                  <a:alpha val="998"/>
                </a:srgbClr>
              </a:gs>
              <a:gs pos="100000">
                <a:srgbClr val="009400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877" name="Rectangle 16">
            <a:extLst>
              <a:ext uri="{FF2B5EF4-FFF2-40B4-BE49-F238E27FC236}">
                <a16:creationId xmlns:a16="http://schemas.microsoft.com/office/drawing/2014/main" id="{0B60DC2C-DEDA-4D63-B95B-86485CDF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00213"/>
            <a:ext cx="46085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el-GR" altLang="el-GR" u="sng">
                <a:solidFill>
                  <a:srgbClr val="FF0000"/>
                </a:solidFill>
              </a:rPr>
              <a:t>Κατιόντα</a:t>
            </a:r>
            <a:r>
              <a:rPr lang="el-GR" altLang="el-GR">
                <a:solidFill>
                  <a:srgbClr val="FF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(ιοντικές ακτίνες)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l-GR">
                <a:solidFill>
                  <a:srgbClr val="000000"/>
                </a:solidFill>
              </a:rPr>
              <a:t>Si</a:t>
            </a:r>
            <a:r>
              <a:rPr lang="en-US" altLang="el-GR" baseline="30000">
                <a:solidFill>
                  <a:srgbClr val="000000"/>
                </a:solidFill>
              </a:rPr>
              <a:t>4+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πυρίτιο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l-GR">
                <a:solidFill>
                  <a:srgbClr val="000000"/>
                </a:solidFill>
              </a:rPr>
              <a:t>Al</a:t>
            </a:r>
            <a:r>
              <a:rPr lang="en-US" altLang="el-GR" baseline="30000">
                <a:solidFill>
                  <a:srgbClr val="000000"/>
                </a:solidFill>
              </a:rPr>
              <a:t>3+</a:t>
            </a:r>
            <a:r>
              <a:rPr lang="el-GR" altLang="el-GR" baseline="30000">
                <a:solidFill>
                  <a:srgbClr val="000000"/>
                </a:solidFill>
              </a:rPr>
              <a:t> 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αργίλιο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el-GR">
                <a:solidFill>
                  <a:srgbClr val="000000"/>
                </a:solidFill>
              </a:rPr>
              <a:t>Ca</a:t>
            </a:r>
            <a:r>
              <a:rPr lang="en-US" altLang="el-GR" baseline="30000">
                <a:solidFill>
                  <a:srgbClr val="000000"/>
                </a:solidFill>
              </a:rPr>
              <a:t>2+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ασβέστιο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el-GR">
                <a:solidFill>
                  <a:srgbClr val="000000"/>
                </a:solidFill>
              </a:rPr>
              <a:t>Na</a:t>
            </a:r>
            <a:r>
              <a:rPr lang="en-US" altLang="el-GR" baseline="30000">
                <a:solidFill>
                  <a:srgbClr val="000000"/>
                </a:solidFill>
              </a:rPr>
              <a:t>+</a:t>
            </a:r>
            <a:r>
              <a:rPr lang="el-GR" altLang="el-GR" baseline="30000">
                <a:solidFill>
                  <a:srgbClr val="000000"/>
                </a:solidFill>
              </a:rPr>
              <a:t> 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νάτριο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el-GR">
                <a:solidFill>
                  <a:srgbClr val="000000"/>
                </a:solidFill>
              </a:rPr>
              <a:t>K</a:t>
            </a:r>
            <a:r>
              <a:rPr lang="en-US" altLang="el-GR" baseline="30000">
                <a:solidFill>
                  <a:srgbClr val="000000"/>
                </a:solidFill>
              </a:rPr>
              <a:t>+</a:t>
            </a:r>
            <a:r>
              <a:rPr lang="el-GR" altLang="el-GR" baseline="30000">
                <a:solidFill>
                  <a:srgbClr val="000000"/>
                </a:solidFill>
              </a:rPr>
              <a:t>    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κάλιο</a:t>
            </a:r>
          </a:p>
        </p:txBody>
      </p:sp>
      <p:sp>
        <p:nvSpPr>
          <p:cNvPr id="36878" name="Rectangle 17">
            <a:extLst>
              <a:ext uri="{FF2B5EF4-FFF2-40B4-BE49-F238E27FC236}">
                <a16:creationId xmlns:a16="http://schemas.microsoft.com/office/drawing/2014/main" id="{9BD9F944-5141-4A59-915C-D809A01C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00213"/>
            <a:ext cx="12969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endParaRPr lang="el-GR" altLang="el-GR">
              <a:solidFill>
                <a:srgbClr val="000000"/>
              </a:solidFill>
            </a:endParaRPr>
          </a:p>
          <a:p>
            <a:pPr eaLnBrk="1" hangingPunct="1"/>
            <a:endParaRPr lang="el-GR" altLang="el-GR" b="0">
              <a:solidFill>
                <a:srgbClr val="000000"/>
              </a:solidFill>
            </a:endParaRPr>
          </a:p>
          <a:p>
            <a:pPr eaLnBrk="1" hangingPunct="1"/>
            <a:r>
              <a:rPr lang="el-GR" altLang="el-GR" b="0">
                <a:solidFill>
                  <a:srgbClr val="000000"/>
                </a:solidFill>
              </a:rPr>
              <a:t>0.40 Å</a:t>
            </a:r>
            <a:r>
              <a:rPr lang="el-GR" altLang="el-GR"/>
              <a:t> </a:t>
            </a:r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 b="0">
                <a:solidFill>
                  <a:srgbClr val="000000"/>
                </a:solidFill>
              </a:rPr>
              <a:t>0.54 Å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el-GR" b="0">
                <a:solidFill>
                  <a:srgbClr val="000000"/>
                </a:solidFill>
              </a:rPr>
              <a:t>1</a:t>
            </a:r>
            <a:r>
              <a:rPr lang="el-GR" altLang="el-GR" b="0">
                <a:solidFill>
                  <a:srgbClr val="000000"/>
                </a:solidFill>
              </a:rPr>
              <a:t>.</a:t>
            </a:r>
            <a:r>
              <a:rPr lang="en-US" altLang="el-GR" b="0">
                <a:solidFill>
                  <a:srgbClr val="000000"/>
                </a:solidFill>
              </a:rPr>
              <a:t>00</a:t>
            </a:r>
            <a:r>
              <a:rPr lang="el-GR" altLang="el-GR" b="0">
                <a:solidFill>
                  <a:srgbClr val="000000"/>
                </a:solidFill>
              </a:rPr>
              <a:t> Å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l-GR" altLang="el-GR" b="0">
                <a:solidFill>
                  <a:srgbClr val="000000"/>
                </a:solidFill>
              </a:rPr>
              <a:t>1.0</a:t>
            </a:r>
            <a:r>
              <a:rPr lang="en-US" altLang="el-GR" b="0">
                <a:solidFill>
                  <a:srgbClr val="000000"/>
                </a:solidFill>
              </a:rPr>
              <a:t>2</a:t>
            </a:r>
            <a:r>
              <a:rPr lang="el-GR" altLang="el-GR" b="0">
                <a:solidFill>
                  <a:srgbClr val="000000"/>
                </a:solidFill>
              </a:rPr>
              <a:t> Å</a:t>
            </a:r>
            <a:endParaRPr lang="en-US" altLang="el-GR" b="0">
              <a:solidFill>
                <a:srgbClr val="000000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l-GR" altLang="el-GR" b="0">
                <a:solidFill>
                  <a:srgbClr val="000000"/>
                </a:solidFill>
              </a:rPr>
              <a:t>1.38 Å</a:t>
            </a: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4C0FF93-30E9-4B71-8A40-C53163DA1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50" y="188913"/>
            <a:ext cx="7077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Δωδεκαπλή διάταξη: Α.Σ. = 12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3F72463-4F95-4286-B61C-B1608BAE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1543050"/>
            <a:ext cx="7754938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 = 1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συντάσσοντα και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συντασσόμενα 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έχουν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ίδιο μέγεθος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Τρισδιάστατη διάταξη σφαιρών σε κουτί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Κάθε σφαίρα σε επαφή με τις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12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πλησιέστερες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Συμπαγής εξαγωνική συσσωμάτωση (HCP)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Συμπαγής κυβική συσσωμάτωση (CCP)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Σπάνια στα ορυκτά,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κυρίως στα αυτοφυή μέταλλα και σε κράματα</a:t>
            </a:r>
          </a:p>
        </p:txBody>
      </p:sp>
      <p:pic>
        <p:nvPicPr>
          <p:cNvPr id="37892" name="Picture 5">
            <a:hlinkClick r:id="rId3"/>
            <a:extLst>
              <a:ext uri="{FF2B5EF4-FFF2-40B4-BE49-F238E27FC236}">
                <a16:creationId xmlns:a16="http://schemas.microsoft.com/office/drawing/2014/main" id="{117F67E2-91E6-426E-A227-569245CD5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85863"/>
            <a:ext cx="2606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83" name="Group 31">
            <a:extLst>
              <a:ext uri="{FF2B5EF4-FFF2-40B4-BE49-F238E27FC236}">
                <a16:creationId xmlns:a16="http://schemas.microsoft.com/office/drawing/2014/main" id="{D8D7E634-75DE-45FF-8D5A-C4D9CEA8D5DA}"/>
              </a:ext>
            </a:extLst>
          </p:cNvPr>
          <p:cNvGrpSpPr>
            <a:grpSpLocks/>
          </p:cNvGrpSpPr>
          <p:nvPr/>
        </p:nvGrpSpPr>
        <p:grpSpPr bwMode="auto">
          <a:xfrm>
            <a:off x="1265238" y="3468688"/>
            <a:ext cx="1079500" cy="1079500"/>
            <a:chOff x="2540" y="2319"/>
            <a:chExt cx="680" cy="680"/>
          </a:xfrm>
        </p:grpSpPr>
        <p:sp>
          <p:nvSpPr>
            <p:cNvPr id="38993" name="Oval 30">
              <a:extLst>
                <a:ext uri="{FF2B5EF4-FFF2-40B4-BE49-F238E27FC236}">
                  <a16:creationId xmlns:a16="http://schemas.microsoft.com/office/drawing/2014/main" id="{4E4B1624-5BF4-4032-AB35-5B7821BC84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94" name="Oval 27">
              <a:extLst>
                <a:ext uri="{FF2B5EF4-FFF2-40B4-BE49-F238E27FC236}">
                  <a16:creationId xmlns:a16="http://schemas.microsoft.com/office/drawing/2014/main" id="{BA3ED371-CF12-4AF0-A9BA-33D2B264B1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784" name="Group 32">
            <a:extLst>
              <a:ext uri="{FF2B5EF4-FFF2-40B4-BE49-F238E27FC236}">
                <a16:creationId xmlns:a16="http://schemas.microsoft.com/office/drawing/2014/main" id="{1CDF4629-0F93-44E8-A66E-171ED05BA037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3468688"/>
            <a:ext cx="1079500" cy="1079500"/>
            <a:chOff x="2540" y="2319"/>
            <a:chExt cx="680" cy="680"/>
          </a:xfrm>
        </p:grpSpPr>
        <p:sp>
          <p:nvSpPr>
            <p:cNvPr id="38991" name="Oval 33">
              <a:extLst>
                <a:ext uri="{FF2B5EF4-FFF2-40B4-BE49-F238E27FC236}">
                  <a16:creationId xmlns:a16="http://schemas.microsoft.com/office/drawing/2014/main" id="{135D4FB6-62F4-485C-8ACA-BEAD083A50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92" name="Oval 34">
              <a:extLst>
                <a:ext uri="{FF2B5EF4-FFF2-40B4-BE49-F238E27FC236}">
                  <a16:creationId xmlns:a16="http://schemas.microsoft.com/office/drawing/2014/main" id="{597E4B45-370B-4E0E-A6EB-EA3F8F1404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793" name="Group 41">
            <a:extLst>
              <a:ext uri="{FF2B5EF4-FFF2-40B4-BE49-F238E27FC236}">
                <a16:creationId xmlns:a16="http://schemas.microsoft.com/office/drawing/2014/main" id="{41DD2480-4190-4E99-A8B1-8B2BB9700AC1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4403725"/>
            <a:ext cx="1079500" cy="1079500"/>
            <a:chOff x="2540" y="2319"/>
            <a:chExt cx="680" cy="680"/>
          </a:xfrm>
        </p:grpSpPr>
        <p:sp>
          <p:nvSpPr>
            <p:cNvPr id="38989" name="Oval 42">
              <a:extLst>
                <a:ext uri="{FF2B5EF4-FFF2-40B4-BE49-F238E27FC236}">
                  <a16:creationId xmlns:a16="http://schemas.microsoft.com/office/drawing/2014/main" id="{A7A376D4-41FB-4DF5-9ADB-3F947E2851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90" name="Oval 43">
              <a:extLst>
                <a:ext uri="{FF2B5EF4-FFF2-40B4-BE49-F238E27FC236}">
                  <a16:creationId xmlns:a16="http://schemas.microsoft.com/office/drawing/2014/main" id="{00135410-F334-4773-BE52-619C9DED8D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799" name="Group 47">
            <a:extLst>
              <a:ext uri="{FF2B5EF4-FFF2-40B4-BE49-F238E27FC236}">
                <a16:creationId xmlns:a16="http://schemas.microsoft.com/office/drawing/2014/main" id="{E069033D-FDC1-4F71-9F02-8481963580A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798888"/>
            <a:ext cx="1079500" cy="1079500"/>
            <a:chOff x="2540" y="2319"/>
            <a:chExt cx="680" cy="680"/>
          </a:xfrm>
        </p:grpSpPr>
        <p:sp>
          <p:nvSpPr>
            <p:cNvPr id="38987" name="Oval 48">
              <a:extLst>
                <a:ext uri="{FF2B5EF4-FFF2-40B4-BE49-F238E27FC236}">
                  <a16:creationId xmlns:a16="http://schemas.microsoft.com/office/drawing/2014/main" id="{D6491349-50CC-4485-857C-C9E1FE1DD1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01" name="Oval 49">
              <a:extLst>
                <a:ext uri="{FF2B5EF4-FFF2-40B4-BE49-F238E27FC236}">
                  <a16:creationId xmlns:a16="http://schemas.microsoft.com/office/drawing/2014/main" id="{A44CA5BC-4D96-4A36-BD4A-77ABFD0B6E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02" name="Group 50">
            <a:extLst>
              <a:ext uri="{FF2B5EF4-FFF2-40B4-BE49-F238E27FC236}">
                <a16:creationId xmlns:a16="http://schemas.microsoft.com/office/drawing/2014/main" id="{FF92E344-5BAD-48A7-BCC4-F047A96937E4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3798888"/>
            <a:ext cx="1079500" cy="1079500"/>
            <a:chOff x="2540" y="2319"/>
            <a:chExt cx="680" cy="680"/>
          </a:xfrm>
        </p:grpSpPr>
        <p:sp>
          <p:nvSpPr>
            <p:cNvPr id="38985" name="Oval 51">
              <a:extLst>
                <a:ext uri="{FF2B5EF4-FFF2-40B4-BE49-F238E27FC236}">
                  <a16:creationId xmlns:a16="http://schemas.microsoft.com/office/drawing/2014/main" id="{05BD213C-0619-4B3E-890F-624D66A3B5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04" name="Oval 52">
              <a:extLst>
                <a:ext uri="{FF2B5EF4-FFF2-40B4-BE49-F238E27FC236}">
                  <a16:creationId xmlns:a16="http://schemas.microsoft.com/office/drawing/2014/main" id="{2149F09C-5356-4414-99CB-AF5C8BDE92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05" name="Group 53">
            <a:extLst>
              <a:ext uri="{FF2B5EF4-FFF2-40B4-BE49-F238E27FC236}">
                <a16:creationId xmlns:a16="http://schemas.microsoft.com/office/drawing/2014/main" id="{02E7B2B2-5D43-4D06-B193-5C4F664FFA3B}"/>
              </a:ext>
            </a:extLst>
          </p:cNvPr>
          <p:cNvGrpSpPr>
            <a:grpSpLocks/>
          </p:cNvGrpSpPr>
          <p:nvPr/>
        </p:nvGrpSpPr>
        <p:grpSpPr bwMode="auto">
          <a:xfrm>
            <a:off x="1289050" y="2874963"/>
            <a:ext cx="1079500" cy="1079500"/>
            <a:chOff x="2540" y="2319"/>
            <a:chExt cx="680" cy="680"/>
          </a:xfrm>
        </p:grpSpPr>
        <p:sp>
          <p:nvSpPr>
            <p:cNvPr id="38983" name="Oval 54">
              <a:extLst>
                <a:ext uri="{FF2B5EF4-FFF2-40B4-BE49-F238E27FC236}">
                  <a16:creationId xmlns:a16="http://schemas.microsoft.com/office/drawing/2014/main" id="{22CDDB77-63DF-48AE-9446-DD13BEE8F2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07" name="Oval 55">
              <a:extLst>
                <a:ext uri="{FF2B5EF4-FFF2-40B4-BE49-F238E27FC236}">
                  <a16:creationId xmlns:a16="http://schemas.microsoft.com/office/drawing/2014/main" id="{69181DC4-449A-4502-94E7-06EC3CB707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08" name="Group 56">
            <a:extLst>
              <a:ext uri="{FF2B5EF4-FFF2-40B4-BE49-F238E27FC236}">
                <a16:creationId xmlns:a16="http://schemas.microsoft.com/office/drawing/2014/main" id="{5935A3F2-E45B-4614-830C-95EB2B3D41BC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2873375"/>
            <a:ext cx="1079500" cy="1079500"/>
            <a:chOff x="2540" y="2319"/>
            <a:chExt cx="680" cy="680"/>
          </a:xfrm>
        </p:grpSpPr>
        <p:sp>
          <p:nvSpPr>
            <p:cNvPr id="38981" name="Oval 57">
              <a:extLst>
                <a:ext uri="{FF2B5EF4-FFF2-40B4-BE49-F238E27FC236}">
                  <a16:creationId xmlns:a16="http://schemas.microsoft.com/office/drawing/2014/main" id="{B3AE4955-658D-49CE-8E1D-99083FD238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10" name="Oval 58">
              <a:extLst>
                <a:ext uri="{FF2B5EF4-FFF2-40B4-BE49-F238E27FC236}">
                  <a16:creationId xmlns:a16="http://schemas.microsoft.com/office/drawing/2014/main" id="{D91E47C2-42A8-4978-B76C-7C36B6FCF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14" name="Group 62">
            <a:extLst>
              <a:ext uri="{FF2B5EF4-FFF2-40B4-BE49-F238E27FC236}">
                <a16:creationId xmlns:a16="http://schemas.microsoft.com/office/drawing/2014/main" id="{3FB6654C-4F35-4B81-8E02-277A9F764F0B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4724400"/>
            <a:ext cx="1079500" cy="1079500"/>
            <a:chOff x="2540" y="2319"/>
            <a:chExt cx="680" cy="680"/>
          </a:xfrm>
        </p:grpSpPr>
        <p:sp>
          <p:nvSpPr>
            <p:cNvPr id="38979" name="Oval 63">
              <a:extLst>
                <a:ext uri="{FF2B5EF4-FFF2-40B4-BE49-F238E27FC236}">
                  <a16:creationId xmlns:a16="http://schemas.microsoft.com/office/drawing/2014/main" id="{ECF31E40-298E-4D0D-9053-0E0BD68F3C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16" name="Oval 64">
              <a:extLst>
                <a:ext uri="{FF2B5EF4-FFF2-40B4-BE49-F238E27FC236}">
                  <a16:creationId xmlns:a16="http://schemas.microsoft.com/office/drawing/2014/main" id="{C345C02E-16AC-43F3-BBC9-F850EA7738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46" name="Group 94">
            <a:extLst>
              <a:ext uri="{FF2B5EF4-FFF2-40B4-BE49-F238E27FC236}">
                <a16:creationId xmlns:a16="http://schemas.microsoft.com/office/drawing/2014/main" id="{484F4000-782A-40E4-AD4A-FD9E8B1EBC26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3208338"/>
            <a:ext cx="1079500" cy="1079500"/>
            <a:chOff x="2540" y="2319"/>
            <a:chExt cx="680" cy="680"/>
          </a:xfrm>
        </p:grpSpPr>
        <p:sp>
          <p:nvSpPr>
            <p:cNvPr id="38977" name="Oval 95">
              <a:extLst>
                <a:ext uri="{FF2B5EF4-FFF2-40B4-BE49-F238E27FC236}">
                  <a16:creationId xmlns:a16="http://schemas.microsoft.com/office/drawing/2014/main" id="{3A2A3A4C-40BD-4E16-B6F6-5D6637D034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78" name="Oval 96">
              <a:extLst>
                <a:ext uri="{FF2B5EF4-FFF2-40B4-BE49-F238E27FC236}">
                  <a16:creationId xmlns:a16="http://schemas.microsoft.com/office/drawing/2014/main" id="{D1206DCA-77C3-4FB7-A75F-C24F348F78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849" name="Group 97">
            <a:extLst>
              <a:ext uri="{FF2B5EF4-FFF2-40B4-BE49-F238E27FC236}">
                <a16:creationId xmlns:a16="http://schemas.microsoft.com/office/drawing/2014/main" id="{959A34B7-FD70-4630-8238-BD772E2BA909}"/>
              </a:ext>
            </a:extLst>
          </p:cNvPr>
          <p:cNvGrpSpPr>
            <a:grpSpLocks/>
          </p:cNvGrpSpPr>
          <p:nvPr/>
        </p:nvGrpSpPr>
        <p:grpSpPr bwMode="auto">
          <a:xfrm>
            <a:off x="6483350" y="3208338"/>
            <a:ext cx="1079500" cy="1079500"/>
            <a:chOff x="2540" y="2319"/>
            <a:chExt cx="680" cy="680"/>
          </a:xfrm>
        </p:grpSpPr>
        <p:sp>
          <p:nvSpPr>
            <p:cNvPr id="38975" name="Oval 98">
              <a:extLst>
                <a:ext uri="{FF2B5EF4-FFF2-40B4-BE49-F238E27FC236}">
                  <a16:creationId xmlns:a16="http://schemas.microsoft.com/office/drawing/2014/main" id="{6589BBC2-6B94-4926-8695-37410FAFB1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76" name="Oval 99">
              <a:extLst>
                <a:ext uri="{FF2B5EF4-FFF2-40B4-BE49-F238E27FC236}">
                  <a16:creationId xmlns:a16="http://schemas.microsoft.com/office/drawing/2014/main" id="{BE56C84F-EF7E-4C90-9D38-A13316C9FE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885" name="Group 133">
            <a:extLst>
              <a:ext uri="{FF2B5EF4-FFF2-40B4-BE49-F238E27FC236}">
                <a16:creationId xmlns:a16="http://schemas.microsoft.com/office/drawing/2014/main" id="{70844CF6-F484-4001-8173-CEB608306383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4287838"/>
            <a:ext cx="1079500" cy="1079500"/>
            <a:chOff x="2540" y="2319"/>
            <a:chExt cx="680" cy="680"/>
          </a:xfrm>
        </p:grpSpPr>
        <p:sp>
          <p:nvSpPr>
            <p:cNvPr id="38973" name="Oval 134">
              <a:extLst>
                <a:ext uri="{FF2B5EF4-FFF2-40B4-BE49-F238E27FC236}">
                  <a16:creationId xmlns:a16="http://schemas.microsoft.com/office/drawing/2014/main" id="{41ADA373-C1A6-4A56-903C-A584444671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74" name="Oval 135">
              <a:extLst>
                <a:ext uri="{FF2B5EF4-FFF2-40B4-BE49-F238E27FC236}">
                  <a16:creationId xmlns:a16="http://schemas.microsoft.com/office/drawing/2014/main" id="{6036652D-D41A-41E0-B4E2-6E4BCDC829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888" name="Group 136">
            <a:extLst>
              <a:ext uri="{FF2B5EF4-FFF2-40B4-BE49-F238E27FC236}">
                <a16:creationId xmlns:a16="http://schemas.microsoft.com/office/drawing/2014/main" id="{8A82A464-3061-4557-8418-D41AA868E392}"/>
              </a:ext>
            </a:extLst>
          </p:cNvPr>
          <p:cNvGrpSpPr>
            <a:grpSpLocks/>
          </p:cNvGrpSpPr>
          <p:nvPr/>
        </p:nvGrpSpPr>
        <p:grpSpPr bwMode="auto">
          <a:xfrm>
            <a:off x="6488113" y="4287838"/>
            <a:ext cx="1079500" cy="1079500"/>
            <a:chOff x="2540" y="2319"/>
            <a:chExt cx="680" cy="680"/>
          </a:xfrm>
        </p:grpSpPr>
        <p:sp>
          <p:nvSpPr>
            <p:cNvPr id="38971" name="Oval 137">
              <a:extLst>
                <a:ext uri="{FF2B5EF4-FFF2-40B4-BE49-F238E27FC236}">
                  <a16:creationId xmlns:a16="http://schemas.microsoft.com/office/drawing/2014/main" id="{7FFE4E3C-ED9A-4D30-9E50-F7AA22F8CD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8972" name="Oval 138">
              <a:extLst>
                <a:ext uri="{FF2B5EF4-FFF2-40B4-BE49-F238E27FC236}">
                  <a16:creationId xmlns:a16="http://schemas.microsoft.com/office/drawing/2014/main" id="{9CAFF7C7-8F16-495E-816D-84568BBE1B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0"/>
                  </a:srgbClr>
                </a:gs>
                <a:gs pos="100000">
                  <a:srgbClr val="C500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202894" name="Group 142">
            <a:extLst>
              <a:ext uri="{FF2B5EF4-FFF2-40B4-BE49-F238E27FC236}">
                <a16:creationId xmlns:a16="http://schemas.microsoft.com/office/drawing/2014/main" id="{7D9962D3-AD08-4115-8132-68AC19CB6C2F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3749675"/>
            <a:ext cx="1079500" cy="1079500"/>
            <a:chOff x="2540" y="2319"/>
            <a:chExt cx="680" cy="680"/>
          </a:xfrm>
        </p:grpSpPr>
        <p:sp>
          <p:nvSpPr>
            <p:cNvPr id="38969" name="Oval 143">
              <a:extLst>
                <a:ext uri="{FF2B5EF4-FFF2-40B4-BE49-F238E27FC236}">
                  <a16:creationId xmlns:a16="http://schemas.microsoft.com/office/drawing/2014/main" id="{3ABC8310-0CD5-49D4-9876-CA39307F99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96" name="Oval 144">
              <a:extLst>
                <a:ext uri="{FF2B5EF4-FFF2-40B4-BE49-F238E27FC236}">
                  <a16:creationId xmlns:a16="http://schemas.microsoft.com/office/drawing/2014/main" id="{645CE783-1322-4EC8-8B83-DE53DA8CC9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05" name="Group 153">
            <a:extLst>
              <a:ext uri="{FF2B5EF4-FFF2-40B4-BE49-F238E27FC236}">
                <a16:creationId xmlns:a16="http://schemas.microsoft.com/office/drawing/2014/main" id="{2799775E-CED1-4560-BD55-07BA0BF8C44D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2663825"/>
            <a:ext cx="1079500" cy="1079500"/>
            <a:chOff x="2540" y="2319"/>
            <a:chExt cx="680" cy="680"/>
          </a:xfrm>
        </p:grpSpPr>
        <p:sp>
          <p:nvSpPr>
            <p:cNvPr id="38967" name="Oval 154">
              <a:extLst>
                <a:ext uri="{FF2B5EF4-FFF2-40B4-BE49-F238E27FC236}">
                  <a16:creationId xmlns:a16="http://schemas.microsoft.com/office/drawing/2014/main" id="{831782DA-1163-47FF-9B59-3DF96A5639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07" name="Oval 155">
              <a:extLst>
                <a:ext uri="{FF2B5EF4-FFF2-40B4-BE49-F238E27FC236}">
                  <a16:creationId xmlns:a16="http://schemas.microsoft.com/office/drawing/2014/main" id="{8F641355-94A6-4FD2-9B99-28C2750CB6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08" name="Group 156">
            <a:extLst>
              <a:ext uri="{FF2B5EF4-FFF2-40B4-BE49-F238E27FC236}">
                <a16:creationId xmlns:a16="http://schemas.microsoft.com/office/drawing/2014/main" id="{80356123-463F-43DA-B423-9BB42386F214}"/>
              </a:ext>
            </a:extLst>
          </p:cNvPr>
          <p:cNvGrpSpPr>
            <a:grpSpLocks/>
          </p:cNvGrpSpPr>
          <p:nvPr/>
        </p:nvGrpSpPr>
        <p:grpSpPr bwMode="auto">
          <a:xfrm>
            <a:off x="5946775" y="4870450"/>
            <a:ext cx="1079500" cy="1079500"/>
            <a:chOff x="2540" y="2319"/>
            <a:chExt cx="680" cy="680"/>
          </a:xfrm>
        </p:grpSpPr>
        <p:sp>
          <p:nvSpPr>
            <p:cNvPr id="38965" name="Oval 157">
              <a:extLst>
                <a:ext uri="{FF2B5EF4-FFF2-40B4-BE49-F238E27FC236}">
                  <a16:creationId xmlns:a16="http://schemas.microsoft.com/office/drawing/2014/main" id="{64D09C31-5D0A-4E03-8E92-DAB7062573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10" name="Oval 158">
              <a:extLst>
                <a:ext uri="{FF2B5EF4-FFF2-40B4-BE49-F238E27FC236}">
                  <a16:creationId xmlns:a16="http://schemas.microsoft.com/office/drawing/2014/main" id="{A05C2D3B-0CA5-4E0A-AC2E-683A520868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11" name="Group 159">
            <a:extLst>
              <a:ext uri="{FF2B5EF4-FFF2-40B4-BE49-F238E27FC236}">
                <a16:creationId xmlns:a16="http://schemas.microsoft.com/office/drawing/2014/main" id="{2BC77E91-480D-49F4-8CB9-73C84EFFFE3C}"/>
              </a:ext>
            </a:extLst>
          </p:cNvPr>
          <p:cNvGrpSpPr>
            <a:grpSpLocks/>
          </p:cNvGrpSpPr>
          <p:nvPr/>
        </p:nvGrpSpPr>
        <p:grpSpPr bwMode="auto">
          <a:xfrm>
            <a:off x="7032625" y="3749675"/>
            <a:ext cx="1079500" cy="1079500"/>
            <a:chOff x="2540" y="2319"/>
            <a:chExt cx="680" cy="680"/>
          </a:xfrm>
        </p:grpSpPr>
        <p:sp>
          <p:nvSpPr>
            <p:cNvPr id="38963" name="Oval 160">
              <a:extLst>
                <a:ext uri="{FF2B5EF4-FFF2-40B4-BE49-F238E27FC236}">
                  <a16:creationId xmlns:a16="http://schemas.microsoft.com/office/drawing/2014/main" id="{FB87AA7C-533B-4F38-A782-5142801AD1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13" name="Oval 161">
              <a:extLst>
                <a:ext uri="{FF2B5EF4-FFF2-40B4-BE49-F238E27FC236}">
                  <a16:creationId xmlns:a16="http://schemas.microsoft.com/office/drawing/2014/main" id="{003AE60E-702C-484C-906A-B2D39E1A73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14" name="Group 162">
            <a:extLst>
              <a:ext uri="{FF2B5EF4-FFF2-40B4-BE49-F238E27FC236}">
                <a16:creationId xmlns:a16="http://schemas.microsoft.com/office/drawing/2014/main" id="{623933EA-A7B0-4F4B-B297-37540AC0A498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3749675"/>
            <a:ext cx="1079500" cy="1079500"/>
            <a:chOff x="2540" y="2319"/>
            <a:chExt cx="680" cy="680"/>
          </a:xfrm>
        </p:grpSpPr>
        <p:sp>
          <p:nvSpPr>
            <p:cNvPr id="38961" name="Oval 163">
              <a:extLst>
                <a:ext uri="{FF2B5EF4-FFF2-40B4-BE49-F238E27FC236}">
                  <a16:creationId xmlns:a16="http://schemas.microsoft.com/office/drawing/2014/main" id="{82CBCAE1-7529-4954-9A4F-846D4D798E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16" name="Oval 164">
              <a:extLst>
                <a:ext uri="{FF2B5EF4-FFF2-40B4-BE49-F238E27FC236}">
                  <a16:creationId xmlns:a16="http://schemas.microsoft.com/office/drawing/2014/main" id="{EECB5155-79F4-4C1A-9F82-CFCA350B32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18" name="Group 166">
            <a:extLst>
              <a:ext uri="{FF2B5EF4-FFF2-40B4-BE49-F238E27FC236}">
                <a16:creationId xmlns:a16="http://schemas.microsoft.com/office/drawing/2014/main" id="{92B73D18-F7C4-422C-A422-82F2648F0A4B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3206750"/>
            <a:ext cx="1079500" cy="1079500"/>
            <a:chOff x="2540" y="2319"/>
            <a:chExt cx="680" cy="680"/>
          </a:xfrm>
        </p:grpSpPr>
        <p:sp>
          <p:nvSpPr>
            <p:cNvPr id="38959" name="Oval 167">
              <a:extLst>
                <a:ext uri="{FF2B5EF4-FFF2-40B4-BE49-F238E27FC236}">
                  <a16:creationId xmlns:a16="http://schemas.microsoft.com/office/drawing/2014/main" id="{F64FAD18-90B2-4F96-B2E6-F380A57B64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20" name="Oval 168">
              <a:extLst>
                <a:ext uri="{FF2B5EF4-FFF2-40B4-BE49-F238E27FC236}">
                  <a16:creationId xmlns:a16="http://schemas.microsoft.com/office/drawing/2014/main" id="{1397B5E7-113D-420E-AC9E-DC3E28F069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21" name="Group 169">
            <a:extLst>
              <a:ext uri="{FF2B5EF4-FFF2-40B4-BE49-F238E27FC236}">
                <a16:creationId xmlns:a16="http://schemas.microsoft.com/office/drawing/2014/main" id="{EF5E4870-C061-4587-8BEF-3747ACA2CD9E}"/>
              </a:ext>
            </a:extLst>
          </p:cNvPr>
          <p:cNvGrpSpPr>
            <a:grpSpLocks/>
          </p:cNvGrpSpPr>
          <p:nvPr/>
        </p:nvGrpSpPr>
        <p:grpSpPr bwMode="auto">
          <a:xfrm>
            <a:off x="6481763" y="3206750"/>
            <a:ext cx="1079500" cy="1079500"/>
            <a:chOff x="2540" y="2319"/>
            <a:chExt cx="680" cy="680"/>
          </a:xfrm>
        </p:grpSpPr>
        <p:sp>
          <p:nvSpPr>
            <p:cNvPr id="38957" name="Oval 170">
              <a:extLst>
                <a:ext uri="{FF2B5EF4-FFF2-40B4-BE49-F238E27FC236}">
                  <a16:creationId xmlns:a16="http://schemas.microsoft.com/office/drawing/2014/main" id="{08654991-DDCB-414D-95D9-DFAA27A137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23" name="Oval 171">
              <a:extLst>
                <a:ext uri="{FF2B5EF4-FFF2-40B4-BE49-F238E27FC236}">
                  <a16:creationId xmlns:a16="http://schemas.microsoft.com/office/drawing/2014/main" id="{5126F9CD-21FA-4983-AF74-39D710F4D81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24" name="Group 172">
            <a:extLst>
              <a:ext uri="{FF2B5EF4-FFF2-40B4-BE49-F238E27FC236}">
                <a16:creationId xmlns:a16="http://schemas.microsoft.com/office/drawing/2014/main" id="{D41D796F-4958-4A24-819A-9F33E9DF6A6B}"/>
              </a:ext>
            </a:extLst>
          </p:cNvPr>
          <p:cNvGrpSpPr>
            <a:grpSpLocks/>
          </p:cNvGrpSpPr>
          <p:nvPr/>
        </p:nvGrpSpPr>
        <p:grpSpPr bwMode="auto">
          <a:xfrm>
            <a:off x="5400675" y="4286250"/>
            <a:ext cx="1079500" cy="1079500"/>
            <a:chOff x="2540" y="2319"/>
            <a:chExt cx="680" cy="680"/>
          </a:xfrm>
        </p:grpSpPr>
        <p:sp>
          <p:nvSpPr>
            <p:cNvPr id="38955" name="Oval 173">
              <a:extLst>
                <a:ext uri="{FF2B5EF4-FFF2-40B4-BE49-F238E27FC236}">
                  <a16:creationId xmlns:a16="http://schemas.microsoft.com/office/drawing/2014/main" id="{DD1C83A1-3C3F-422E-93AE-D56CF6B8AB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26" name="Oval 174">
              <a:extLst>
                <a:ext uri="{FF2B5EF4-FFF2-40B4-BE49-F238E27FC236}">
                  <a16:creationId xmlns:a16="http://schemas.microsoft.com/office/drawing/2014/main" id="{F2B82B18-CEBA-4D05-AB4C-A67F5A451C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927" name="Group 175">
            <a:extLst>
              <a:ext uri="{FF2B5EF4-FFF2-40B4-BE49-F238E27FC236}">
                <a16:creationId xmlns:a16="http://schemas.microsoft.com/office/drawing/2014/main" id="{740145A2-9CA2-4302-873F-A01B64E51228}"/>
              </a:ext>
            </a:extLst>
          </p:cNvPr>
          <p:cNvGrpSpPr>
            <a:grpSpLocks/>
          </p:cNvGrpSpPr>
          <p:nvPr/>
        </p:nvGrpSpPr>
        <p:grpSpPr bwMode="auto">
          <a:xfrm>
            <a:off x="6486525" y="4286250"/>
            <a:ext cx="1079500" cy="1079500"/>
            <a:chOff x="2540" y="2319"/>
            <a:chExt cx="680" cy="680"/>
          </a:xfrm>
        </p:grpSpPr>
        <p:sp>
          <p:nvSpPr>
            <p:cNvPr id="38953" name="Oval 176">
              <a:extLst>
                <a:ext uri="{FF2B5EF4-FFF2-40B4-BE49-F238E27FC236}">
                  <a16:creationId xmlns:a16="http://schemas.microsoft.com/office/drawing/2014/main" id="{B928CC52-205F-4DD7-AD4C-2A8182DFE5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929" name="Oval 177">
              <a:extLst>
                <a:ext uri="{FF2B5EF4-FFF2-40B4-BE49-F238E27FC236}">
                  <a16:creationId xmlns:a16="http://schemas.microsoft.com/office/drawing/2014/main" id="{2CA00AFA-C922-424F-BFB0-4F97822974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sp>
        <p:nvSpPr>
          <p:cNvPr id="38935" name="Rectangle 4">
            <a:extLst>
              <a:ext uri="{FF2B5EF4-FFF2-40B4-BE49-F238E27FC236}">
                <a16:creationId xmlns:a16="http://schemas.microsoft.com/office/drawing/2014/main" id="{60CEDEEA-6127-47B1-8FB0-FF8AF823E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50" y="188913"/>
            <a:ext cx="7077075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Δωδεκαπλή διάταξη: Α.Σ. = 12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03008" name="Rectangle 256">
            <a:extLst>
              <a:ext uri="{FF2B5EF4-FFF2-40B4-BE49-F238E27FC236}">
                <a16:creationId xmlns:a16="http://schemas.microsoft.com/office/drawing/2014/main" id="{FFD4DF03-994D-4725-B2BB-ECDA35B7A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1309688"/>
            <a:ext cx="3786188" cy="83185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Συμπαγής εξαγωνική</a:t>
            </a:r>
          </a:p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συσσωμάτωση (HCP)</a:t>
            </a:r>
          </a:p>
        </p:txBody>
      </p:sp>
      <p:sp>
        <p:nvSpPr>
          <p:cNvPr id="203010" name="Rectangle 258">
            <a:extLst>
              <a:ext uri="{FF2B5EF4-FFF2-40B4-BE49-F238E27FC236}">
                <a16:creationId xmlns:a16="http://schemas.microsoft.com/office/drawing/2014/main" id="{5ECCC478-6D54-49A0-927C-5057CF71E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1309688"/>
            <a:ext cx="3751263" cy="831850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Συμπαγής κυβική</a:t>
            </a:r>
          </a:p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συσσωμάτωση (</a:t>
            </a:r>
            <a:r>
              <a:rPr lang="en-US" altLang="el-GR">
                <a:solidFill>
                  <a:srgbClr val="000000"/>
                </a:solidFill>
              </a:rPr>
              <a:t>C</a:t>
            </a:r>
            <a:r>
              <a:rPr lang="el-GR" altLang="el-GR">
                <a:solidFill>
                  <a:srgbClr val="000000"/>
                </a:solidFill>
              </a:rPr>
              <a:t>CP)</a:t>
            </a:r>
          </a:p>
        </p:txBody>
      </p:sp>
      <p:grpSp>
        <p:nvGrpSpPr>
          <p:cNvPr id="202811" name="Group 59">
            <a:extLst>
              <a:ext uri="{FF2B5EF4-FFF2-40B4-BE49-F238E27FC236}">
                <a16:creationId xmlns:a16="http://schemas.microsoft.com/office/drawing/2014/main" id="{3FBD1560-9F4D-4833-BC4F-1F6E26A103C9}"/>
              </a:ext>
            </a:extLst>
          </p:cNvPr>
          <p:cNvGrpSpPr>
            <a:grpSpLocks/>
          </p:cNvGrpSpPr>
          <p:nvPr/>
        </p:nvGrpSpPr>
        <p:grpSpPr bwMode="auto">
          <a:xfrm>
            <a:off x="1296988" y="4725988"/>
            <a:ext cx="1079500" cy="1079500"/>
            <a:chOff x="2540" y="2319"/>
            <a:chExt cx="680" cy="680"/>
          </a:xfrm>
        </p:grpSpPr>
        <p:sp>
          <p:nvSpPr>
            <p:cNvPr id="38951" name="Oval 60">
              <a:extLst>
                <a:ext uri="{FF2B5EF4-FFF2-40B4-BE49-F238E27FC236}">
                  <a16:creationId xmlns:a16="http://schemas.microsoft.com/office/drawing/2014/main" id="{90EC375C-6472-4191-A9DC-305DBDD3B3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13" name="Oval 61">
              <a:extLst>
                <a:ext uri="{FF2B5EF4-FFF2-40B4-BE49-F238E27FC236}">
                  <a16:creationId xmlns:a16="http://schemas.microsoft.com/office/drawing/2014/main" id="{9ADCE3BB-B07A-42AE-8CBF-6A81A5C263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796" name="Group 44">
            <a:extLst>
              <a:ext uri="{FF2B5EF4-FFF2-40B4-BE49-F238E27FC236}">
                <a16:creationId xmlns:a16="http://schemas.microsoft.com/office/drawing/2014/main" id="{E2736BCC-9D6C-4A38-B457-2475EBB206A8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3798888"/>
            <a:ext cx="1079500" cy="1079500"/>
            <a:chOff x="2540" y="2319"/>
            <a:chExt cx="680" cy="680"/>
          </a:xfrm>
        </p:grpSpPr>
        <p:sp>
          <p:nvSpPr>
            <p:cNvPr id="38949" name="Oval 45">
              <a:extLst>
                <a:ext uri="{FF2B5EF4-FFF2-40B4-BE49-F238E27FC236}">
                  <a16:creationId xmlns:a16="http://schemas.microsoft.com/office/drawing/2014/main" id="{B52EBA4B-8C8B-46DE-89FA-B95ECC17B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798" name="Oval 46">
              <a:extLst>
                <a:ext uri="{FF2B5EF4-FFF2-40B4-BE49-F238E27FC236}">
                  <a16:creationId xmlns:a16="http://schemas.microsoft.com/office/drawing/2014/main" id="{938B5ED8-9583-4217-BC5C-2FA1E108BA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35" name="Group 83">
            <a:extLst>
              <a:ext uri="{FF2B5EF4-FFF2-40B4-BE49-F238E27FC236}">
                <a16:creationId xmlns:a16="http://schemas.microsoft.com/office/drawing/2014/main" id="{F54005A6-F98A-4700-8820-8116721EB9A4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3475038"/>
            <a:ext cx="1079500" cy="1079500"/>
            <a:chOff x="2540" y="2319"/>
            <a:chExt cx="680" cy="680"/>
          </a:xfrm>
        </p:grpSpPr>
        <p:sp>
          <p:nvSpPr>
            <p:cNvPr id="38947" name="Oval 84">
              <a:extLst>
                <a:ext uri="{FF2B5EF4-FFF2-40B4-BE49-F238E27FC236}">
                  <a16:creationId xmlns:a16="http://schemas.microsoft.com/office/drawing/2014/main" id="{909BEECA-5C6A-45E9-9338-39D7EED4A8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37" name="Oval 85">
              <a:extLst>
                <a:ext uri="{FF2B5EF4-FFF2-40B4-BE49-F238E27FC236}">
                  <a16:creationId xmlns:a16="http://schemas.microsoft.com/office/drawing/2014/main" id="{B7334AF2-785F-4AEE-B64A-CCA43A434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38" name="Group 86">
            <a:extLst>
              <a:ext uri="{FF2B5EF4-FFF2-40B4-BE49-F238E27FC236}">
                <a16:creationId xmlns:a16="http://schemas.microsoft.com/office/drawing/2014/main" id="{082FFA60-E6DF-4D10-984B-FCD659F26D9D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3475038"/>
            <a:ext cx="1079500" cy="1079500"/>
            <a:chOff x="2540" y="2319"/>
            <a:chExt cx="680" cy="680"/>
          </a:xfrm>
        </p:grpSpPr>
        <p:sp>
          <p:nvSpPr>
            <p:cNvPr id="38945" name="Oval 87">
              <a:extLst>
                <a:ext uri="{FF2B5EF4-FFF2-40B4-BE49-F238E27FC236}">
                  <a16:creationId xmlns:a16="http://schemas.microsoft.com/office/drawing/2014/main" id="{96CFCCC5-B1CD-4109-BC9A-6B1A03F207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40" name="Oval 88">
              <a:extLst>
                <a:ext uri="{FF2B5EF4-FFF2-40B4-BE49-F238E27FC236}">
                  <a16:creationId xmlns:a16="http://schemas.microsoft.com/office/drawing/2014/main" id="{FE0AC0B4-ECB8-4917-BEF9-864B70A57D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  <p:grpSp>
        <p:nvGrpSpPr>
          <p:cNvPr id="202841" name="Group 89">
            <a:extLst>
              <a:ext uri="{FF2B5EF4-FFF2-40B4-BE49-F238E27FC236}">
                <a16:creationId xmlns:a16="http://schemas.microsoft.com/office/drawing/2014/main" id="{543623E0-B9CA-4A50-A9F5-F463993901BC}"/>
              </a:ext>
            </a:extLst>
          </p:cNvPr>
          <p:cNvGrpSpPr>
            <a:grpSpLocks/>
          </p:cNvGrpSpPr>
          <p:nvPr/>
        </p:nvGrpSpPr>
        <p:grpSpPr bwMode="auto">
          <a:xfrm>
            <a:off x="1806575" y="4410075"/>
            <a:ext cx="1079500" cy="1079500"/>
            <a:chOff x="2540" y="2319"/>
            <a:chExt cx="680" cy="680"/>
          </a:xfrm>
        </p:grpSpPr>
        <p:sp>
          <p:nvSpPr>
            <p:cNvPr id="38943" name="Oval 90">
              <a:extLst>
                <a:ext uri="{FF2B5EF4-FFF2-40B4-BE49-F238E27FC236}">
                  <a16:creationId xmlns:a16="http://schemas.microsoft.com/office/drawing/2014/main" id="{DE4E6A8E-8D5C-46AC-B564-4EB0193F39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02843" name="Oval 91">
              <a:extLst>
                <a:ext uri="{FF2B5EF4-FFF2-40B4-BE49-F238E27FC236}">
                  <a16:creationId xmlns:a16="http://schemas.microsoft.com/office/drawing/2014/main" id="{905C4485-BB3C-4348-AA4A-30E59DB761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40" y="2319"/>
              <a:ext cx="680" cy="68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gamma/>
                    <a:shade val="96471"/>
                    <a:invGamma/>
                  </a:schemeClr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l-GR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0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0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008" grpId="0" animBg="1"/>
      <p:bldP spid="2030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D1DED08-A0F7-4097-9B42-3E7B76F42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88" y="192088"/>
            <a:ext cx="8982075" cy="107632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Οκταπλή ή κυβική ή εξαεδρική διάταξη</a:t>
            </a:r>
            <a:b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Α.Σ. = 8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ACC0D40-EAB2-49A1-9D9E-BB6D4000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839913"/>
            <a:ext cx="51609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 = 1 - 0.732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συντάσσον κατιόν είναι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ελαφρά μικρότερο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των συντασσόμενων ανιόντων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συντασσόμενα ανιόντα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βρίσκονται στις κορυφές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κύβου ή εξαέδρου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RbCl, CsCl	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443803A1-D595-4861-A06F-AF62FB33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r="59132" b="4643"/>
          <a:stretch>
            <a:fillRect/>
          </a:stretch>
        </p:blipFill>
        <p:spPr bwMode="auto">
          <a:xfrm>
            <a:off x="6302375" y="1296988"/>
            <a:ext cx="25908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9B5A217B-FFCF-4D90-A2B6-2B0451E2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34554" r="49289" b="6070"/>
          <a:stretch>
            <a:fillRect/>
          </a:stretch>
        </p:blipFill>
        <p:spPr bwMode="auto">
          <a:xfrm>
            <a:off x="5608638" y="3963988"/>
            <a:ext cx="3438525" cy="2778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42" name="Group 7">
            <a:extLst>
              <a:ext uri="{FF2B5EF4-FFF2-40B4-BE49-F238E27FC236}">
                <a16:creationId xmlns:a16="http://schemas.microsoft.com/office/drawing/2014/main" id="{C9292AF6-A787-44D3-8C03-DF4F8C33920B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4394200"/>
            <a:ext cx="1931988" cy="2089150"/>
            <a:chOff x="232" y="2280"/>
            <a:chExt cx="1328" cy="1455"/>
          </a:xfrm>
        </p:grpSpPr>
        <p:sp>
          <p:nvSpPr>
            <p:cNvPr id="39954" name="Freeform 8">
              <a:extLst>
                <a:ext uri="{FF2B5EF4-FFF2-40B4-BE49-F238E27FC236}">
                  <a16:creationId xmlns:a16="http://schemas.microsoft.com/office/drawing/2014/main" id="{DBC90635-54F5-4CED-8DE5-490BF92FA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" y="2284"/>
              <a:ext cx="668" cy="964"/>
            </a:xfrm>
            <a:custGeom>
              <a:avLst/>
              <a:gdLst>
                <a:gd name="T0" fmla="*/ 668 w 668"/>
                <a:gd name="T1" fmla="*/ 0 h 964"/>
                <a:gd name="T2" fmla="*/ 208 w 668"/>
                <a:gd name="T3" fmla="*/ 472 h 964"/>
                <a:gd name="T4" fmla="*/ 0 w 668"/>
                <a:gd name="T5" fmla="*/ 964 h 964"/>
                <a:gd name="T6" fmla="*/ 472 w 668"/>
                <a:gd name="T7" fmla="*/ 520 h 964"/>
                <a:gd name="T8" fmla="*/ 668 w 668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8" h="964">
                  <a:moveTo>
                    <a:pt x="668" y="0"/>
                  </a:moveTo>
                  <a:lnTo>
                    <a:pt x="208" y="472"/>
                  </a:lnTo>
                  <a:lnTo>
                    <a:pt x="0" y="964"/>
                  </a:lnTo>
                  <a:lnTo>
                    <a:pt x="472" y="52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9955" name="Freeform 9">
              <a:extLst>
                <a:ext uri="{FF2B5EF4-FFF2-40B4-BE49-F238E27FC236}">
                  <a16:creationId xmlns:a16="http://schemas.microsoft.com/office/drawing/2014/main" id="{7F0EC98E-F7EC-44D9-96FD-93306678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2805"/>
              <a:ext cx="1122" cy="930"/>
            </a:xfrm>
            <a:custGeom>
              <a:avLst/>
              <a:gdLst>
                <a:gd name="T0" fmla="*/ 1122 w 1122"/>
                <a:gd name="T1" fmla="*/ 474 h 930"/>
                <a:gd name="T2" fmla="*/ 471 w 1122"/>
                <a:gd name="T3" fmla="*/ 0 h 930"/>
                <a:gd name="T4" fmla="*/ 0 w 1122"/>
                <a:gd name="T5" fmla="*/ 435 h 930"/>
                <a:gd name="T6" fmla="*/ 660 w 1122"/>
                <a:gd name="T7" fmla="*/ 930 h 930"/>
                <a:gd name="T8" fmla="*/ 1122 w 1122"/>
                <a:gd name="T9" fmla="*/ 474 h 9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2" h="930">
                  <a:moveTo>
                    <a:pt x="1122" y="474"/>
                  </a:moveTo>
                  <a:lnTo>
                    <a:pt x="471" y="0"/>
                  </a:lnTo>
                  <a:lnTo>
                    <a:pt x="0" y="435"/>
                  </a:lnTo>
                  <a:lnTo>
                    <a:pt x="660" y="930"/>
                  </a:lnTo>
                  <a:lnTo>
                    <a:pt x="1122" y="474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39956" name="Freeform 10">
              <a:extLst>
                <a:ext uri="{FF2B5EF4-FFF2-40B4-BE49-F238E27FC236}">
                  <a16:creationId xmlns:a16="http://schemas.microsoft.com/office/drawing/2014/main" id="{A8A7CDD5-4169-4C7D-9F13-5C600464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" y="2280"/>
              <a:ext cx="855" cy="996"/>
            </a:xfrm>
            <a:custGeom>
              <a:avLst/>
              <a:gdLst>
                <a:gd name="T0" fmla="*/ 0 w 855"/>
                <a:gd name="T1" fmla="*/ 528 h 996"/>
                <a:gd name="T2" fmla="*/ 195 w 855"/>
                <a:gd name="T3" fmla="*/ 0 h 996"/>
                <a:gd name="T4" fmla="*/ 855 w 855"/>
                <a:gd name="T5" fmla="*/ 483 h 996"/>
                <a:gd name="T6" fmla="*/ 654 w 855"/>
                <a:gd name="T7" fmla="*/ 996 h 996"/>
                <a:gd name="T8" fmla="*/ 0 w 855"/>
                <a:gd name="T9" fmla="*/ 528 h 9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5" h="996">
                  <a:moveTo>
                    <a:pt x="0" y="528"/>
                  </a:moveTo>
                  <a:lnTo>
                    <a:pt x="195" y="0"/>
                  </a:lnTo>
                  <a:lnTo>
                    <a:pt x="855" y="483"/>
                  </a:lnTo>
                  <a:lnTo>
                    <a:pt x="654" y="996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B2B2B2">
                <a:alpha val="74901"/>
              </a:srgbClr>
            </a:solidFill>
            <a:ln w="9525" cap="flat" cmpd="sng">
              <a:solidFill>
                <a:srgbClr val="FFFFCC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39943" name="Oval 11">
            <a:extLst>
              <a:ext uri="{FF2B5EF4-FFF2-40B4-BE49-F238E27FC236}">
                <a16:creationId xmlns:a16="http://schemas.microsoft.com/office/drawing/2014/main" id="{ABB2A941-702D-4E70-B1B2-E812F4E4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5097463"/>
            <a:ext cx="96838" cy="968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4" name="Oval 12">
            <a:extLst>
              <a:ext uri="{FF2B5EF4-FFF2-40B4-BE49-F238E27FC236}">
                <a16:creationId xmlns:a16="http://schemas.microsoft.com/office/drawing/2014/main" id="{8086408F-2AE0-4738-91B5-349F324D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5694363"/>
            <a:ext cx="96838" cy="968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5" name="Oval 13">
            <a:extLst>
              <a:ext uri="{FF2B5EF4-FFF2-40B4-BE49-F238E27FC236}">
                <a16:creationId xmlns:a16="http://schemas.microsoft.com/office/drawing/2014/main" id="{7336CB7B-A698-4094-BE80-5899EB44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6426200"/>
            <a:ext cx="96838" cy="968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6" name="Oval 14">
            <a:extLst>
              <a:ext uri="{FF2B5EF4-FFF2-40B4-BE49-F238E27FC236}">
                <a16:creationId xmlns:a16="http://schemas.microsoft.com/office/drawing/2014/main" id="{9CC701A4-17B3-47C2-8397-3592AB31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751513"/>
            <a:ext cx="96838" cy="968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7" name="Oval 15">
            <a:extLst>
              <a:ext uri="{FF2B5EF4-FFF2-40B4-BE49-F238E27FC236}">
                <a16:creationId xmlns:a16="http://schemas.microsoft.com/office/drawing/2014/main" id="{FC9B6856-2D8E-4A6F-ABED-A95FCC1E3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5765800"/>
            <a:ext cx="96837" cy="968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8" name="Oval 16">
            <a:extLst>
              <a:ext uri="{FF2B5EF4-FFF2-40B4-BE49-F238E27FC236}">
                <a16:creationId xmlns:a16="http://schemas.microsoft.com/office/drawing/2014/main" id="{1B7E5CA4-5DA5-47A5-ADB4-A010B243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5000625"/>
            <a:ext cx="96837" cy="968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49" name="Oval 17">
            <a:extLst>
              <a:ext uri="{FF2B5EF4-FFF2-40B4-BE49-F238E27FC236}">
                <a16:creationId xmlns:a16="http://schemas.microsoft.com/office/drawing/2014/main" id="{6D1E6100-A7F0-461D-92B9-7492ECE47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352925"/>
            <a:ext cx="96837" cy="968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50" name="Oval 18">
            <a:extLst>
              <a:ext uri="{FF2B5EF4-FFF2-40B4-BE49-F238E27FC236}">
                <a16:creationId xmlns:a16="http://schemas.microsoft.com/office/drawing/2014/main" id="{B5A0BA6E-6D3F-4D2B-B364-18C34C7B9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5045075"/>
            <a:ext cx="96838" cy="9683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9951" name="Rectangle 19">
            <a:extLst>
              <a:ext uri="{FF2B5EF4-FFF2-40B4-BE49-F238E27FC236}">
                <a16:creationId xmlns:a16="http://schemas.microsoft.com/office/drawing/2014/main" id="{88875403-3FD1-42A8-B826-28A8FB7B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6354763"/>
            <a:ext cx="1468438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400" b="0">
                <a:solidFill>
                  <a:srgbClr val="000000"/>
                </a:solidFill>
              </a:rPr>
              <a:t>Φθορίτης </a:t>
            </a:r>
            <a:r>
              <a:rPr lang="en-US" altLang="el-GR" sz="1400" b="0">
                <a:solidFill>
                  <a:srgbClr val="000000"/>
                </a:solidFill>
              </a:rPr>
              <a:t>CaF</a:t>
            </a:r>
            <a:r>
              <a:rPr lang="en-US" altLang="el-GR" sz="1400" b="0" baseline="-25000">
                <a:solidFill>
                  <a:srgbClr val="000000"/>
                </a:solidFill>
              </a:rPr>
              <a:t>2</a:t>
            </a:r>
            <a:endParaRPr lang="el-GR" altLang="el-GR" sz="1400" b="0" baseline="-25000">
              <a:solidFill>
                <a:srgbClr val="000000"/>
              </a:solidFill>
            </a:endParaRPr>
          </a:p>
        </p:txBody>
      </p:sp>
      <p:sp>
        <p:nvSpPr>
          <p:cNvPr id="39952" name="Text Box 20">
            <a:extLst>
              <a:ext uri="{FF2B5EF4-FFF2-40B4-BE49-F238E27FC236}">
                <a16:creationId xmlns:a16="http://schemas.microsoft.com/office/drawing/2014/main" id="{62B20E5B-B059-48AB-B572-386D1DD39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238625"/>
            <a:ext cx="174625" cy="2127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F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39953" name="Text Box 21">
            <a:extLst>
              <a:ext uri="{FF2B5EF4-FFF2-40B4-BE49-F238E27FC236}">
                <a16:creationId xmlns:a16="http://schemas.microsoft.com/office/drawing/2014/main" id="{256A2C0B-AB3C-4894-B9B2-829875D78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863" y="5688013"/>
            <a:ext cx="303212" cy="212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Ca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12D7438-00FF-4A92-90BB-8FA2A94C8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192088"/>
            <a:ext cx="6834187" cy="107632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Εξαπλή ή οκταεδρική διάταξη</a:t>
            </a:r>
            <a:b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Α.Σ. = 6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3D52C7C-63F6-497E-97DF-258C90B0D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985963"/>
            <a:ext cx="5345112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 = 0.732 – 0.414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συντασσόμενα ανιόντα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βρίσκονται στις κορυφές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κανονικού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οκταέδρου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Na και Cl στον αλίτη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το Ca και η CO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στον ασβεστίτη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πολλά κατιόντα στα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πυριτικά ορυκτά</a:t>
            </a:r>
          </a:p>
        </p:txBody>
      </p:sp>
      <p:pic>
        <p:nvPicPr>
          <p:cNvPr id="40964" name="Picture 20">
            <a:extLst>
              <a:ext uri="{FF2B5EF4-FFF2-40B4-BE49-F238E27FC236}">
                <a16:creationId xmlns:a16="http://schemas.microsoft.com/office/drawing/2014/main" id="{00DAB998-E8E6-473F-BD01-DC6A2B9A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r="61687" b="7405"/>
          <a:stretch>
            <a:fillRect/>
          </a:stretch>
        </p:blipFill>
        <p:spPr bwMode="auto">
          <a:xfrm>
            <a:off x="6443663" y="1341438"/>
            <a:ext cx="2328862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1">
            <a:extLst>
              <a:ext uri="{FF2B5EF4-FFF2-40B4-BE49-F238E27FC236}">
                <a16:creationId xmlns:a16="http://schemas.microsoft.com/office/drawing/2014/main" id="{677D0BE9-18BA-4013-B786-815EC1CE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8" t="8226" r="18471" b="5531"/>
          <a:stretch>
            <a:fillRect/>
          </a:stretch>
        </p:blipFill>
        <p:spPr bwMode="auto">
          <a:xfrm>
            <a:off x="6156325" y="4013200"/>
            <a:ext cx="2952750" cy="2800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6" name="Group 23">
            <a:extLst>
              <a:ext uri="{FF2B5EF4-FFF2-40B4-BE49-F238E27FC236}">
                <a16:creationId xmlns:a16="http://schemas.microsoft.com/office/drawing/2014/main" id="{751A2741-6147-40C5-A4D9-7FAB8CE2523F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4481513"/>
            <a:ext cx="1730375" cy="1900237"/>
            <a:chOff x="632" y="1502"/>
            <a:chExt cx="1494" cy="1642"/>
          </a:xfrm>
        </p:grpSpPr>
        <p:grpSp>
          <p:nvGrpSpPr>
            <p:cNvPr id="40976" name="Group 24">
              <a:extLst>
                <a:ext uri="{FF2B5EF4-FFF2-40B4-BE49-F238E27FC236}">
                  <a16:creationId xmlns:a16="http://schemas.microsoft.com/office/drawing/2014/main" id="{C1C31B06-370E-400A-9020-FBEC5EB12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" y="1502"/>
              <a:ext cx="1494" cy="1642"/>
              <a:chOff x="768" y="1502"/>
              <a:chExt cx="1494" cy="1642"/>
            </a:xfrm>
          </p:grpSpPr>
          <p:sp>
            <p:nvSpPr>
              <p:cNvPr id="40982" name="Freeform 25">
                <a:extLst>
                  <a:ext uri="{FF2B5EF4-FFF2-40B4-BE49-F238E27FC236}">
                    <a16:creationId xmlns:a16="http://schemas.microsoft.com/office/drawing/2014/main" id="{AFB55AA6-9A08-4689-8134-CB68DCEC9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502"/>
                <a:ext cx="1076" cy="742"/>
              </a:xfrm>
              <a:custGeom>
                <a:avLst/>
                <a:gdLst>
                  <a:gd name="T0" fmla="*/ 0 w 1076"/>
                  <a:gd name="T1" fmla="*/ 742 h 742"/>
                  <a:gd name="T2" fmla="*/ 746 w 1076"/>
                  <a:gd name="T3" fmla="*/ 0 h 742"/>
                  <a:gd name="T4" fmla="*/ 1076 w 1076"/>
                  <a:gd name="T5" fmla="*/ 662 h 742"/>
                  <a:gd name="T6" fmla="*/ 0 w 1076"/>
                  <a:gd name="T7" fmla="*/ 742 h 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6" h="742">
                    <a:moveTo>
                      <a:pt x="0" y="742"/>
                    </a:moveTo>
                    <a:lnTo>
                      <a:pt x="746" y="0"/>
                    </a:lnTo>
                    <a:lnTo>
                      <a:pt x="1076" y="662"/>
                    </a:lnTo>
                    <a:lnTo>
                      <a:pt x="0" y="74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40983" name="Freeform 26">
                <a:extLst>
                  <a:ext uri="{FF2B5EF4-FFF2-40B4-BE49-F238E27FC236}">
                    <a16:creationId xmlns:a16="http://schemas.microsoft.com/office/drawing/2014/main" id="{A1B5D69F-2B44-47A3-8AF0-B81F045DA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506"/>
                <a:ext cx="744" cy="872"/>
              </a:xfrm>
              <a:custGeom>
                <a:avLst/>
                <a:gdLst>
                  <a:gd name="T0" fmla="*/ 324 w 744"/>
                  <a:gd name="T1" fmla="*/ 642 h 872"/>
                  <a:gd name="T2" fmla="*/ 0 w 744"/>
                  <a:gd name="T3" fmla="*/ 0 h 872"/>
                  <a:gd name="T4" fmla="*/ 744 w 744"/>
                  <a:gd name="T5" fmla="*/ 872 h 872"/>
                  <a:gd name="T6" fmla="*/ 324 w 744"/>
                  <a:gd name="T7" fmla="*/ 642 h 8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4" h="872">
                    <a:moveTo>
                      <a:pt x="324" y="642"/>
                    </a:moveTo>
                    <a:lnTo>
                      <a:pt x="0" y="0"/>
                    </a:lnTo>
                    <a:lnTo>
                      <a:pt x="744" y="872"/>
                    </a:lnTo>
                    <a:lnTo>
                      <a:pt x="324" y="64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40984" name="Freeform 27">
                <a:extLst>
                  <a:ext uri="{FF2B5EF4-FFF2-40B4-BE49-F238E27FC236}">
                    <a16:creationId xmlns:a16="http://schemas.microsoft.com/office/drawing/2014/main" id="{5698EAB8-3FB4-4F13-9A7C-61C5CB79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2158"/>
                <a:ext cx="1086" cy="966"/>
              </a:xfrm>
              <a:custGeom>
                <a:avLst/>
                <a:gdLst>
                  <a:gd name="T0" fmla="*/ 0 w 1086"/>
                  <a:gd name="T1" fmla="*/ 82 h 966"/>
                  <a:gd name="T2" fmla="*/ 764 w 1086"/>
                  <a:gd name="T3" fmla="*/ 966 h 966"/>
                  <a:gd name="T4" fmla="*/ 1086 w 1086"/>
                  <a:gd name="T5" fmla="*/ 0 h 966"/>
                  <a:gd name="T6" fmla="*/ 0 w 1086"/>
                  <a:gd name="T7" fmla="*/ 82 h 9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6" h="966">
                    <a:moveTo>
                      <a:pt x="0" y="82"/>
                    </a:moveTo>
                    <a:lnTo>
                      <a:pt x="764" y="966"/>
                    </a:lnTo>
                    <a:lnTo>
                      <a:pt x="1086" y="0"/>
                    </a:lnTo>
                    <a:lnTo>
                      <a:pt x="0" y="82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40985" name="Freeform 28">
                <a:extLst>
                  <a:ext uri="{FF2B5EF4-FFF2-40B4-BE49-F238E27FC236}">
                    <a16:creationId xmlns:a16="http://schemas.microsoft.com/office/drawing/2014/main" id="{8841806A-A570-47C8-9C61-5FAD74F9A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2160"/>
                <a:ext cx="738" cy="984"/>
              </a:xfrm>
              <a:custGeom>
                <a:avLst/>
                <a:gdLst>
                  <a:gd name="T0" fmla="*/ 738 w 738"/>
                  <a:gd name="T1" fmla="*/ 216 h 984"/>
                  <a:gd name="T2" fmla="*/ 0 w 738"/>
                  <a:gd name="T3" fmla="*/ 984 h 984"/>
                  <a:gd name="T4" fmla="*/ 331 w 738"/>
                  <a:gd name="T5" fmla="*/ 0 h 984"/>
                  <a:gd name="T6" fmla="*/ 738 w 738"/>
                  <a:gd name="T7" fmla="*/ 216 h 9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8" h="984">
                    <a:moveTo>
                      <a:pt x="738" y="216"/>
                    </a:moveTo>
                    <a:lnTo>
                      <a:pt x="0" y="984"/>
                    </a:lnTo>
                    <a:lnTo>
                      <a:pt x="331" y="0"/>
                    </a:lnTo>
                    <a:lnTo>
                      <a:pt x="738" y="21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2B2B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40977" name="Group 29">
              <a:extLst>
                <a:ext uri="{FF2B5EF4-FFF2-40B4-BE49-F238E27FC236}">
                  <a16:creationId xmlns:a16="http://schemas.microsoft.com/office/drawing/2014/main" id="{4D5B9760-B705-48BA-BC6A-292030D7E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" y="1502"/>
              <a:ext cx="1486" cy="1634"/>
              <a:chOff x="772" y="1502"/>
              <a:chExt cx="1486" cy="1634"/>
            </a:xfrm>
          </p:grpSpPr>
          <p:sp>
            <p:nvSpPr>
              <p:cNvPr id="40978" name="Freeform 30">
                <a:extLst>
                  <a:ext uri="{FF2B5EF4-FFF2-40B4-BE49-F238E27FC236}">
                    <a16:creationId xmlns:a16="http://schemas.microsoft.com/office/drawing/2014/main" id="{09727855-E94C-4AA2-B57E-45BF94C1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504"/>
                <a:ext cx="740" cy="974"/>
              </a:xfrm>
              <a:custGeom>
                <a:avLst/>
                <a:gdLst>
                  <a:gd name="T0" fmla="*/ 0 w 740"/>
                  <a:gd name="T1" fmla="*/ 740 h 974"/>
                  <a:gd name="T2" fmla="*/ 740 w 740"/>
                  <a:gd name="T3" fmla="*/ 0 h 974"/>
                  <a:gd name="T4" fmla="*/ 442 w 740"/>
                  <a:gd name="T5" fmla="*/ 974 h 974"/>
                  <a:gd name="T6" fmla="*/ 0 w 740"/>
                  <a:gd name="T7" fmla="*/ 740 h 9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0" h="974">
                    <a:moveTo>
                      <a:pt x="0" y="740"/>
                    </a:moveTo>
                    <a:lnTo>
                      <a:pt x="740" y="0"/>
                    </a:lnTo>
                    <a:lnTo>
                      <a:pt x="442" y="974"/>
                    </a:lnTo>
                    <a:lnTo>
                      <a:pt x="0" y="740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40979" name="Freeform 31">
                <a:extLst>
                  <a:ext uri="{FF2B5EF4-FFF2-40B4-BE49-F238E27FC236}">
                    <a16:creationId xmlns:a16="http://schemas.microsoft.com/office/drawing/2014/main" id="{80D97414-C8AA-4CF8-A6E7-82CF72937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02"/>
                <a:ext cx="1046" cy="982"/>
              </a:xfrm>
              <a:custGeom>
                <a:avLst/>
                <a:gdLst>
                  <a:gd name="T0" fmla="*/ 0 w 1046"/>
                  <a:gd name="T1" fmla="*/ 982 h 982"/>
                  <a:gd name="T2" fmla="*/ 302 w 1046"/>
                  <a:gd name="T3" fmla="*/ 0 h 982"/>
                  <a:gd name="T4" fmla="*/ 1046 w 1046"/>
                  <a:gd name="T5" fmla="*/ 870 h 982"/>
                  <a:gd name="T6" fmla="*/ 0 w 1046"/>
                  <a:gd name="T7" fmla="*/ 982 h 9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6" h="982">
                    <a:moveTo>
                      <a:pt x="0" y="982"/>
                    </a:moveTo>
                    <a:lnTo>
                      <a:pt x="302" y="0"/>
                    </a:lnTo>
                    <a:lnTo>
                      <a:pt x="1046" y="870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40980" name="Freeform 32">
                <a:extLst>
                  <a:ext uri="{FF2B5EF4-FFF2-40B4-BE49-F238E27FC236}">
                    <a16:creationId xmlns:a16="http://schemas.microsoft.com/office/drawing/2014/main" id="{BE6657AE-6187-4EF8-9A8E-DB766F420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2240"/>
                <a:ext cx="752" cy="896"/>
              </a:xfrm>
              <a:custGeom>
                <a:avLst/>
                <a:gdLst>
                  <a:gd name="T0" fmla="*/ 0 w 752"/>
                  <a:gd name="T1" fmla="*/ 0 h 896"/>
                  <a:gd name="T2" fmla="*/ 752 w 752"/>
                  <a:gd name="T3" fmla="*/ 896 h 896"/>
                  <a:gd name="T4" fmla="*/ 440 w 752"/>
                  <a:gd name="T5" fmla="*/ 244 h 896"/>
                  <a:gd name="T6" fmla="*/ 0 w 752"/>
                  <a:gd name="T7" fmla="*/ 0 h 8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2" h="896">
                    <a:moveTo>
                      <a:pt x="0" y="0"/>
                    </a:moveTo>
                    <a:lnTo>
                      <a:pt x="752" y="896"/>
                    </a:lnTo>
                    <a:lnTo>
                      <a:pt x="440" y="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40981" name="Freeform 33">
                <a:extLst>
                  <a:ext uri="{FF2B5EF4-FFF2-40B4-BE49-F238E27FC236}">
                    <a16:creationId xmlns:a16="http://schemas.microsoft.com/office/drawing/2014/main" id="{C257E6EC-92BB-4F4F-A008-C55715F4B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382"/>
                <a:ext cx="1048" cy="748"/>
              </a:xfrm>
              <a:custGeom>
                <a:avLst/>
                <a:gdLst>
                  <a:gd name="T0" fmla="*/ 0 w 1048"/>
                  <a:gd name="T1" fmla="*/ 92 h 748"/>
                  <a:gd name="T2" fmla="*/ 318 w 1048"/>
                  <a:gd name="T3" fmla="*/ 748 h 748"/>
                  <a:gd name="T4" fmla="*/ 1048 w 1048"/>
                  <a:gd name="T5" fmla="*/ 0 h 748"/>
                  <a:gd name="T6" fmla="*/ 0 w 1048"/>
                  <a:gd name="T7" fmla="*/ 92 h 7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8" h="748">
                    <a:moveTo>
                      <a:pt x="0" y="92"/>
                    </a:moveTo>
                    <a:lnTo>
                      <a:pt x="318" y="748"/>
                    </a:lnTo>
                    <a:lnTo>
                      <a:pt x="1048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FF99">
                  <a:alpha val="74901"/>
                </a:srgbClr>
              </a:solidFill>
              <a:ln w="9525" cap="flat" cmpd="sng">
                <a:solidFill>
                  <a:srgbClr val="5F5F5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l-GR"/>
              </a:p>
            </p:txBody>
          </p:sp>
        </p:grpSp>
      </p:grpSp>
      <p:sp>
        <p:nvSpPr>
          <p:cNvPr id="40967" name="Oval 35">
            <a:extLst>
              <a:ext uri="{FF2B5EF4-FFF2-40B4-BE49-F238E27FC236}">
                <a16:creationId xmlns:a16="http://schemas.microsoft.com/office/drawing/2014/main" id="{34F009DE-C5D7-4B60-8B79-AB62A17E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44323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0968" name="Oval 36">
            <a:extLst>
              <a:ext uri="{FF2B5EF4-FFF2-40B4-BE49-F238E27FC236}">
                <a16:creationId xmlns:a16="http://schemas.microsoft.com/office/drawing/2014/main" id="{55102719-7EE1-44AF-831D-12EA6724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588" y="54467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0969" name="Oval 37">
            <a:extLst>
              <a:ext uri="{FF2B5EF4-FFF2-40B4-BE49-F238E27FC236}">
                <a16:creationId xmlns:a16="http://schemas.microsoft.com/office/drawing/2014/main" id="{0BA06065-081B-4FDE-9D6C-2E51B83F8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55562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0970" name="Oval 38">
            <a:extLst>
              <a:ext uri="{FF2B5EF4-FFF2-40B4-BE49-F238E27FC236}">
                <a16:creationId xmlns:a16="http://schemas.microsoft.com/office/drawing/2014/main" id="{05734DF7-58EE-40AA-B397-69275C9E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2720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0971" name="Oval 39">
            <a:extLst>
              <a:ext uri="{FF2B5EF4-FFF2-40B4-BE49-F238E27FC236}">
                <a16:creationId xmlns:a16="http://schemas.microsoft.com/office/drawing/2014/main" id="{64CFD608-2754-43C3-8DE6-CC58554C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62706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0972" name="Oval 40">
            <a:extLst>
              <a:ext uri="{FF2B5EF4-FFF2-40B4-BE49-F238E27FC236}">
                <a16:creationId xmlns:a16="http://schemas.microsoft.com/office/drawing/2014/main" id="{9A613C57-74F0-47A1-8F7A-E903BE1C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0" y="5176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0973" name="Rectangle 42">
            <a:extLst>
              <a:ext uri="{FF2B5EF4-FFF2-40B4-BE49-F238E27FC236}">
                <a16:creationId xmlns:a16="http://schemas.microsoft.com/office/drawing/2014/main" id="{ABF5387B-A6BB-4316-8D8F-02BCA6B9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6423025"/>
            <a:ext cx="1227137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400" b="0">
                <a:solidFill>
                  <a:srgbClr val="000000"/>
                </a:solidFill>
              </a:rPr>
              <a:t>Αλίτης </a:t>
            </a:r>
            <a:r>
              <a:rPr lang="en-US" altLang="el-GR" sz="1400" b="0">
                <a:solidFill>
                  <a:srgbClr val="000000"/>
                </a:solidFill>
              </a:rPr>
              <a:t>NaCl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40974" name="Text Box 43">
            <a:extLst>
              <a:ext uri="{FF2B5EF4-FFF2-40B4-BE49-F238E27FC236}">
                <a16:creationId xmlns:a16="http://schemas.microsoft.com/office/drawing/2014/main" id="{79F47D08-2EF7-4AEA-AF12-2E71B3DD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4954588"/>
            <a:ext cx="312738" cy="2127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Na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40975" name="Text Box 44">
            <a:extLst>
              <a:ext uri="{FF2B5EF4-FFF2-40B4-BE49-F238E27FC236}">
                <a16:creationId xmlns:a16="http://schemas.microsoft.com/office/drawing/2014/main" id="{D84B5D92-11C2-4660-A895-10B371D2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13" y="5754688"/>
            <a:ext cx="246062" cy="212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Cl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4740EA5-1573-48C1-8249-FC8BF8A13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192088"/>
            <a:ext cx="7524750" cy="107632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Τετραπλή ή τετραεδρική διάταξη</a:t>
            </a:r>
            <a:b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Α.Σ. = 4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B08485B-1182-4FEA-B78D-530A77F6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357438"/>
            <a:ext cx="45910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 = 0.414 – 0.225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συντασσόμενα ανιόντα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βρίσκονται στις κορυφές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κανονικού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τετραέδρου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Σφαλερίτης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τετραεδρική ομάδα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400" baseline="-25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endParaRPr lang="el-GR" altLang="el-GR" sz="24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41988" name="Picture 23">
            <a:extLst>
              <a:ext uri="{FF2B5EF4-FFF2-40B4-BE49-F238E27FC236}">
                <a16:creationId xmlns:a16="http://schemas.microsoft.com/office/drawing/2014/main" id="{735E02F1-E9B3-4FEE-A8F5-A20872CC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r="56332" b="9441"/>
          <a:stretch>
            <a:fillRect/>
          </a:stretch>
        </p:blipFill>
        <p:spPr bwMode="auto">
          <a:xfrm>
            <a:off x="6376988" y="1357313"/>
            <a:ext cx="265906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4">
            <a:extLst>
              <a:ext uri="{FF2B5EF4-FFF2-40B4-BE49-F238E27FC236}">
                <a16:creationId xmlns:a16="http://schemas.microsoft.com/office/drawing/2014/main" id="{9FA532F5-5958-4BFC-90ED-EFC898D9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8" b="27713"/>
          <a:stretch>
            <a:fillRect/>
          </a:stretch>
        </p:blipFill>
        <p:spPr bwMode="auto">
          <a:xfrm>
            <a:off x="5508625" y="4149725"/>
            <a:ext cx="3455988" cy="2565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Freeform 26">
            <a:extLst>
              <a:ext uri="{FF2B5EF4-FFF2-40B4-BE49-F238E27FC236}">
                <a16:creationId xmlns:a16="http://schemas.microsoft.com/office/drawing/2014/main" id="{E97FE6F4-2312-469F-9FC2-5168E5F3CC77}"/>
              </a:ext>
            </a:extLst>
          </p:cNvPr>
          <p:cNvSpPr>
            <a:spLocks/>
          </p:cNvSpPr>
          <p:nvPr/>
        </p:nvSpPr>
        <p:spPr bwMode="auto">
          <a:xfrm>
            <a:off x="7019925" y="5710238"/>
            <a:ext cx="1328738" cy="242887"/>
          </a:xfrm>
          <a:custGeom>
            <a:avLst/>
            <a:gdLst>
              <a:gd name="T0" fmla="*/ 1328738 w 837"/>
              <a:gd name="T1" fmla="*/ 0 h 153"/>
              <a:gd name="T2" fmla="*/ 0 w 837"/>
              <a:gd name="T3" fmla="*/ 61912 h 153"/>
              <a:gd name="T4" fmla="*/ 881063 w 837"/>
              <a:gd name="T5" fmla="*/ 242887 h 153"/>
              <a:gd name="T6" fmla="*/ 1328738 w 837"/>
              <a:gd name="T7" fmla="*/ 0 h 1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7" h="153">
                <a:moveTo>
                  <a:pt x="837" y="0"/>
                </a:moveTo>
                <a:lnTo>
                  <a:pt x="0" y="39"/>
                </a:lnTo>
                <a:lnTo>
                  <a:pt x="555" y="153"/>
                </a:lnTo>
                <a:lnTo>
                  <a:pt x="837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9525" cap="rnd" cmpd="sng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1991" name="Freeform 27">
            <a:extLst>
              <a:ext uri="{FF2B5EF4-FFF2-40B4-BE49-F238E27FC236}">
                <a16:creationId xmlns:a16="http://schemas.microsoft.com/office/drawing/2014/main" id="{B630E576-EEC7-44E1-8A15-ED6D098FCDC1}"/>
              </a:ext>
            </a:extLst>
          </p:cNvPr>
          <p:cNvSpPr>
            <a:spLocks/>
          </p:cNvSpPr>
          <p:nvPr/>
        </p:nvSpPr>
        <p:spPr bwMode="auto">
          <a:xfrm>
            <a:off x="7743825" y="4752975"/>
            <a:ext cx="609600" cy="1209675"/>
          </a:xfrm>
          <a:custGeom>
            <a:avLst/>
            <a:gdLst>
              <a:gd name="T0" fmla="*/ 0 w 384"/>
              <a:gd name="T1" fmla="*/ 0 h 762"/>
              <a:gd name="T2" fmla="*/ 152400 w 384"/>
              <a:gd name="T3" fmla="*/ 1209675 h 762"/>
              <a:gd name="T4" fmla="*/ 609600 w 384"/>
              <a:gd name="T5" fmla="*/ 966788 h 762"/>
              <a:gd name="T6" fmla="*/ 0 w 384"/>
              <a:gd name="T7" fmla="*/ 0 h 7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762">
                <a:moveTo>
                  <a:pt x="0" y="0"/>
                </a:moveTo>
                <a:lnTo>
                  <a:pt x="96" y="762"/>
                </a:lnTo>
                <a:lnTo>
                  <a:pt x="384" y="609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1992" name="Freeform 28">
            <a:extLst>
              <a:ext uri="{FF2B5EF4-FFF2-40B4-BE49-F238E27FC236}">
                <a16:creationId xmlns:a16="http://schemas.microsoft.com/office/drawing/2014/main" id="{2228726C-EA50-49F0-A9F5-58EDF0425A3C}"/>
              </a:ext>
            </a:extLst>
          </p:cNvPr>
          <p:cNvSpPr>
            <a:spLocks/>
          </p:cNvSpPr>
          <p:nvPr/>
        </p:nvSpPr>
        <p:spPr bwMode="auto">
          <a:xfrm>
            <a:off x="7019925" y="4752975"/>
            <a:ext cx="871538" cy="1204913"/>
          </a:xfrm>
          <a:custGeom>
            <a:avLst/>
            <a:gdLst>
              <a:gd name="T0" fmla="*/ 719138 w 549"/>
              <a:gd name="T1" fmla="*/ 0 h 759"/>
              <a:gd name="T2" fmla="*/ 0 w 549"/>
              <a:gd name="T3" fmla="*/ 1022350 h 759"/>
              <a:gd name="T4" fmla="*/ 871538 w 549"/>
              <a:gd name="T5" fmla="*/ 1204913 h 759"/>
              <a:gd name="T6" fmla="*/ 719138 w 549"/>
              <a:gd name="T7" fmla="*/ 0 h 7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9" h="759">
                <a:moveTo>
                  <a:pt x="453" y="0"/>
                </a:moveTo>
                <a:lnTo>
                  <a:pt x="0" y="644"/>
                </a:lnTo>
                <a:lnTo>
                  <a:pt x="549" y="759"/>
                </a:lnTo>
                <a:lnTo>
                  <a:pt x="453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1993" name="Oval 30">
            <a:extLst>
              <a:ext uri="{FF2B5EF4-FFF2-40B4-BE49-F238E27FC236}">
                <a16:creationId xmlns:a16="http://schemas.microsoft.com/office/drawing/2014/main" id="{5C30AE58-FE9D-414F-ACCE-B0D907DE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5905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4" name="Oval 31">
            <a:extLst>
              <a:ext uri="{FF2B5EF4-FFF2-40B4-BE49-F238E27FC236}">
                <a16:creationId xmlns:a16="http://schemas.microsoft.com/office/drawing/2014/main" id="{FEF28C57-566D-4CD5-BD40-9983A275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57197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5" name="Oval 32">
            <a:extLst>
              <a:ext uri="{FF2B5EF4-FFF2-40B4-BE49-F238E27FC236}">
                <a16:creationId xmlns:a16="http://schemas.microsoft.com/office/drawing/2014/main" id="{ABD446FD-EE94-40F7-AC84-604CD41E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47196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6" name="Oval 33">
            <a:extLst>
              <a:ext uri="{FF2B5EF4-FFF2-40B4-BE49-F238E27FC236}">
                <a16:creationId xmlns:a16="http://schemas.microsoft.com/office/drawing/2014/main" id="{235275DC-76B2-4EEB-A03D-7CC04446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988" y="56737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7" name="Rectangle 38">
            <a:extLst>
              <a:ext uri="{FF2B5EF4-FFF2-40B4-BE49-F238E27FC236}">
                <a16:creationId xmlns:a16="http://schemas.microsoft.com/office/drawing/2014/main" id="{3F1E24F7-748E-4E20-B693-3DD29C26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6365875"/>
            <a:ext cx="1620838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400" b="0">
                <a:solidFill>
                  <a:srgbClr val="000000"/>
                </a:solidFill>
              </a:rPr>
              <a:t>Σφαλερίτης ZnS</a:t>
            </a:r>
          </a:p>
        </p:txBody>
      </p:sp>
      <p:sp>
        <p:nvSpPr>
          <p:cNvPr id="41998" name="Text Box 39">
            <a:extLst>
              <a:ext uri="{FF2B5EF4-FFF2-40B4-BE49-F238E27FC236}">
                <a16:creationId xmlns:a16="http://schemas.microsoft.com/office/drawing/2014/main" id="{EEECAB09-02D5-43A6-87C4-A5993554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5245100"/>
            <a:ext cx="307975" cy="2127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Zn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41999" name="Text Box 40">
            <a:extLst>
              <a:ext uri="{FF2B5EF4-FFF2-40B4-BE49-F238E27FC236}">
                <a16:creationId xmlns:a16="http://schemas.microsoft.com/office/drawing/2014/main" id="{B502BEC1-4A41-4CCE-B6FF-8F533BEC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4225925"/>
            <a:ext cx="195262" cy="212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S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824F693-54EC-4950-8963-D736D7CC7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4A80FB8A-828C-4FA6-B717-3E267E4CF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03713"/>
            <a:ext cx="6934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>
            <a:extLst>
              <a:ext uri="{FF2B5EF4-FFF2-40B4-BE49-F238E27FC236}">
                <a16:creationId xmlns:a16="http://schemas.microsoft.com/office/drawing/2014/main" id="{8A96C088-5EEB-4495-8646-3032637D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70000"/>
            <a:ext cx="77724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000000"/>
                </a:solidFill>
              </a:rPr>
              <a:t>Περιοδική επανάληψη</a:t>
            </a:r>
            <a:r>
              <a:rPr lang="el-GR" altLang="el-GR" b="0">
                <a:solidFill>
                  <a:srgbClr val="000000"/>
                </a:solidFill>
              </a:rPr>
              <a:t> μιας δομικής</a:t>
            </a:r>
            <a:r>
              <a:rPr lang="en-US" altLang="el-GR" b="0">
                <a:solidFill>
                  <a:srgbClr val="000000"/>
                </a:solidFill>
              </a:rPr>
              <a:t> </a:t>
            </a:r>
            <a:r>
              <a:rPr lang="el-GR" altLang="el-GR" b="0">
                <a:solidFill>
                  <a:srgbClr val="000000"/>
                </a:solidFill>
              </a:rPr>
              <a:t>μονάδας προς </a:t>
            </a:r>
            <a:r>
              <a:rPr lang="el-GR" altLang="el-GR">
                <a:solidFill>
                  <a:srgbClr val="000000"/>
                </a:solidFill>
              </a:rPr>
              <a:t>μια κατεύθυνση</a:t>
            </a:r>
            <a:r>
              <a:rPr lang="el-GR" altLang="el-GR" b="0">
                <a:solidFill>
                  <a:srgbClr val="000000"/>
                </a:solidFill>
              </a:rPr>
              <a:t> δίνει </a:t>
            </a:r>
            <a:br>
              <a:rPr lang="el-GR" altLang="el-GR" b="0">
                <a:solidFill>
                  <a:srgbClr val="000000"/>
                </a:solidFill>
              </a:rPr>
            </a:br>
            <a:r>
              <a:rPr lang="el-GR" altLang="el-GR" b="0">
                <a:solidFill>
                  <a:srgbClr val="000000"/>
                </a:solidFill>
              </a:rPr>
              <a:t>το</a:t>
            </a:r>
            <a:r>
              <a:rPr lang="en-US" altLang="el-GR" b="0">
                <a:solidFill>
                  <a:srgbClr val="000000"/>
                </a:solidFill>
              </a:rPr>
              <a:t> </a:t>
            </a:r>
            <a:r>
              <a:rPr lang="el-GR" altLang="el-GR">
                <a:solidFill>
                  <a:srgbClr val="FF3300"/>
                </a:solidFill>
              </a:rPr>
              <a:t>γραμμικό πλέγμα</a:t>
            </a:r>
            <a:endParaRPr lang="el-GR" altLang="el-GR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55BB709-E754-4E91-8E6A-CB0B51F59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0650" y="192088"/>
            <a:ext cx="6415088" cy="107632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Τριπλή ή τριγωνική διάταξη</a:t>
            </a:r>
            <a:b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Α.Σ. = 3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FE8CA2F-FAAB-4DDF-8C9C-DAB9E61A1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2357438"/>
            <a:ext cx="45910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 = 0.225 – 0.155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συντασσόμενα ανιόντα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βρίσκονται στις κορυφές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κανονικού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τριγώνου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Ομάδες (CO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2-</a:t>
            </a:r>
            <a:b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(NO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και (BO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3-</a:t>
            </a:r>
            <a:endParaRPr lang="el-GR" altLang="el-GR" sz="2400" baseline="-25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3D8569CB-8B0F-465D-9792-7B8A20A8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r="60292" b="12128"/>
          <a:stretch>
            <a:fillRect/>
          </a:stretch>
        </p:blipFill>
        <p:spPr bwMode="auto">
          <a:xfrm>
            <a:off x="6275388" y="1416050"/>
            <a:ext cx="24145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>
            <a:extLst>
              <a:ext uri="{FF2B5EF4-FFF2-40B4-BE49-F238E27FC236}">
                <a16:creationId xmlns:a16="http://schemas.microsoft.com/office/drawing/2014/main" id="{D741AFF6-FB5B-4F34-87F7-C8546F05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2" t="40419"/>
          <a:stretch>
            <a:fillRect/>
          </a:stretch>
        </p:blipFill>
        <p:spPr bwMode="auto">
          <a:xfrm>
            <a:off x="5264150" y="3967163"/>
            <a:ext cx="3779838" cy="27336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Freeform 6">
            <a:extLst>
              <a:ext uri="{FF2B5EF4-FFF2-40B4-BE49-F238E27FC236}">
                <a16:creationId xmlns:a16="http://schemas.microsoft.com/office/drawing/2014/main" id="{182D0AA6-4639-42DC-A1FE-4EF12FE27638}"/>
              </a:ext>
            </a:extLst>
          </p:cNvPr>
          <p:cNvSpPr>
            <a:spLocks/>
          </p:cNvSpPr>
          <p:nvPr/>
        </p:nvSpPr>
        <p:spPr bwMode="auto">
          <a:xfrm>
            <a:off x="6596063" y="4581525"/>
            <a:ext cx="947737" cy="1166813"/>
          </a:xfrm>
          <a:custGeom>
            <a:avLst/>
            <a:gdLst>
              <a:gd name="T0" fmla="*/ 947737 w 597"/>
              <a:gd name="T1" fmla="*/ 0 h 735"/>
              <a:gd name="T2" fmla="*/ 0 w 597"/>
              <a:gd name="T3" fmla="*/ 490538 h 735"/>
              <a:gd name="T4" fmla="*/ 652462 w 597"/>
              <a:gd name="T5" fmla="*/ 1166813 h 735"/>
              <a:gd name="T6" fmla="*/ 947737 w 597"/>
              <a:gd name="T7" fmla="*/ 0 h 7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7" h="735">
                <a:moveTo>
                  <a:pt x="597" y="0"/>
                </a:moveTo>
                <a:lnTo>
                  <a:pt x="0" y="309"/>
                </a:lnTo>
                <a:lnTo>
                  <a:pt x="411" y="735"/>
                </a:lnTo>
                <a:lnTo>
                  <a:pt x="597" y="0"/>
                </a:lnTo>
                <a:close/>
              </a:path>
            </a:pathLst>
          </a:custGeom>
          <a:solidFill>
            <a:srgbClr val="FFFF99">
              <a:alpha val="50195"/>
            </a:srgbClr>
          </a:solidFill>
          <a:ln w="9525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3015" name="Oval 7">
            <a:extLst>
              <a:ext uri="{FF2B5EF4-FFF2-40B4-BE49-F238E27FC236}">
                <a16:creationId xmlns:a16="http://schemas.microsoft.com/office/drawing/2014/main" id="{117766C0-3E7E-4357-B664-E5FB0FC7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56959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6" name="Oval 8">
            <a:extLst>
              <a:ext uri="{FF2B5EF4-FFF2-40B4-BE49-F238E27FC236}">
                <a16:creationId xmlns:a16="http://schemas.microsoft.com/office/drawing/2014/main" id="{B86BD435-3331-4C20-A6D9-810AD8E8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45243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7" name="Oval 9">
            <a:extLst>
              <a:ext uri="{FF2B5EF4-FFF2-40B4-BE49-F238E27FC236}">
                <a16:creationId xmlns:a16="http://schemas.microsoft.com/office/drawing/2014/main" id="{0EC7C52F-8FD2-4833-8A87-5DBA2317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50053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A309F18D-11E5-4BA3-A75A-A521ACFEF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913" y="6337300"/>
            <a:ext cx="17907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400" b="0">
                <a:solidFill>
                  <a:srgbClr val="000000"/>
                </a:solidFill>
              </a:rPr>
              <a:t>Ασβεστίτης </a:t>
            </a:r>
            <a:r>
              <a:rPr lang="en-US" altLang="el-GR" sz="1400" b="0">
                <a:solidFill>
                  <a:srgbClr val="000000"/>
                </a:solidFill>
              </a:rPr>
              <a:t>CaCO</a:t>
            </a:r>
            <a:r>
              <a:rPr lang="en-US" altLang="el-GR" sz="1400" b="0" baseline="-25000">
                <a:solidFill>
                  <a:srgbClr val="000000"/>
                </a:solidFill>
              </a:rPr>
              <a:t>3</a:t>
            </a:r>
            <a:endParaRPr lang="el-GR" altLang="el-GR" sz="1400" b="0" baseline="-25000">
              <a:solidFill>
                <a:srgbClr val="000000"/>
              </a:solidFill>
            </a:endParaRP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AAEE0BAA-4CC6-430C-B38E-8851A34C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3" y="4149725"/>
            <a:ext cx="212725" cy="2127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O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FD3853DF-BEA0-4ECD-8A8B-B1A416CF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588" y="4221163"/>
            <a:ext cx="303212" cy="212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Ca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32484423-95D6-41E6-8A9A-52A89788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5021263"/>
            <a:ext cx="196850" cy="2127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C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5B2984D-CF85-4A20-B246-25AC20E28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192088"/>
            <a:ext cx="6067425" cy="107632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Διπλή ή γραμμική διάταξη</a:t>
            </a:r>
            <a:b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Α.Σ. = 2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EA47800-442B-47A7-966A-7FCD5A28D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284413"/>
            <a:ext cx="45910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Α.Ι.Α. &lt; 0.155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Τα συντασσόμενα ανιόντα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βρίσκονται σε μία </a:t>
            </a: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ευθεία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Ομάδες (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+</a:t>
            </a:r>
            <a: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(NO</a:t>
            </a:r>
            <a:r>
              <a:rPr lang="en-US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l-GR" altLang="el-GR" sz="2400" b="0" baseline="3000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ο χαλκός στον </a:t>
            </a:r>
            <a:br>
              <a:rPr lang="en-US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κυπρίτη Cu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endParaRPr lang="el-GR" altLang="el-GR" sz="2400" b="0" baseline="30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4036" name="Picture 30">
            <a:extLst>
              <a:ext uri="{FF2B5EF4-FFF2-40B4-BE49-F238E27FC236}">
                <a16:creationId xmlns:a16="http://schemas.microsoft.com/office/drawing/2014/main" id="{51D02B40-EE21-426F-A3A2-578C0081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 r="58987" b="20406"/>
          <a:stretch>
            <a:fillRect/>
          </a:stretch>
        </p:blipFill>
        <p:spPr bwMode="auto">
          <a:xfrm>
            <a:off x="5821363" y="2112963"/>
            <a:ext cx="249713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2">
            <a:extLst>
              <a:ext uri="{FF2B5EF4-FFF2-40B4-BE49-F238E27FC236}">
                <a16:creationId xmlns:a16="http://schemas.microsoft.com/office/drawing/2014/main" id="{88516754-AE52-4EC7-947F-C9022A60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3679825" cy="25828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Oval 35">
            <a:extLst>
              <a:ext uri="{FF2B5EF4-FFF2-40B4-BE49-F238E27FC236}">
                <a16:creationId xmlns:a16="http://schemas.microsoft.com/office/drawing/2014/main" id="{CA5F3436-7039-4769-9448-D9720E3E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0" y="48815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4039" name="Oval 36">
            <a:extLst>
              <a:ext uri="{FF2B5EF4-FFF2-40B4-BE49-F238E27FC236}">
                <a16:creationId xmlns:a16="http://schemas.microsoft.com/office/drawing/2014/main" id="{0774373A-9FBE-490B-B909-2819B2112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56721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4040" name="Rectangle 37">
            <a:extLst>
              <a:ext uri="{FF2B5EF4-FFF2-40B4-BE49-F238E27FC236}">
                <a16:creationId xmlns:a16="http://schemas.microsoft.com/office/drawing/2014/main" id="{F5EDA749-96BF-4BBA-97C4-46594006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950" y="6342063"/>
            <a:ext cx="1497013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400" b="0">
                <a:solidFill>
                  <a:srgbClr val="000000"/>
                </a:solidFill>
              </a:rPr>
              <a:t>Κυπρίτης </a:t>
            </a:r>
            <a:r>
              <a:rPr lang="en-US" altLang="el-GR" sz="1400" b="0">
                <a:solidFill>
                  <a:srgbClr val="000000"/>
                </a:solidFill>
              </a:rPr>
              <a:t>Cu</a:t>
            </a:r>
            <a:r>
              <a:rPr lang="en-US" altLang="el-GR" sz="1400" b="0" baseline="-25000">
                <a:solidFill>
                  <a:srgbClr val="000000"/>
                </a:solidFill>
              </a:rPr>
              <a:t>2</a:t>
            </a:r>
            <a:r>
              <a:rPr lang="en-US" altLang="el-GR" sz="1400" b="0">
                <a:solidFill>
                  <a:srgbClr val="000000"/>
                </a:solidFill>
              </a:rPr>
              <a:t>O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  <p:sp>
        <p:nvSpPr>
          <p:cNvPr id="44041" name="Text Box 38">
            <a:extLst>
              <a:ext uri="{FF2B5EF4-FFF2-40B4-BE49-F238E27FC236}">
                <a16:creationId xmlns:a16="http://schemas.microsoft.com/office/drawing/2014/main" id="{D26C606C-1A16-4B2F-A050-AEF7C2C2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63" y="5449888"/>
            <a:ext cx="212725" cy="21272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chemeClr val="bg1"/>
                </a:solidFill>
              </a:rPr>
              <a:t>O</a:t>
            </a:r>
            <a:endParaRPr lang="el-GR" altLang="el-GR" sz="1400" b="0">
              <a:solidFill>
                <a:schemeClr val="bg1"/>
              </a:solidFill>
            </a:endParaRPr>
          </a:p>
        </p:txBody>
      </p:sp>
      <p:sp>
        <p:nvSpPr>
          <p:cNvPr id="44042" name="Text Box 39">
            <a:extLst>
              <a:ext uri="{FF2B5EF4-FFF2-40B4-BE49-F238E27FC236}">
                <a16:creationId xmlns:a16="http://schemas.microsoft.com/office/drawing/2014/main" id="{8DED4A1A-350A-44B5-B3D6-026B59AE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8" y="4597400"/>
            <a:ext cx="309562" cy="2127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l-GR" sz="1400" b="0">
                <a:solidFill>
                  <a:srgbClr val="000000"/>
                </a:solidFill>
              </a:rPr>
              <a:t>Cu</a:t>
            </a:r>
            <a:endParaRPr lang="el-GR" altLang="el-GR" sz="14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C01173AD-2318-4780-BBC7-1C4C5EA29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4788" y="434975"/>
            <a:ext cx="370205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Άλλες διατάξεις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E4FBE2D-A61B-43FA-AF69-6DA15992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2076450"/>
            <a:ext cx="5976938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FF0000"/>
                </a:solidFill>
                <a:latin typeface="Verdana" panose="020B0604030504040204" pitchFamily="34" charset="0"/>
              </a:rPr>
              <a:t>Α.Σ. = 5, 7, 9, 10</a:t>
            </a:r>
            <a:endParaRPr lang="el-GR" altLang="el-GR" sz="2400" b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Σπάνιες</a:t>
            </a:r>
          </a:p>
          <a:p>
            <a:pPr eaLnBrk="1" hangingPunct="1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Δυνατές μόνο σε πολύπλοκες δομές</a:t>
            </a: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:a16="http://schemas.microsoft.com/office/drawing/2014/main" id="{C0A435F8-0603-4686-85B9-6D07D6FA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549275"/>
            <a:ext cx="7618412" cy="571341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5">
            <a:extLst>
              <a:ext uri="{FF2B5EF4-FFF2-40B4-BE49-F238E27FC236}">
                <a16:creationId xmlns:a16="http://schemas.microsoft.com/office/drawing/2014/main" id="{7687C5CF-71F0-4E53-9D8A-42E45E4F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05563"/>
            <a:ext cx="1225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1600" b="0">
                <a:solidFill>
                  <a:srgbClr val="FFFFFF"/>
                </a:solidFill>
              </a:rPr>
              <a:t>Σαντορίνη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6415DE4-EA86-4D67-A47F-97C56398E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A441BD38-7E65-4163-812F-6CD9A463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196975"/>
            <a:ext cx="81343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000000"/>
                </a:solidFill>
              </a:rPr>
              <a:t>Περιοδική επανάληψη</a:t>
            </a:r>
            <a:r>
              <a:rPr lang="el-GR" altLang="el-GR" b="0">
                <a:solidFill>
                  <a:srgbClr val="000000"/>
                </a:solidFill>
              </a:rPr>
              <a:t> μιας δομικής μονάδας προς </a:t>
            </a:r>
            <a:r>
              <a:rPr lang="el-GR" altLang="el-GR">
                <a:solidFill>
                  <a:srgbClr val="000000"/>
                </a:solidFill>
              </a:rPr>
              <a:t>δύο κατευθύνσεις</a:t>
            </a:r>
            <a:r>
              <a:rPr lang="el-GR" altLang="el-GR" b="0">
                <a:solidFill>
                  <a:srgbClr val="000000"/>
                </a:solidFill>
              </a:rPr>
              <a:t> δίνει </a:t>
            </a:r>
            <a:br>
              <a:rPr lang="el-GR" altLang="el-GR" b="0">
                <a:solidFill>
                  <a:srgbClr val="000000"/>
                </a:solidFill>
              </a:rPr>
            </a:br>
            <a:r>
              <a:rPr lang="el-GR" altLang="el-GR" b="0">
                <a:solidFill>
                  <a:srgbClr val="000000"/>
                </a:solidFill>
              </a:rPr>
              <a:t>το </a:t>
            </a:r>
            <a:r>
              <a:rPr lang="el-GR" altLang="el-GR">
                <a:solidFill>
                  <a:srgbClr val="FF3300"/>
                </a:solidFill>
              </a:rPr>
              <a:t>επίπεδο πλέγμα </a:t>
            </a:r>
            <a:r>
              <a:rPr lang="el-GR" altLang="el-GR" b="0">
                <a:solidFill>
                  <a:srgbClr val="000000"/>
                </a:solidFill>
              </a:rPr>
              <a:t>ή</a:t>
            </a:r>
            <a:r>
              <a:rPr lang="el-GR" altLang="el-GR">
                <a:solidFill>
                  <a:srgbClr val="FF3300"/>
                </a:solidFill>
              </a:rPr>
              <a:t> δικτυωτό επίπεδο</a:t>
            </a:r>
          </a:p>
        </p:txBody>
      </p:sp>
      <p:pic>
        <p:nvPicPr>
          <p:cNvPr id="162821" name="Picture 5">
            <a:extLst>
              <a:ext uri="{FF2B5EF4-FFF2-40B4-BE49-F238E27FC236}">
                <a16:creationId xmlns:a16="http://schemas.microsoft.com/office/drawing/2014/main" id="{C1EB5699-55A2-4615-B613-D039AE5F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4"/>
          <a:stretch>
            <a:fillRect/>
          </a:stretch>
        </p:blipFill>
        <p:spPr bwMode="auto">
          <a:xfrm>
            <a:off x="838200" y="3573463"/>
            <a:ext cx="66294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4656F01-E224-4B50-A48E-6FDB05E92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FD2B3AE-EFF6-4286-A43D-D08A7503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981075"/>
            <a:ext cx="81343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000000"/>
                </a:solidFill>
              </a:rPr>
              <a:t>Περιοδική επανάληψη</a:t>
            </a:r>
            <a:r>
              <a:rPr lang="el-GR" altLang="el-GR" b="0">
                <a:solidFill>
                  <a:srgbClr val="000000"/>
                </a:solidFill>
              </a:rPr>
              <a:t> μιας δομικής μονάδας προς </a:t>
            </a:r>
            <a:r>
              <a:rPr lang="el-GR" altLang="el-GR">
                <a:solidFill>
                  <a:srgbClr val="000000"/>
                </a:solidFill>
              </a:rPr>
              <a:t>τρεις κατευθύνσεις</a:t>
            </a:r>
            <a:r>
              <a:rPr lang="el-GR" altLang="el-GR" b="0">
                <a:solidFill>
                  <a:srgbClr val="000000"/>
                </a:solidFill>
              </a:rPr>
              <a:t> δίνει </a:t>
            </a:r>
            <a:br>
              <a:rPr lang="el-GR" altLang="el-GR" b="0">
                <a:solidFill>
                  <a:srgbClr val="000000"/>
                </a:solidFill>
              </a:rPr>
            </a:br>
            <a:r>
              <a:rPr lang="el-GR" altLang="el-GR" b="0">
                <a:solidFill>
                  <a:srgbClr val="000000"/>
                </a:solidFill>
              </a:rPr>
              <a:t>το </a:t>
            </a:r>
            <a:r>
              <a:rPr lang="el-GR" altLang="el-GR">
                <a:solidFill>
                  <a:srgbClr val="FF3300"/>
                </a:solidFill>
              </a:rPr>
              <a:t>τρισδιάστατο πλέγμα </a:t>
            </a:r>
            <a:r>
              <a:rPr lang="el-GR" altLang="el-GR" b="0">
                <a:solidFill>
                  <a:srgbClr val="000000"/>
                </a:solidFill>
              </a:rPr>
              <a:t>ή</a:t>
            </a:r>
            <a:r>
              <a:rPr lang="el-GR" altLang="el-GR">
                <a:solidFill>
                  <a:srgbClr val="FF3300"/>
                </a:solidFill>
              </a:rPr>
              <a:t> </a:t>
            </a:r>
            <a:br>
              <a:rPr lang="el-GR" altLang="el-GR">
                <a:solidFill>
                  <a:srgbClr val="FF3300"/>
                </a:solidFill>
              </a:rPr>
            </a:br>
            <a:r>
              <a:rPr lang="el-GR" altLang="el-GR">
                <a:solidFill>
                  <a:srgbClr val="FF3300"/>
                </a:solidFill>
              </a:rPr>
              <a:t>πλέγμα μετατοπίσεων</a:t>
            </a:r>
          </a:p>
        </p:txBody>
      </p:sp>
      <p:pic>
        <p:nvPicPr>
          <p:cNvPr id="163845" name="Picture 5">
            <a:extLst>
              <a:ext uri="{FF2B5EF4-FFF2-40B4-BE49-F238E27FC236}">
                <a16:creationId xmlns:a16="http://schemas.microsoft.com/office/drawing/2014/main" id="{D7765F6B-EB29-431A-8259-2E49D313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0322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4B4FDB-C81C-4274-87EE-733399E41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latin typeface="Verdana" panose="020B0604030504040204" pitchFamily="34" charset="0"/>
            </a:endParaRP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BF9FC78C-70B6-4FBA-A6F0-2800C3DA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341438"/>
            <a:ext cx="59055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4" name="Freeform 10">
            <a:extLst>
              <a:ext uri="{FF2B5EF4-FFF2-40B4-BE49-F238E27FC236}">
                <a16:creationId xmlns:a16="http://schemas.microsoft.com/office/drawing/2014/main" id="{4609A077-9B39-468F-BEE8-6B567112F38E}"/>
              </a:ext>
            </a:extLst>
          </p:cNvPr>
          <p:cNvSpPr>
            <a:spLocks/>
          </p:cNvSpPr>
          <p:nvPr/>
        </p:nvSpPr>
        <p:spPr bwMode="auto">
          <a:xfrm>
            <a:off x="3275013" y="1484313"/>
            <a:ext cx="5219700" cy="1439862"/>
          </a:xfrm>
          <a:custGeom>
            <a:avLst/>
            <a:gdLst>
              <a:gd name="T0" fmla="*/ 1443038 w 3288"/>
              <a:gd name="T1" fmla="*/ 0 h 907"/>
              <a:gd name="T2" fmla="*/ 0 w 3288"/>
              <a:gd name="T3" fmla="*/ 1439862 h 907"/>
              <a:gd name="T4" fmla="*/ 3841750 w 3288"/>
              <a:gd name="T5" fmla="*/ 1431925 h 907"/>
              <a:gd name="T6" fmla="*/ 5219700 w 3288"/>
              <a:gd name="T7" fmla="*/ 0 h 907"/>
              <a:gd name="T8" fmla="*/ 1443038 w 3288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8" h="907">
                <a:moveTo>
                  <a:pt x="909" y="0"/>
                </a:moveTo>
                <a:lnTo>
                  <a:pt x="0" y="907"/>
                </a:lnTo>
                <a:lnTo>
                  <a:pt x="2420" y="902"/>
                </a:lnTo>
                <a:lnTo>
                  <a:pt x="3288" y="0"/>
                </a:lnTo>
                <a:lnTo>
                  <a:pt x="909" y="0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571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64875" name="AutoShape 11">
            <a:extLst>
              <a:ext uri="{FF2B5EF4-FFF2-40B4-BE49-F238E27FC236}">
                <a16:creationId xmlns:a16="http://schemas.microsoft.com/office/drawing/2014/main" id="{AA97DB38-79FF-48F8-8295-BA372E39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08050"/>
            <a:ext cx="3197225" cy="466725"/>
          </a:xfrm>
          <a:prstGeom prst="wedgeRectCallout">
            <a:avLst>
              <a:gd name="adj1" fmla="val 67676"/>
              <a:gd name="adj2" fmla="val 173468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33CC"/>
                </a:solidFill>
              </a:rPr>
              <a:t>Δικτυωτό επίπεδο</a:t>
            </a:r>
            <a:endParaRPr lang="el-GR" altLang="el-GR" sz="2000" b="0">
              <a:solidFill>
                <a:srgbClr val="0033CC"/>
              </a:solidFill>
            </a:endParaRPr>
          </a:p>
        </p:txBody>
      </p:sp>
      <p:sp>
        <p:nvSpPr>
          <p:cNvPr id="164876" name="AutoShape 12">
            <a:extLst>
              <a:ext uri="{FF2B5EF4-FFF2-40B4-BE49-F238E27FC236}">
                <a16:creationId xmlns:a16="http://schemas.microsoft.com/office/drawing/2014/main" id="{B5901808-8BDA-45F2-914C-53F9FF6A9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716338"/>
            <a:ext cx="2705100" cy="1076325"/>
          </a:xfrm>
          <a:prstGeom prst="wedgeRectCallout">
            <a:avLst>
              <a:gd name="adj1" fmla="val 58218"/>
              <a:gd name="adj2" fmla="val -113718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9900"/>
                </a:solidFill>
              </a:rPr>
              <a:t>Δεσμός</a:t>
            </a:r>
            <a:br>
              <a:rPr lang="el-GR" altLang="el-GR">
                <a:solidFill>
                  <a:srgbClr val="FF33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κορυφή</a:t>
            </a:r>
          </a:p>
          <a:p>
            <a:pPr algn="ctr" eaLnBrk="1" hangingPunct="1"/>
            <a:r>
              <a:rPr lang="el-GR" altLang="el-GR" sz="2000" b="0">
                <a:solidFill>
                  <a:srgbClr val="000000"/>
                </a:solidFill>
              </a:rPr>
              <a:t>παραλληλόγραμμου</a:t>
            </a:r>
          </a:p>
        </p:txBody>
      </p:sp>
      <p:sp>
        <p:nvSpPr>
          <p:cNvPr id="164878" name="Freeform 14">
            <a:extLst>
              <a:ext uri="{FF2B5EF4-FFF2-40B4-BE49-F238E27FC236}">
                <a16:creationId xmlns:a16="http://schemas.microsoft.com/office/drawing/2014/main" id="{BADBD5F8-C809-4056-B9AB-515365C4EDF6}"/>
              </a:ext>
            </a:extLst>
          </p:cNvPr>
          <p:cNvSpPr>
            <a:spLocks/>
          </p:cNvSpPr>
          <p:nvPr/>
        </p:nvSpPr>
        <p:spPr bwMode="auto">
          <a:xfrm>
            <a:off x="3276600" y="2420938"/>
            <a:ext cx="1800225" cy="503237"/>
          </a:xfrm>
          <a:custGeom>
            <a:avLst/>
            <a:gdLst>
              <a:gd name="T0" fmla="*/ 497690 w 3288"/>
              <a:gd name="T1" fmla="*/ 0 h 907"/>
              <a:gd name="T2" fmla="*/ 0 w 3288"/>
              <a:gd name="T3" fmla="*/ 503237 h 907"/>
              <a:gd name="T4" fmla="*/ 1324983 w 3288"/>
              <a:gd name="T5" fmla="*/ 500463 h 907"/>
              <a:gd name="T6" fmla="*/ 1800225 w 3288"/>
              <a:gd name="T7" fmla="*/ 0 h 907"/>
              <a:gd name="T8" fmla="*/ 497690 w 3288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8" h="907">
                <a:moveTo>
                  <a:pt x="909" y="0"/>
                </a:moveTo>
                <a:lnTo>
                  <a:pt x="0" y="907"/>
                </a:lnTo>
                <a:lnTo>
                  <a:pt x="2420" y="902"/>
                </a:lnTo>
                <a:lnTo>
                  <a:pt x="3288" y="0"/>
                </a:lnTo>
                <a:lnTo>
                  <a:pt x="909" y="0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571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4879" name="AutoShape 15">
            <a:extLst>
              <a:ext uri="{FF2B5EF4-FFF2-40B4-BE49-F238E27FC236}">
                <a16:creationId xmlns:a16="http://schemas.microsoft.com/office/drawing/2014/main" id="{4284454A-0DC0-40ED-BAC1-F56D51E6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2711450" cy="1076325"/>
          </a:xfrm>
          <a:prstGeom prst="wedgeRectCallout">
            <a:avLst>
              <a:gd name="adj1" fmla="val 77282"/>
              <a:gd name="adj2" fmla="val 41593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FF0000"/>
                </a:solidFill>
              </a:rPr>
              <a:t>Βρόχος</a:t>
            </a:r>
            <a:br>
              <a:rPr lang="el-GR" altLang="el-GR">
                <a:solidFill>
                  <a:srgbClr val="FF33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παραλληλόγραμμο</a:t>
            </a:r>
          </a:p>
          <a:p>
            <a:pPr algn="ctr" eaLnBrk="1" hangingPunct="1"/>
            <a:r>
              <a:rPr lang="el-GR" altLang="el-GR" sz="2000" b="0">
                <a:solidFill>
                  <a:srgbClr val="000000"/>
                </a:solidFill>
              </a:rPr>
              <a:t>δικτυωτού επιπέδου</a:t>
            </a:r>
          </a:p>
        </p:txBody>
      </p:sp>
      <p:sp>
        <p:nvSpPr>
          <p:cNvPr id="164880" name="Line 16">
            <a:extLst>
              <a:ext uri="{FF2B5EF4-FFF2-40B4-BE49-F238E27FC236}">
                <a16:creationId xmlns:a16="http://schemas.microsoft.com/office/drawing/2014/main" id="{17489876-47FA-42F5-9742-54489AF85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6381750"/>
            <a:ext cx="3816350" cy="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4881" name="AutoShape 17">
            <a:extLst>
              <a:ext uri="{FF2B5EF4-FFF2-40B4-BE49-F238E27FC236}">
                <a16:creationId xmlns:a16="http://schemas.microsoft.com/office/drawing/2014/main" id="{DB73F589-C78A-43B2-9B2D-66B59AC1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6563"/>
            <a:ext cx="2890837" cy="1076325"/>
          </a:xfrm>
          <a:prstGeom prst="wedgeRectCallout">
            <a:avLst>
              <a:gd name="adj1" fmla="val 67519"/>
              <a:gd name="adj2" fmla="val 28319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99FF"/>
                </a:solidFill>
              </a:rPr>
              <a:t>Στοίχος</a:t>
            </a:r>
            <a:br>
              <a:rPr lang="el-GR" altLang="el-GR">
                <a:solidFill>
                  <a:srgbClr val="FF33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ευθεία που διέρχεται </a:t>
            </a:r>
            <a:br>
              <a:rPr lang="el-GR" altLang="el-GR" sz="2000" b="0">
                <a:solidFill>
                  <a:srgbClr val="0000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από δεσμούς</a:t>
            </a:r>
          </a:p>
        </p:txBody>
      </p:sp>
      <p:sp>
        <p:nvSpPr>
          <p:cNvPr id="164889" name="Freeform 25">
            <a:extLst>
              <a:ext uri="{FF2B5EF4-FFF2-40B4-BE49-F238E27FC236}">
                <a16:creationId xmlns:a16="http://schemas.microsoft.com/office/drawing/2014/main" id="{54CAD55F-727D-4AF8-9490-3268992CD59F}"/>
              </a:ext>
            </a:extLst>
          </p:cNvPr>
          <p:cNvSpPr>
            <a:spLocks/>
          </p:cNvSpPr>
          <p:nvPr/>
        </p:nvSpPr>
        <p:spPr bwMode="auto">
          <a:xfrm>
            <a:off x="3276600" y="3213100"/>
            <a:ext cx="5219700" cy="1439863"/>
          </a:xfrm>
          <a:custGeom>
            <a:avLst/>
            <a:gdLst>
              <a:gd name="T0" fmla="*/ 1443038 w 3288"/>
              <a:gd name="T1" fmla="*/ 0 h 907"/>
              <a:gd name="T2" fmla="*/ 0 w 3288"/>
              <a:gd name="T3" fmla="*/ 1439863 h 907"/>
              <a:gd name="T4" fmla="*/ 3841750 w 3288"/>
              <a:gd name="T5" fmla="*/ 1431925 h 907"/>
              <a:gd name="T6" fmla="*/ 5219700 w 3288"/>
              <a:gd name="T7" fmla="*/ 0 h 907"/>
              <a:gd name="T8" fmla="*/ 1443038 w 3288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8" h="907">
                <a:moveTo>
                  <a:pt x="909" y="0"/>
                </a:moveTo>
                <a:lnTo>
                  <a:pt x="0" y="907"/>
                </a:lnTo>
                <a:lnTo>
                  <a:pt x="2420" y="902"/>
                </a:lnTo>
                <a:lnTo>
                  <a:pt x="3288" y="0"/>
                </a:lnTo>
                <a:lnTo>
                  <a:pt x="909" y="0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571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5" grpId="0" animBg="1"/>
      <p:bldP spid="164876" grpId="0" animBg="1"/>
      <p:bldP spid="164879" grpId="0" animBg="1"/>
      <p:bldP spid="1648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546850D-9F59-4283-AEF3-077894AFE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6FC96CDB-F86F-464D-836F-69FA92EF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341438"/>
            <a:ext cx="59055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907" name="Group 19">
            <a:extLst>
              <a:ext uri="{FF2B5EF4-FFF2-40B4-BE49-F238E27FC236}">
                <a16:creationId xmlns:a16="http://schemas.microsoft.com/office/drawing/2014/main" id="{1F776B0D-CD68-4501-87B0-2D071FACF9E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149725"/>
            <a:ext cx="1800225" cy="2238375"/>
            <a:chOff x="2064" y="2614"/>
            <a:chExt cx="1134" cy="1410"/>
          </a:xfrm>
        </p:grpSpPr>
        <p:sp>
          <p:nvSpPr>
            <p:cNvPr id="10246" name="Freeform 7">
              <a:extLst>
                <a:ext uri="{FF2B5EF4-FFF2-40B4-BE49-F238E27FC236}">
                  <a16:creationId xmlns:a16="http://schemas.microsoft.com/office/drawing/2014/main" id="{7C631554-EBA8-434D-B091-B2929301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702"/>
              <a:ext cx="1134" cy="317"/>
            </a:xfrm>
            <a:custGeom>
              <a:avLst/>
              <a:gdLst>
                <a:gd name="T0" fmla="*/ 314 w 3288"/>
                <a:gd name="T1" fmla="*/ 0 h 907"/>
                <a:gd name="T2" fmla="*/ 0 w 3288"/>
                <a:gd name="T3" fmla="*/ 317 h 907"/>
                <a:gd name="T4" fmla="*/ 835 w 3288"/>
                <a:gd name="T5" fmla="*/ 315 h 907"/>
                <a:gd name="T6" fmla="*/ 1134 w 3288"/>
                <a:gd name="T7" fmla="*/ 0 h 907"/>
                <a:gd name="T8" fmla="*/ 314 w 3288"/>
                <a:gd name="T9" fmla="*/ 0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8" h="907">
                  <a:moveTo>
                    <a:pt x="909" y="0"/>
                  </a:moveTo>
                  <a:lnTo>
                    <a:pt x="0" y="907"/>
                  </a:lnTo>
                  <a:lnTo>
                    <a:pt x="2420" y="902"/>
                  </a:lnTo>
                  <a:lnTo>
                    <a:pt x="3288" y="0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00CC00">
                <a:alpha val="50195"/>
              </a:srgbClr>
            </a:solidFill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47" name="Freeform 8">
              <a:extLst>
                <a:ext uri="{FF2B5EF4-FFF2-40B4-BE49-F238E27FC236}">
                  <a16:creationId xmlns:a16="http://schemas.microsoft.com/office/drawing/2014/main" id="{F988FEDE-1C04-4A22-85E9-FB876D4C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614"/>
              <a:ext cx="1134" cy="317"/>
            </a:xfrm>
            <a:custGeom>
              <a:avLst/>
              <a:gdLst>
                <a:gd name="T0" fmla="*/ 314 w 3288"/>
                <a:gd name="T1" fmla="*/ 0 h 907"/>
                <a:gd name="T2" fmla="*/ 0 w 3288"/>
                <a:gd name="T3" fmla="*/ 317 h 907"/>
                <a:gd name="T4" fmla="*/ 835 w 3288"/>
                <a:gd name="T5" fmla="*/ 315 h 907"/>
                <a:gd name="T6" fmla="*/ 1134 w 3288"/>
                <a:gd name="T7" fmla="*/ 0 h 907"/>
                <a:gd name="T8" fmla="*/ 314 w 3288"/>
                <a:gd name="T9" fmla="*/ 0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8" h="907">
                  <a:moveTo>
                    <a:pt x="909" y="0"/>
                  </a:moveTo>
                  <a:lnTo>
                    <a:pt x="0" y="907"/>
                  </a:lnTo>
                  <a:lnTo>
                    <a:pt x="2420" y="902"/>
                  </a:lnTo>
                  <a:lnTo>
                    <a:pt x="3288" y="0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00CC00">
                <a:alpha val="50195"/>
              </a:srgbClr>
            </a:solidFill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48" name="Freeform 9">
              <a:extLst>
                <a:ext uri="{FF2B5EF4-FFF2-40B4-BE49-F238E27FC236}">
                  <a16:creationId xmlns:a16="http://schemas.microsoft.com/office/drawing/2014/main" id="{AA56ADE3-82B4-4D6C-A049-7CBE43B69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" y="2614"/>
              <a:ext cx="306" cy="1408"/>
            </a:xfrm>
            <a:custGeom>
              <a:avLst/>
              <a:gdLst>
                <a:gd name="T0" fmla="*/ 298 w 308"/>
                <a:gd name="T1" fmla="*/ 1092 h 1418"/>
                <a:gd name="T2" fmla="*/ 306 w 308"/>
                <a:gd name="T3" fmla="*/ 0 h 1418"/>
                <a:gd name="T4" fmla="*/ 7 w 308"/>
                <a:gd name="T5" fmla="*/ 325 h 1418"/>
                <a:gd name="T6" fmla="*/ 0 w 308"/>
                <a:gd name="T7" fmla="*/ 1408 h 1418"/>
                <a:gd name="T8" fmla="*/ 298 w 308"/>
                <a:gd name="T9" fmla="*/ 1092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1418">
                  <a:moveTo>
                    <a:pt x="300" y="1100"/>
                  </a:moveTo>
                  <a:lnTo>
                    <a:pt x="308" y="0"/>
                  </a:lnTo>
                  <a:lnTo>
                    <a:pt x="7" y="327"/>
                  </a:lnTo>
                  <a:lnTo>
                    <a:pt x="0" y="1418"/>
                  </a:lnTo>
                  <a:lnTo>
                    <a:pt x="300" y="1100"/>
                  </a:lnTo>
                  <a:close/>
                </a:path>
              </a:pathLst>
            </a:custGeom>
            <a:solidFill>
              <a:srgbClr val="00CC00">
                <a:alpha val="50195"/>
              </a:srgbClr>
            </a:solidFill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49" name="Freeform 10">
              <a:extLst>
                <a:ext uri="{FF2B5EF4-FFF2-40B4-BE49-F238E27FC236}">
                  <a16:creationId xmlns:a16="http://schemas.microsoft.com/office/drawing/2014/main" id="{0CE0F3E0-DD4A-4732-BC7E-408F8669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2614"/>
              <a:ext cx="835" cy="1095"/>
            </a:xfrm>
            <a:custGeom>
              <a:avLst/>
              <a:gdLst>
                <a:gd name="T0" fmla="*/ 6 w 835"/>
                <a:gd name="T1" fmla="*/ 1095 h 1095"/>
                <a:gd name="T2" fmla="*/ 0 w 835"/>
                <a:gd name="T3" fmla="*/ 2 h 1095"/>
                <a:gd name="T4" fmla="*/ 835 w 835"/>
                <a:gd name="T5" fmla="*/ 0 h 1095"/>
                <a:gd name="T6" fmla="*/ 828 w 835"/>
                <a:gd name="T7" fmla="*/ 1091 h 1095"/>
                <a:gd name="T8" fmla="*/ 6 w 835"/>
                <a:gd name="T9" fmla="*/ 1095 h 10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5" h="1095">
                  <a:moveTo>
                    <a:pt x="6" y="1095"/>
                  </a:moveTo>
                  <a:lnTo>
                    <a:pt x="0" y="2"/>
                  </a:lnTo>
                  <a:lnTo>
                    <a:pt x="835" y="0"/>
                  </a:lnTo>
                  <a:lnTo>
                    <a:pt x="828" y="1091"/>
                  </a:lnTo>
                  <a:lnTo>
                    <a:pt x="6" y="1095"/>
                  </a:lnTo>
                  <a:close/>
                </a:path>
              </a:pathLst>
            </a:custGeom>
            <a:solidFill>
              <a:srgbClr val="00CC00">
                <a:alpha val="50195"/>
              </a:srgbClr>
            </a:solidFill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50" name="Freeform 11">
              <a:extLst>
                <a:ext uri="{FF2B5EF4-FFF2-40B4-BE49-F238E27FC236}">
                  <a16:creationId xmlns:a16="http://schemas.microsoft.com/office/drawing/2014/main" id="{333C6EED-9232-46F7-B6B6-293E7D4DD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929"/>
              <a:ext cx="835" cy="1095"/>
            </a:xfrm>
            <a:custGeom>
              <a:avLst/>
              <a:gdLst>
                <a:gd name="T0" fmla="*/ 6 w 835"/>
                <a:gd name="T1" fmla="*/ 1095 h 1095"/>
                <a:gd name="T2" fmla="*/ 0 w 835"/>
                <a:gd name="T3" fmla="*/ 2 h 1095"/>
                <a:gd name="T4" fmla="*/ 835 w 835"/>
                <a:gd name="T5" fmla="*/ 0 h 1095"/>
                <a:gd name="T6" fmla="*/ 828 w 835"/>
                <a:gd name="T7" fmla="*/ 1091 h 1095"/>
                <a:gd name="T8" fmla="*/ 6 w 835"/>
                <a:gd name="T9" fmla="*/ 1095 h 10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5" h="1095">
                  <a:moveTo>
                    <a:pt x="6" y="1095"/>
                  </a:moveTo>
                  <a:lnTo>
                    <a:pt x="0" y="2"/>
                  </a:lnTo>
                  <a:lnTo>
                    <a:pt x="835" y="0"/>
                  </a:lnTo>
                  <a:lnTo>
                    <a:pt x="828" y="1091"/>
                  </a:lnTo>
                  <a:lnTo>
                    <a:pt x="6" y="1095"/>
                  </a:lnTo>
                  <a:close/>
                </a:path>
              </a:pathLst>
            </a:custGeom>
            <a:solidFill>
              <a:srgbClr val="00CC00">
                <a:alpha val="50195"/>
              </a:srgbClr>
            </a:solidFill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0251" name="Freeform 12">
              <a:extLst>
                <a:ext uri="{FF2B5EF4-FFF2-40B4-BE49-F238E27FC236}">
                  <a16:creationId xmlns:a16="http://schemas.microsoft.com/office/drawing/2014/main" id="{15463F3A-FBB9-4E00-8248-3BE5C2291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614"/>
              <a:ext cx="306" cy="1408"/>
            </a:xfrm>
            <a:custGeom>
              <a:avLst/>
              <a:gdLst>
                <a:gd name="T0" fmla="*/ 298 w 308"/>
                <a:gd name="T1" fmla="*/ 1092 h 1418"/>
                <a:gd name="T2" fmla="*/ 306 w 308"/>
                <a:gd name="T3" fmla="*/ 0 h 1418"/>
                <a:gd name="T4" fmla="*/ 7 w 308"/>
                <a:gd name="T5" fmla="*/ 325 h 1418"/>
                <a:gd name="T6" fmla="*/ 0 w 308"/>
                <a:gd name="T7" fmla="*/ 1408 h 1418"/>
                <a:gd name="T8" fmla="*/ 298 w 308"/>
                <a:gd name="T9" fmla="*/ 1092 h 1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" h="1418">
                  <a:moveTo>
                    <a:pt x="300" y="1100"/>
                  </a:moveTo>
                  <a:lnTo>
                    <a:pt x="308" y="0"/>
                  </a:lnTo>
                  <a:lnTo>
                    <a:pt x="7" y="327"/>
                  </a:lnTo>
                  <a:lnTo>
                    <a:pt x="0" y="1418"/>
                  </a:lnTo>
                  <a:lnTo>
                    <a:pt x="300" y="1100"/>
                  </a:lnTo>
                  <a:close/>
                </a:path>
              </a:pathLst>
            </a:custGeom>
            <a:solidFill>
              <a:srgbClr val="00CC00">
                <a:alpha val="50195"/>
              </a:srgbClr>
            </a:solidFill>
            <a:ln w="5715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165901" name="AutoShape 13">
            <a:extLst>
              <a:ext uri="{FF2B5EF4-FFF2-40B4-BE49-F238E27FC236}">
                <a16:creationId xmlns:a16="http://schemas.microsoft.com/office/drawing/2014/main" id="{466E6FD0-D5BA-4B20-B9B1-4BCBF76B4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2708275"/>
            <a:ext cx="3530600" cy="1441450"/>
          </a:xfrm>
          <a:prstGeom prst="wedgeRectCallout">
            <a:avLst>
              <a:gd name="adj1" fmla="val 39611"/>
              <a:gd name="adj2" fmla="val 9878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8000"/>
                </a:solidFill>
              </a:rPr>
              <a:t>Κυψελίδα ή</a:t>
            </a:r>
          </a:p>
          <a:p>
            <a:pPr algn="ctr" eaLnBrk="1" hangingPunct="1"/>
            <a:r>
              <a:rPr lang="el-GR" altLang="el-GR">
                <a:solidFill>
                  <a:srgbClr val="008000"/>
                </a:solidFill>
              </a:rPr>
              <a:t>στοιχειώδες πλέγμα</a:t>
            </a:r>
            <a:br>
              <a:rPr lang="el-GR" altLang="el-GR">
                <a:solidFill>
                  <a:srgbClr val="FF33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παραλληλεπίπεδο του</a:t>
            </a:r>
            <a:br>
              <a:rPr lang="el-GR" altLang="el-GR" sz="2000" b="0">
                <a:solidFill>
                  <a:srgbClr val="0000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πλέγματος μετατοπίσεων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1E0AC6D-D41F-4C55-B6D4-BC7D5B84B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188913"/>
            <a:ext cx="5522913" cy="588962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ΚΡΥΣΤΑΛΛΙΚΟ ΠΛΕΓΜΑ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A7D23A41-9B06-495F-A0C1-DC6ED41F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5" r="32903"/>
          <a:stretch>
            <a:fillRect/>
          </a:stretch>
        </p:blipFill>
        <p:spPr bwMode="auto">
          <a:xfrm>
            <a:off x="2770188" y="1289050"/>
            <a:ext cx="6373812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reeform 4">
            <a:extLst>
              <a:ext uri="{FF2B5EF4-FFF2-40B4-BE49-F238E27FC236}">
                <a16:creationId xmlns:a16="http://schemas.microsoft.com/office/drawing/2014/main" id="{D7C898A6-9CA1-4424-836C-41A71C0913AB}"/>
              </a:ext>
            </a:extLst>
          </p:cNvPr>
          <p:cNvSpPr>
            <a:spLocks/>
          </p:cNvSpPr>
          <p:nvPr/>
        </p:nvSpPr>
        <p:spPr bwMode="auto">
          <a:xfrm>
            <a:off x="3563938" y="5487988"/>
            <a:ext cx="2900362" cy="809625"/>
          </a:xfrm>
          <a:custGeom>
            <a:avLst/>
            <a:gdLst>
              <a:gd name="T0" fmla="*/ 801834 w 3288"/>
              <a:gd name="T1" fmla="*/ 0 h 907"/>
              <a:gd name="T2" fmla="*/ 0 w 3288"/>
              <a:gd name="T3" fmla="*/ 809625 h 907"/>
              <a:gd name="T4" fmla="*/ 2134695 w 3288"/>
              <a:gd name="T5" fmla="*/ 805162 h 907"/>
              <a:gd name="T6" fmla="*/ 2900362 w 3288"/>
              <a:gd name="T7" fmla="*/ 0 h 907"/>
              <a:gd name="T8" fmla="*/ 801834 w 3288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8" h="907">
                <a:moveTo>
                  <a:pt x="909" y="0"/>
                </a:moveTo>
                <a:lnTo>
                  <a:pt x="0" y="907"/>
                </a:lnTo>
                <a:lnTo>
                  <a:pt x="2420" y="902"/>
                </a:lnTo>
                <a:lnTo>
                  <a:pt x="3288" y="0"/>
                </a:lnTo>
                <a:lnTo>
                  <a:pt x="909" y="0"/>
                </a:lnTo>
                <a:close/>
              </a:path>
            </a:pathLst>
          </a:custGeom>
          <a:solidFill>
            <a:srgbClr val="00CC00">
              <a:alpha val="50195"/>
            </a:srgbClr>
          </a:solidFill>
          <a:ln w="571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69" name="Freeform 5">
            <a:extLst>
              <a:ext uri="{FF2B5EF4-FFF2-40B4-BE49-F238E27FC236}">
                <a16:creationId xmlns:a16="http://schemas.microsoft.com/office/drawing/2014/main" id="{4A5EFA9F-444E-4728-99D4-DDFFD07DB8DE}"/>
              </a:ext>
            </a:extLst>
          </p:cNvPr>
          <p:cNvSpPr>
            <a:spLocks/>
          </p:cNvSpPr>
          <p:nvPr/>
        </p:nvSpPr>
        <p:spPr bwMode="auto">
          <a:xfrm>
            <a:off x="3563938" y="2708275"/>
            <a:ext cx="2900362" cy="809625"/>
          </a:xfrm>
          <a:custGeom>
            <a:avLst/>
            <a:gdLst>
              <a:gd name="T0" fmla="*/ 801834 w 3288"/>
              <a:gd name="T1" fmla="*/ 0 h 907"/>
              <a:gd name="T2" fmla="*/ 0 w 3288"/>
              <a:gd name="T3" fmla="*/ 809625 h 907"/>
              <a:gd name="T4" fmla="*/ 2134695 w 3288"/>
              <a:gd name="T5" fmla="*/ 805162 h 907"/>
              <a:gd name="T6" fmla="*/ 2900362 w 3288"/>
              <a:gd name="T7" fmla="*/ 0 h 907"/>
              <a:gd name="T8" fmla="*/ 801834 w 3288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88" h="907">
                <a:moveTo>
                  <a:pt x="909" y="0"/>
                </a:moveTo>
                <a:lnTo>
                  <a:pt x="0" y="907"/>
                </a:lnTo>
                <a:lnTo>
                  <a:pt x="2420" y="902"/>
                </a:lnTo>
                <a:lnTo>
                  <a:pt x="3288" y="0"/>
                </a:lnTo>
                <a:lnTo>
                  <a:pt x="909" y="0"/>
                </a:lnTo>
                <a:close/>
              </a:path>
            </a:pathLst>
          </a:custGeom>
          <a:solidFill>
            <a:srgbClr val="00CC00">
              <a:alpha val="50195"/>
            </a:srgbClr>
          </a:solidFill>
          <a:ln w="571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0" name="Freeform 6">
            <a:extLst>
              <a:ext uri="{FF2B5EF4-FFF2-40B4-BE49-F238E27FC236}">
                <a16:creationId xmlns:a16="http://schemas.microsoft.com/office/drawing/2014/main" id="{C33CD5F8-F001-47B0-8F5B-98F5ECA3CC02}"/>
              </a:ext>
            </a:extLst>
          </p:cNvPr>
          <p:cNvSpPr>
            <a:spLocks/>
          </p:cNvSpPr>
          <p:nvPr/>
        </p:nvSpPr>
        <p:spPr bwMode="auto">
          <a:xfrm>
            <a:off x="3592513" y="2708275"/>
            <a:ext cx="782637" cy="3597275"/>
          </a:xfrm>
          <a:custGeom>
            <a:avLst/>
            <a:gdLst>
              <a:gd name="T0" fmla="*/ 762309 w 308"/>
              <a:gd name="T1" fmla="*/ 2790552 h 1418"/>
              <a:gd name="T2" fmla="*/ 782637 w 308"/>
              <a:gd name="T3" fmla="*/ 0 h 1418"/>
              <a:gd name="T4" fmla="*/ 17787 w 308"/>
              <a:gd name="T5" fmla="*/ 829555 h 1418"/>
              <a:gd name="T6" fmla="*/ 0 w 308"/>
              <a:gd name="T7" fmla="*/ 3597275 h 1418"/>
              <a:gd name="T8" fmla="*/ 762309 w 308"/>
              <a:gd name="T9" fmla="*/ 2790552 h 1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8" h="1418">
                <a:moveTo>
                  <a:pt x="300" y="1100"/>
                </a:moveTo>
                <a:lnTo>
                  <a:pt x="308" y="0"/>
                </a:lnTo>
                <a:lnTo>
                  <a:pt x="7" y="327"/>
                </a:lnTo>
                <a:lnTo>
                  <a:pt x="0" y="1418"/>
                </a:lnTo>
                <a:lnTo>
                  <a:pt x="300" y="1100"/>
                </a:lnTo>
                <a:close/>
              </a:path>
            </a:pathLst>
          </a:custGeom>
          <a:solidFill>
            <a:srgbClr val="00CC00">
              <a:alpha val="50195"/>
            </a:srgbClr>
          </a:solidFill>
          <a:ln w="571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1" name="Freeform 7">
            <a:extLst>
              <a:ext uri="{FF2B5EF4-FFF2-40B4-BE49-F238E27FC236}">
                <a16:creationId xmlns:a16="http://schemas.microsoft.com/office/drawing/2014/main" id="{DE71D46C-C3FB-42C9-9217-1B9386CB1B2C}"/>
              </a:ext>
            </a:extLst>
          </p:cNvPr>
          <p:cNvSpPr>
            <a:spLocks/>
          </p:cNvSpPr>
          <p:nvPr/>
        </p:nvSpPr>
        <p:spPr bwMode="auto">
          <a:xfrm>
            <a:off x="4329113" y="2708275"/>
            <a:ext cx="2135187" cy="2797175"/>
          </a:xfrm>
          <a:custGeom>
            <a:avLst/>
            <a:gdLst>
              <a:gd name="T0" fmla="*/ 15343 w 835"/>
              <a:gd name="T1" fmla="*/ 2797175 h 1095"/>
              <a:gd name="T2" fmla="*/ 0 w 835"/>
              <a:gd name="T3" fmla="*/ 5109 h 1095"/>
              <a:gd name="T4" fmla="*/ 2135187 w 835"/>
              <a:gd name="T5" fmla="*/ 0 h 1095"/>
              <a:gd name="T6" fmla="*/ 2117287 w 835"/>
              <a:gd name="T7" fmla="*/ 2786957 h 1095"/>
              <a:gd name="T8" fmla="*/ 15343 w 835"/>
              <a:gd name="T9" fmla="*/ 2797175 h 1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5" h="1095">
                <a:moveTo>
                  <a:pt x="6" y="1095"/>
                </a:moveTo>
                <a:lnTo>
                  <a:pt x="0" y="2"/>
                </a:lnTo>
                <a:lnTo>
                  <a:pt x="835" y="0"/>
                </a:lnTo>
                <a:lnTo>
                  <a:pt x="828" y="1091"/>
                </a:lnTo>
                <a:lnTo>
                  <a:pt x="6" y="1095"/>
                </a:lnTo>
                <a:close/>
              </a:path>
            </a:pathLst>
          </a:custGeom>
          <a:solidFill>
            <a:srgbClr val="00CC00">
              <a:alpha val="50195"/>
            </a:srgbClr>
          </a:solidFill>
          <a:ln w="571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2" name="Freeform 8">
            <a:extLst>
              <a:ext uri="{FF2B5EF4-FFF2-40B4-BE49-F238E27FC236}">
                <a16:creationId xmlns:a16="http://schemas.microsoft.com/office/drawing/2014/main" id="{F0D836B5-4E50-454C-B8A4-858905627811}"/>
              </a:ext>
            </a:extLst>
          </p:cNvPr>
          <p:cNvSpPr>
            <a:spLocks/>
          </p:cNvSpPr>
          <p:nvPr/>
        </p:nvSpPr>
        <p:spPr bwMode="auto">
          <a:xfrm>
            <a:off x="3563938" y="3513138"/>
            <a:ext cx="2135187" cy="2797175"/>
          </a:xfrm>
          <a:custGeom>
            <a:avLst/>
            <a:gdLst>
              <a:gd name="T0" fmla="*/ 15343 w 835"/>
              <a:gd name="T1" fmla="*/ 2797175 h 1095"/>
              <a:gd name="T2" fmla="*/ 0 w 835"/>
              <a:gd name="T3" fmla="*/ 5109 h 1095"/>
              <a:gd name="T4" fmla="*/ 2135187 w 835"/>
              <a:gd name="T5" fmla="*/ 0 h 1095"/>
              <a:gd name="T6" fmla="*/ 2117287 w 835"/>
              <a:gd name="T7" fmla="*/ 2786957 h 1095"/>
              <a:gd name="T8" fmla="*/ 15343 w 835"/>
              <a:gd name="T9" fmla="*/ 2797175 h 1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5" h="1095">
                <a:moveTo>
                  <a:pt x="6" y="1095"/>
                </a:moveTo>
                <a:lnTo>
                  <a:pt x="0" y="2"/>
                </a:lnTo>
                <a:lnTo>
                  <a:pt x="835" y="0"/>
                </a:lnTo>
                <a:lnTo>
                  <a:pt x="828" y="1091"/>
                </a:lnTo>
                <a:lnTo>
                  <a:pt x="6" y="1095"/>
                </a:lnTo>
                <a:close/>
              </a:path>
            </a:pathLst>
          </a:custGeom>
          <a:solidFill>
            <a:srgbClr val="00CC00">
              <a:alpha val="50195"/>
            </a:srgbClr>
          </a:solidFill>
          <a:ln w="571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3" name="Freeform 9">
            <a:extLst>
              <a:ext uri="{FF2B5EF4-FFF2-40B4-BE49-F238E27FC236}">
                <a16:creationId xmlns:a16="http://schemas.microsoft.com/office/drawing/2014/main" id="{D1F6C20C-6040-47F1-9E63-849F68442C4A}"/>
              </a:ext>
            </a:extLst>
          </p:cNvPr>
          <p:cNvSpPr>
            <a:spLocks/>
          </p:cNvSpPr>
          <p:nvPr/>
        </p:nvSpPr>
        <p:spPr bwMode="auto">
          <a:xfrm>
            <a:off x="5681663" y="2708275"/>
            <a:ext cx="782637" cy="3597275"/>
          </a:xfrm>
          <a:custGeom>
            <a:avLst/>
            <a:gdLst>
              <a:gd name="T0" fmla="*/ 762309 w 308"/>
              <a:gd name="T1" fmla="*/ 2790552 h 1418"/>
              <a:gd name="T2" fmla="*/ 782637 w 308"/>
              <a:gd name="T3" fmla="*/ 0 h 1418"/>
              <a:gd name="T4" fmla="*/ 17787 w 308"/>
              <a:gd name="T5" fmla="*/ 829555 h 1418"/>
              <a:gd name="T6" fmla="*/ 0 w 308"/>
              <a:gd name="T7" fmla="*/ 3597275 h 1418"/>
              <a:gd name="T8" fmla="*/ 762309 w 308"/>
              <a:gd name="T9" fmla="*/ 2790552 h 1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8" h="1418">
                <a:moveTo>
                  <a:pt x="300" y="1100"/>
                </a:moveTo>
                <a:lnTo>
                  <a:pt x="308" y="0"/>
                </a:lnTo>
                <a:lnTo>
                  <a:pt x="7" y="327"/>
                </a:lnTo>
                <a:lnTo>
                  <a:pt x="0" y="1418"/>
                </a:lnTo>
                <a:lnTo>
                  <a:pt x="300" y="1100"/>
                </a:lnTo>
                <a:close/>
              </a:path>
            </a:pathLst>
          </a:custGeom>
          <a:solidFill>
            <a:srgbClr val="00CC00">
              <a:alpha val="50195"/>
            </a:srgbClr>
          </a:solidFill>
          <a:ln w="5715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4" name="AutoShape 10">
            <a:extLst>
              <a:ext uri="{FF2B5EF4-FFF2-40B4-BE49-F238E27FC236}">
                <a16:creationId xmlns:a16="http://schemas.microsoft.com/office/drawing/2014/main" id="{6CEC4D38-4D77-4DDB-84EF-54079E9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050925"/>
            <a:ext cx="3530600" cy="1441450"/>
          </a:xfrm>
          <a:prstGeom prst="wedgeRectCallout">
            <a:avLst>
              <a:gd name="adj1" fmla="val 39611"/>
              <a:gd name="adj2" fmla="val 9878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8000"/>
                </a:solidFill>
              </a:rPr>
              <a:t>Κυψελίδα ή</a:t>
            </a:r>
          </a:p>
          <a:p>
            <a:pPr algn="ctr" eaLnBrk="1" hangingPunct="1"/>
            <a:r>
              <a:rPr lang="el-GR" altLang="el-GR">
                <a:solidFill>
                  <a:srgbClr val="008000"/>
                </a:solidFill>
              </a:rPr>
              <a:t>στοιχειώδες πλέγμα</a:t>
            </a:r>
            <a:br>
              <a:rPr lang="el-GR" altLang="el-GR">
                <a:solidFill>
                  <a:srgbClr val="FF33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παραλληλεπίπεδο του</a:t>
            </a:r>
            <a:br>
              <a:rPr lang="el-GR" altLang="el-GR" sz="2000" b="0">
                <a:solidFill>
                  <a:srgbClr val="000000"/>
                </a:solidFill>
              </a:rPr>
            </a:br>
            <a:r>
              <a:rPr lang="el-GR" altLang="el-GR" sz="2000" b="0">
                <a:solidFill>
                  <a:srgbClr val="000000"/>
                </a:solidFill>
              </a:rPr>
              <a:t>πλέγματος μετατοπίσεων</a:t>
            </a:r>
          </a:p>
        </p:txBody>
      </p:sp>
      <p:sp>
        <p:nvSpPr>
          <p:cNvPr id="166924" name="AutoShape 12">
            <a:extLst>
              <a:ext uri="{FF2B5EF4-FFF2-40B4-BE49-F238E27FC236}">
                <a16:creationId xmlns:a16="http://schemas.microsoft.com/office/drawing/2014/main" id="{5598E677-FED8-4BEC-B255-3A6C918C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33925"/>
            <a:ext cx="450850" cy="427038"/>
          </a:xfrm>
          <a:prstGeom prst="wedgeRectCallout">
            <a:avLst>
              <a:gd name="adj1" fmla="val 23944"/>
              <a:gd name="adj2" fmla="val 12695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l-GR" sz="3200" b="0">
                <a:solidFill>
                  <a:srgbClr val="000000"/>
                </a:solidFill>
              </a:rPr>
              <a:t>b</a:t>
            </a:r>
            <a:r>
              <a:rPr lang="en-US" altLang="el-GR" sz="3200" b="0" baseline="-25000">
                <a:solidFill>
                  <a:srgbClr val="000000"/>
                </a:solidFill>
              </a:rPr>
              <a:t>o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1276" name="Text Box 15">
            <a:extLst>
              <a:ext uri="{FF2B5EF4-FFF2-40B4-BE49-F238E27FC236}">
                <a16:creationId xmlns:a16="http://schemas.microsoft.com/office/drawing/2014/main" id="{9C388337-B142-4FCA-8567-94E06033E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5734050"/>
            <a:ext cx="2889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3200" b="0">
                <a:solidFill>
                  <a:srgbClr val="FFFFFF"/>
                </a:solidFill>
              </a:rPr>
              <a:t>α</a:t>
            </a:r>
            <a:endParaRPr lang="el-GR" altLang="el-GR" sz="3200" b="0" baseline="-25000">
              <a:solidFill>
                <a:srgbClr val="FFFFFF"/>
              </a:solidFill>
            </a:endParaRPr>
          </a:p>
        </p:txBody>
      </p:sp>
      <p:sp>
        <p:nvSpPr>
          <p:cNvPr id="166929" name="AutoShape 17">
            <a:extLst>
              <a:ext uri="{FF2B5EF4-FFF2-40B4-BE49-F238E27FC236}">
                <a16:creationId xmlns:a16="http://schemas.microsoft.com/office/drawing/2014/main" id="{80F38036-F1A2-49B2-B001-DA625A91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373688"/>
            <a:ext cx="441325" cy="427037"/>
          </a:xfrm>
          <a:prstGeom prst="wedgeRectCallout">
            <a:avLst>
              <a:gd name="adj1" fmla="val 18704"/>
              <a:gd name="adj2" fmla="val 10725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l-GR" sz="3200" b="0">
                <a:solidFill>
                  <a:srgbClr val="000000"/>
                </a:solidFill>
              </a:rPr>
              <a:t>a</a:t>
            </a:r>
            <a:r>
              <a:rPr lang="en-US" altLang="el-GR" sz="3200" b="0" baseline="-25000">
                <a:solidFill>
                  <a:srgbClr val="000000"/>
                </a:solidFill>
              </a:rPr>
              <a:t>o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66930" name="AutoShape 18">
            <a:extLst>
              <a:ext uri="{FF2B5EF4-FFF2-40B4-BE49-F238E27FC236}">
                <a16:creationId xmlns:a16="http://schemas.microsoft.com/office/drawing/2014/main" id="{3A83C506-9639-46B1-B826-640F5257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433763"/>
            <a:ext cx="407987" cy="427037"/>
          </a:xfrm>
          <a:prstGeom prst="wedgeRectCallout">
            <a:avLst>
              <a:gd name="adj1" fmla="val 89690"/>
              <a:gd name="adj2" fmla="val 12445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360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l-GR" sz="3200" b="0">
                <a:solidFill>
                  <a:srgbClr val="000000"/>
                </a:solidFill>
              </a:rPr>
              <a:t>c</a:t>
            </a:r>
            <a:r>
              <a:rPr lang="en-US" altLang="el-GR" sz="3200" b="0" baseline="-25000">
                <a:solidFill>
                  <a:srgbClr val="000000"/>
                </a:solidFill>
              </a:rPr>
              <a:t>o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66933" name="AutoShape 21">
            <a:extLst>
              <a:ext uri="{FF2B5EF4-FFF2-40B4-BE49-F238E27FC236}">
                <a16:creationId xmlns:a16="http://schemas.microsoft.com/office/drawing/2014/main" id="{F9A8A93E-59B7-4DFC-B6C0-64A560DE1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4224338"/>
            <a:ext cx="288925" cy="412750"/>
          </a:xfrm>
          <a:prstGeom prst="wedgeRectCallout">
            <a:avLst>
              <a:gd name="adj1" fmla="val -21977"/>
              <a:gd name="adj2" fmla="val 1185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l-GR" altLang="el-GR" sz="3200" b="0">
                <a:solidFill>
                  <a:srgbClr val="000000"/>
                </a:solidFill>
              </a:rPr>
              <a:t>α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1280" name="AutoShape 24">
            <a:extLst>
              <a:ext uri="{FF2B5EF4-FFF2-40B4-BE49-F238E27FC236}">
                <a16:creationId xmlns:a16="http://schemas.microsoft.com/office/drawing/2014/main" id="{DC86970E-EAD8-48AD-A2E7-FD0F0DC8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6092825"/>
            <a:ext cx="288925" cy="509588"/>
          </a:xfrm>
          <a:prstGeom prst="wedgeRectCallout">
            <a:avLst>
              <a:gd name="adj1" fmla="val -728023"/>
              <a:gd name="adj2" fmla="val -10233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3200" b="0">
                <a:solidFill>
                  <a:srgbClr val="000000"/>
                </a:solidFill>
              </a:rPr>
              <a:t>α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66939" name="Freeform 27">
            <a:extLst>
              <a:ext uri="{FF2B5EF4-FFF2-40B4-BE49-F238E27FC236}">
                <a16:creationId xmlns:a16="http://schemas.microsoft.com/office/drawing/2014/main" id="{18D19D05-037A-459A-9439-A2B1DFEF4886}"/>
              </a:ext>
            </a:extLst>
          </p:cNvPr>
          <p:cNvSpPr>
            <a:spLocks/>
          </p:cNvSpPr>
          <p:nvPr/>
        </p:nvSpPr>
        <p:spPr bwMode="auto">
          <a:xfrm>
            <a:off x="4356100" y="4868863"/>
            <a:ext cx="603250" cy="576262"/>
          </a:xfrm>
          <a:custGeom>
            <a:avLst/>
            <a:gdLst>
              <a:gd name="T0" fmla="*/ 0 w 380"/>
              <a:gd name="T1" fmla="*/ 0 h 363"/>
              <a:gd name="T2" fmla="*/ 576263 w 380"/>
              <a:gd name="T3" fmla="*/ 576262 h 36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0" h="363">
                <a:moveTo>
                  <a:pt x="0" y="0"/>
                </a:moveTo>
                <a:cubicBezTo>
                  <a:pt x="380" y="5"/>
                  <a:pt x="363" y="363"/>
                  <a:pt x="363" y="363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66940" name="Freeform 28">
            <a:extLst>
              <a:ext uri="{FF2B5EF4-FFF2-40B4-BE49-F238E27FC236}">
                <a16:creationId xmlns:a16="http://schemas.microsoft.com/office/drawing/2014/main" id="{11E53E97-027F-4BC5-B3EA-3BB4E97D9C19}"/>
              </a:ext>
            </a:extLst>
          </p:cNvPr>
          <p:cNvSpPr>
            <a:spLocks/>
          </p:cNvSpPr>
          <p:nvPr/>
        </p:nvSpPr>
        <p:spPr bwMode="auto">
          <a:xfrm>
            <a:off x="4043363" y="5491163"/>
            <a:ext cx="871537" cy="446087"/>
          </a:xfrm>
          <a:custGeom>
            <a:avLst/>
            <a:gdLst>
              <a:gd name="T0" fmla="*/ 0 w 549"/>
              <a:gd name="T1" fmla="*/ 385762 h 281"/>
              <a:gd name="T2" fmla="*/ 871537 w 549"/>
              <a:gd name="T3" fmla="*/ 0 h 28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281">
                <a:moveTo>
                  <a:pt x="0" y="243"/>
                </a:moveTo>
                <a:cubicBezTo>
                  <a:pt x="397" y="281"/>
                  <a:pt x="513" y="57"/>
                  <a:pt x="549" y="0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66941" name="AutoShape 29">
            <a:extLst>
              <a:ext uri="{FF2B5EF4-FFF2-40B4-BE49-F238E27FC236}">
                <a16:creationId xmlns:a16="http://schemas.microsoft.com/office/drawing/2014/main" id="{A3AECDD9-D1FD-4B86-BF0D-347E8FFA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815013"/>
            <a:ext cx="276225" cy="412750"/>
          </a:xfrm>
          <a:prstGeom prst="wedgeRectCallout">
            <a:avLst>
              <a:gd name="adj1" fmla="val -155745"/>
              <a:gd name="adj2" fmla="val -5529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l-GR" altLang="el-GR" sz="3200" b="0">
                <a:solidFill>
                  <a:srgbClr val="000000"/>
                </a:solidFill>
              </a:rPr>
              <a:t>γ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66942" name="Freeform 30">
            <a:extLst>
              <a:ext uri="{FF2B5EF4-FFF2-40B4-BE49-F238E27FC236}">
                <a16:creationId xmlns:a16="http://schemas.microsoft.com/office/drawing/2014/main" id="{92BDE62E-C9C5-4F2E-A4EE-867EE1C7F454}"/>
              </a:ext>
            </a:extLst>
          </p:cNvPr>
          <p:cNvSpPr>
            <a:spLocks/>
          </p:cNvSpPr>
          <p:nvPr/>
        </p:nvSpPr>
        <p:spPr bwMode="auto">
          <a:xfrm>
            <a:off x="3886200" y="4864100"/>
            <a:ext cx="469900" cy="990600"/>
          </a:xfrm>
          <a:custGeom>
            <a:avLst/>
            <a:gdLst>
              <a:gd name="T0" fmla="*/ 133350 w 296"/>
              <a:gd name="T1" fmla="*/ 990600 h 624"/>
              <a:gd name="T2" fmla="*/ 469900 w 296"/>
              <a:gd name="T3" fmla="*/ 0 h 6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6" h="624">
                <a:moveTo>
                  <a:pt x="84" y="624"/>
                </a:moveTo>
                <a:cubicBezTo>
                  <a:pt x="0" y="220"/>
                  <a:pt x="180" y="76"/>
                  <a:pt x="296" y="0"/>
                </a:cubicBez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6943" name="AutoShape 31">
            <a:extLst>
              <a:ext uri="{FF2B5EF4-FFF2-40B4-BE49-F238E27FC236}">
                <a16:creationId xmlns:a16="http://schemas.microsoft.com/office/drawing/2014/main" id="{D252457B-0821-44F5-A19F-22F512163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529138"/>
            <a:ext cx="287338" cy="412750"/>
          </a:xfrm>
          <a:prstGeom prst="wedgeRectCallout">
            <a:avLst>
              <a:gd name="adj1" fmla="val 75824"/>
              <a:gd name="adj2" fmla="val 10109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l-GR" altLang="el-GR" sz="3200" b="0">
                <a:solidFill>
                  <a:srgbClr val="000000"/>
                </a:solidFill>
              </a:rPr>
              <a:t>β</a:t>
            </a:r>
            <a:endParaRPr lang="el-GR" altLang="el-GR" sz="3200" b="0" baseline="-25000">
              <a:solidFill>
                <a:srgbClr val="000000"/>
              </a:solidFill>
            </a:endParaRPr>
          </a:p>
        </p:txBody>
      </p:sp>
      <p:sp>
        <p:nvSpPr>
          <p:cNvPr id="166944" name="Rectangle 32">
            <a:extLst>
              <a:ext uri="{FF2B5EF4-FFF2-40B4-BE49-F238E27FC236}">
                <a16:creationId xmlns:a16="http://schemas.microsoft.com/office/drawing/2014/main" id="{606904F9-28EE-4F3B-B075-D64532C6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60800"/>
            <a:ext cx="2174875" cy="8318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Παράμετροι</a:t>
            </a:r>
          </a:p>
          <a:p>
            <a:pPr algn="ctr" eaLnBrk="1" hangingPunct="1"/>
            <a:r>
              <a:rPr lang="en-US" altLang="el-GR">
                <a:solidFill>
                  <a:srgbClr val="000000"/>
                </a:solidFill>
              </a:rPr>
              <a:t>a</a:t>
            </a:r>
            <a:r>
              <a:rPr lang="en-US" altLang="el-GR" baseline="-25000">
                <a:solidFill>
                  <a:srgbClr val="000000"/>
                </a:solidFill>
              </a:rPr>
              <a:t>o</a:t>
            </a:r>
            <a:r>
              <a:rPr lang="en-US" altLang="el-GR">
                <a:solidFill>
                  <a:srgbClr val="000000"/>
                </a:solidFill>
              </a:rPr>
              <a:t> b</a:t>
            </a:r>
            <a:r>
              <a:rPr lang="en-US" altLang="el-GR" baseline="-25000">
                <a:solidFill>
                  <a:srgbClr val="000000"/>
                </a:solidFill>
              </a:rPr>
              <a:t>o</a:t>
            </a:r>
            <a:r>
              <a:rPr lang="en-US" altLang="el-GR">
                <a:solidFill>
                  <a:srgbClr val="000000"/>
                </a:solidFill>
              </a:rPr>
              <a:t> c</a:t>
            </a:r>
            <a:r>
              <a:rPr lang="en-US" altLang="el-GR" baseline="-25000">
                <a:solidFill>
                  <a:srgbClr val="000000"/>
                </a:solidFill>
              </a:rPr>
              <a:t>o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166945" name="Rectangle 33">
            <a:extLst>
              <a:ext uri="{FF2B5EF4-FFF2-40B4-BE49-F238E27FC236}">
                <a16:creationId xmlns:a16="http://schemas.microsoft.com/office/drawing/2014/main" id="{A6E56D0F-8F33-4FE3-BBBD-B38138451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13" y="4941888"/>
            <a:ext cx="1312862" cy="8318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Γωνίες</a:t>
            </a:r>
          </a:p>
          <a:p>
            <a:pPr algn="ctr" eaLnBrk="1" hangingPunct="1"/>
            <a:r>
              <a:rPr lang="el-GR" altLang="el-GR">
                <a:solidFill>
                  <a:srgbClr val="000000"/>
                </a:solidFill>
              </a:rPr>
              <a:t>α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>
                <a:solidFill>
                  <a:srgbClr val="000000"/>
                </a:solidFill>
              </a:rPr>
              <a:t>β</a:t>
            </a:r>
            <a:r>
              <a:rPr lang="en-US" altLang="el-GR">
                <a:solidFill>
                  <a:srgbClr val="000000"/>
                </a:solidFill>
              </a:rPr>
              <a:t> </a:t>
            </a:r>
            <a:r>
              <a:rPr lang="el-GR" altLang="el-GR">
                <a:solidFill>
                  <a:srgbClr val="000000"/>
                </a:solidFill>
              </a:rPr>
              <a:t>γ</a:t>
            </a:r>
            <a:endParaRPr lang="el-GR" altLang="el-GR" baseline="-25000">
              <a:solidFill>
                <a:srgbClr val="000000"/>
              </a:solidFill>
            </a:endParaRPr>
          </a:p>
        </p:txBody>
      </p:sp>
      <p:sp>
        <p:nvSpPr>
          <p:cNvPr id="166946" name="Line 34">
            <a:extLst>
              <a:ext uri="{FF2B5EF4-FFF2-40B4-BE49-F238E27FC236}">
                <a16:creationId xmlns:a16="http://schemas.microsoft.com/office/drawing/2014/main" id="{DFA96883-CB71-496B-A0F6-0932BE3FAE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2636838"/>
            <a:ext cx="0" cy="28797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66947" name="Line 35">
            <a:extLst>
              <a:ext uri="{FF2B5EF4-FFF2-40B4-BE49-F238E27FC236}">
                <a16:creationId xmlns:a16="http://schemas.microsoft.com/office/drawing/2014/main" id="{7FC49159-1631-4A97-A09F-6BEF28DE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5516563"/>
            <a:ext cx="792162" cy="79216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66948" name="Line 36">
            <a:extLst>
              <a:ext uri="{FF2B5EF4-FFF2-40B4-BE49-F238E27FC236}">
                <a16:creationId xmlns:a16="http://schemas.microsoft.com/office/drawing/2014/main" id="{CE1C8F48-0E34-4F8A-84F9-6FA446BF74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5516563"/>
            <a:ext cx="2087563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4" grpId="0" animBg="1"/>
      <p:bldP spid="166929" grpId="0" animBg="1"/>
      <p:bldP spid="166930" grpId="0" animBg="1"/>
      <p:bldP spid="166933" grpId="0" animBg="1"/>
      <p:bldP spid="166941" grpId="0" animBg="1"/>
      <p:bldP spid="166943" grpId="0" animBg="1"/>
      <p:bldP spid="166944" grpId="0" animBg="1"/>
      <p:bldP spid="166945" grpId="0" animBg="1"/>
    </p:bldLst>
  </p:timing>
</p:sld>
</file>

<file path=ppt/theme/theme1.xml><?xml version="1.0" encoding="utf-8"?>
<a:theme xmlns:a="http://schemas.openxmlformats.org/drawingml/2006/main" name="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1633</Words>
  <Application>Microsoft Office PowerPoint</Application>
  <PresentationFormat>Προβολή στην οθόνη (4:3)</PresentationFormat>
  <Paragraphs>241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0" baseType="lpstr">
      <vt:lpstr>Verdana</vt:lpstr>
      <vt:lpstr>Arial</vt:lpstr>
      <vt:lpstr>Wingdings</vt:lpstr>
      <vt:lpstr>Calibri</vt:lpstr>
      <vt:lpstr>Arial Narrow</vt:lpstr>
      <vt:lpstr>Times New Roman</vt:lpstr>
      <vt:lpstr>Μεταμοντέρνο</vt:lpstr>
      <vt:lpstr>ΚΡΥΣΤΑΛΛΙΚΟ ΠΛΕΓΜΑ</vt:lpstr>
      <vt:lpstr>ΚΡΥΣΤΑΛΛΙΚΟ ΠΛΕΓΜΑ</vt:lpstr>
      <vt:lpstr>ΚΡΥΣΤΑΛΛΙΚΟ ΠΛΕΓΜΑ</vt:lpstr>
      <vt:lpstr>ΚΡΥΣΤΑΛΛΙΚΟ ΠΛΕΓΜΑ</vt:lpstr>
      <vt:lpstr>ΚΡΥΣΤΑΛΛΙΚΟ ΠΛΕΓΜΑ</vt:lpstr>
      <vt:lpstr>ΚΡΥΣΤΑΛΛΙΚΟ ΠΛΕΓΜΑ</vt:lpstr>
      <vt:lpstr>ΚΡΥΣΤΑΛΛΙΚΟ ΠΛΕΓΜΑ</vt:lpstr>
      <vt:lpstr>ΚΡΥΣΤΑΛΛΙΚΟ ΠΛΕΓΜΑ</vt:lpstr>
      <vt:lpstr>ΚΡΥΣΤΑΛΛΙΚΟ ΠΛΕΓΜΑ</vt:lpstr>
      <vt:lpstr>Παρουσίαση του PowerPoint</vt:lpstr>
      <vt:lpstr>ΔΟΜΗ ΟΡΥΚΤΩΝ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ΔΟΜΗ ΟΡΥΚΤΩΝ - ΣΥΝΤΑΞΗ ΑΤΟΜΩΝ </vt:lpstr>
      <vt:lpstr>Παρουσίαση του PowerPoint</vt:lpstr>
      <vt:lpstr>ΑΝΑΛΟΓΙΑ  ΙΟΝΤΙΚΗΣ ΑΚΤΙΝΑΣ </vt:lpstr>
      <vt:lpstr>ΑΝΑΛΟΓΙΑ ΙΟΝΤΙΚΗΣ ΑΚΤΙΝΑΣ </vt:lpstr>
      <vt:lpstr>ΑΝΑΛΟΓΙΑ ΙΟΝΤΙΚΗΣ ΑΚΤΙΝΑΣ </vt:lpstr>
      <vt:lpstr>ΑΝΑΛΟΓΙΑ ΙΟΝΤΙΚΗΣ ΑΚΤΙΝΑΣ </vt:lpstr>
      <vt:lpstr>ΑΝΑΛΟΓΙΑ ΙΟΝΤΙΚΗΣ ΑΚΤΙΝΑΣ </vt:lpstr>
      <vt:lpstr>ΑΝΑΛΟΓΙΑ ΙΟΝΤΙΚΗΣ ΑΚΤΙΝΑΣ </vt:lpstr>
      <vt:lpstr>ΑΝΑΛΟΓΙΑ ΙΟΝΤΙΚΗΣ ΑΚΤΙΝΑΣ </vt:lpstr>
      <vt:lpstr>ΑΝΑΛΟΓΙΑ ΙΟΝΤΙΚΗΣ ΑΚΤΙΝΑΣ </vt:lpstr>
      <vt:lpstr>Δωδεκαπλή διάταξη: Α.Σ. = 12</vt:lpstr>
      <vt:lpstr>Δωδεκαπλή διάταξη: Α.Σ. = 12</vt:lpstr>
      <vt:lpstr>Οκταπλή ή κυβική ή εξαεδρική διάταξη Α.Σ. = 8</vt:lpstr>
      <vt:lpstr>Εξαπλή ή οκταεδρική διάταξη Α.Σ. = 6</vt:lpstr>
      <vt:lpstr>Τετραπλή ή τετραεδρική διάταξη Α.Σ. = 4</vt:lpstr>
      <vt:lpstr>Τριπλή ή τριγωνική διάταξη Α.Σ. = 3</vt:lpstr>
      <vt:lpstr>Διπλή ή γραμμική διάταξη Α.Σ. = 2</vt:lpstr>
      <vt:lpstr>Άλλες διατάξεις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Ορυκτό-Δεσμοί-Αντικατάσταση</dc:title>
  <dc:creator>user</dc:creator>
  <cp:lastModifiedBy>Triantafyllos Soldatos</cp:lastModifiedBy>
  <cp:revision>248</cp:revision>
  <dcterms:created xsi:type="dcterms:W3CDTF">2002-10-05T21:05:39Z</dcterms:created>
  <dcterms:modified xsi:type="dcterms:W3CDTF">2020-11-26T08:31:01Z</dcterms:modified>
</cp:coreProperties>
</file>