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6"/>
  </p:notesMasterIdLst>
  <p:sldIdLst>
    <p:sldId id="357" r:id="rId2"/>
    <p:sldId id="358" r:id="rId3"/>
    <p:sldId id="398" r:id="rId4"/>
    <p:sldId id="399" r:id="rId5"/>
    <p:sldId id="400" r:id="rId6"/>
    <p:sldId id="401" r:id="rId7"/>
    <p:sldId id="402" r:id="rId8"/>
    <p:sldId id="403" r:id="rId9"/>
    <p:sldId id="454" r:id="rId10"/>
    <p:sldId id="404" r:id="rId11"/>
    <p:sldId id="455" r:id="rId12"/>
    <p:sldId id="456" r:id="rId13"/>
    <p:sldId id="457" r:id="rId14"/>
    <p:sldId id="407" r:id="rId15"/>
    <p:sldId id="408" r:id="rId16"/>
    <p:sldId id="393" r:id="rId17"/>
    <p:sldId id="406" r:id="rId18"/>
    <p:sldId id="417" r:id="rId19"/>
    <p:sldId id="412" r:id="rId20"/>
    <p:sldId id="413" r:id="rId21"/>
    <p:sldId id="414" r:id="rId22"/>
    <p:sldId id="415" r:id="rId23"/>
    <p:sldId id="416" r:id="rId24"/>
    <p:sldId id="418" r:id="rId25"/>
    <p:sldId id="419" r:id="rId26"/>
    <p:sldId id="421" r:id="rId27"/>
    <p:sldId id="420" r:id="rId28"/>
    <p:sldId id="361" r:id="rId29"/>
    <p:sldId id="423" r:id="rId30"/>
    <p:sldId id="424" r:id="rId31"/>
    <p:sldId id="427" r:id="rId32"/>
    <p:sldId id="426" r:id="rId33"/>
    <p:sldId id="428" r:id="rId34"/>
    <p:sldId id="429" r:id="rId35"/>
    <p:sldId id="430" r:id="rId36"/>
    <p:sldId id="432" r:id="rId37"/>
    <p:sldId id="453" r:id="rId38"/>
    <p:sldId id="433" r:id="rId39"/>
    <p:sldId id="434" r:id="rId40"/>
    <p:sldId id="435" r:id="rId41"/>
    <p:sldId id="436" r:id="rId42"/>
    <p:sldId id="440" r:id="rId43"/>
    <p:sldId id="437" r:id="rId44"/>
    <p:sldId id="439" r:id="rId45"/>
    <p:sldId id="442" r:id="rId46"/>
    <p:sldId id="443" r:id="rId47"/>
    <p:sldId id="444" r:id="rId48"/>
    <p:sldId id="445" r:id="rId49"/>
    <p:sldId id="446" r:id="rId50"/>
    <p:sldId id="448" r:id="rId51"/>
    <p:sldId id="450" r:id="rId52"/>
    <p:sldId id="449" r:id="rId53"/>
    <p:sldId id="451" r:id="rId54"/>
    <p:sldId id="452" r:id="rId55"/>
  </p:sldIdLst>
  <p:sldSz cx="9144000" cy="6858000" type="screen4x3"/>
  <p:notesSz cx="6858000" cy="9144000"/>
  <p:defaultTextStyle>
    <a:defPPr>
      <a:defRPr lang="el-GR"/>
    </a:defPPr>
    <a:lvl1pPr algn="l" rtl="0" fontAlgn="base">
      <a:spcBef>
        <a:spcPct val="0"/>
      </a:spcBef>
      <a:spcAft>
        <a:spcPct val="0"/>
      </a:spcAft>
      <a:defRPr sz="2400" b="1" kern="1200">
        <a:solidFill>
          <a:schemeClr val="tx1"/>
        </a:solidFill>
        <a:latin typeface="Verdana" panose="020B0604030504040204" pitchFamily="34" charset="0"/>
        <a:ea typeface="+mn-ea"/>
        <a:cs typeface="+mn-cs"/>
      </a:defRPr>
    </a:lvl1pPr>
    <a:lvl2pPr marL="457200" algn="l" rtl="0" fontAlgn="base">
      <a:spcBef>
        <a:spcPct val="0"/>
      </a:spcBef>
      <a:spcAft>
        <a:spcPct val="0"/>
      </a:spcAft>
      <a:defRPr sz="2400" b="1" kern="1200">
        <a:solidFill>
          <a:schemeClr val="tx1"/>
        </a:solidFill>
        <a:latin typeface="Verdana" panose="020B0604030504040204" pitchFamily="34" charset="0"/>
        <a:ea typeface="+mn-ea"/>
        <a:cs typeface="+mn-cs"/>
      </a:defRPr>
    </a:lvl2pPr>
    <a:lvl3pPr marL="914400" algn="l" rtl="0" fontAlgn="base">
      <a:spcBef>
        <a:spcPct val="0"/>
      </a:spcBef>
      <a:spcAft>
        <a:spcPct val="0"/>
      </a:spcAft>
      <a:defRPr sz="2400" b="1" kern="1200">
        <a:solidFill>
          <a:schemeClr val="tx1"/>
        </a:solidFill>
        <a:latin typeface="Verdana" panose="020B0604030504040204" pitchFamily="34" charset="0"/>
        <a:ea typeface="+mn-ea"/>
        <a:cs typeface="+mn-cs"/>
      </a:defRPr>
    </a:lvl3pPr>
    <a:lvl4pPr marL="1371600" algn="l" rtl="0" fontAlgn="base">
      <a:spcBef>
        <a:spcPct val="0"/>
      </a:spcBef>
      <a:spcAft>
        <a:spcPct val="0"/>
      </a:spcAft>
      <a:defRPr sz="2400" b="1" kern="1200">
        <a:solidFill>
          <a:schemeClr val="tx1"/>
        </a:solidFill>
        <a:latin typeface="Verdana" panose="020B0604030504040204" pitchFamily="34" charset="0"/>
        <a:ea typeface="+mn-ea"/>
        <a:cs typeface="+mn-cs"/>
      </a:defRPr>
    </a:lvl4pPr>
    <a:lvl5pPr marL="1828800" algn="l" rtl="0" fontAlgn="base">
      <a:spcBef>
        <a:spcPct val="0"/>
      </a:spcBef>
      <a:spcAft>
        <a:spcPct val="0"/>
      </a:spcAft>
      <a:defRPr sz="2400" b="1" kern="1200">
        <a:solidFill>
          <a:schemeClr val="tx1"/>
        </a:solidFill>
        <a:latin typeface="Verdana" panose="020B0604030504040204" pitchFamily="34" charset="0"/>
        <a:ea typeface="+mn-ea"/>
        <a:cs typeface="+mn-cs"/>
      </a:defRPr>
    </a:lvl5pPr>
    <a:lvl6pPr marL="2286000" algn="l" defTabSz="914400" rtl="0" eaLnBrk="1" latinLnBrk="0" hangingPunct="1">
      <a:defRPr sz="2400" b="1" kern="1200">
        <a:solidFill>
          <a:schemeClr val="tx1"/>
        </a:solidFill>
        <a:latin typeface="Verdana" panose="020B0604030504040204" pitchFamily="34" charset="0"/>
        <a:ea typeface="+mn-ea"/>
        <a:cs typeface="+mn-cs"/>
      </a:defRPr>
    </a:lvl6pPr>
    <a:lvl7pPr marL="2743200" algn="l" defTabSz="914400" rtl="0" eaLnBrk="1" latinLnBrk="0" hangingPunct="1">
      <a:defRPr sz="2400" b="1" kern="1200">
        <a:solidFill>
          <a:schemeClr val="tx1"/>
        </a:solidFill>
        <a:latin typeface="Verdana" panose="020B0604030504040204" pitchFamily="34" charset="0"/>
        <a:ea typeface="+mn-ea"/>
        <a:cs typeface="+mn-cs"/>
      </a:defRPr>
    </a:lvl7pPr>
    <a:lvl8pPr marL="3200400" algn="l" defTabSz="914400" rtl="0" eaLnBrk="1" latinLnBrk="0" hangingPunct="1">
      <a:defRPr sz="2400" b="1" kern="1200">
        <a:solidFill>
          <a:schemeClr val="tx1"/>
        </a:solidFill>
        <a:latin typeface="Verdana" panose="020B0604030504040204" pitchFamily="34" charset="0"/>
        <a:ea typeface="+mn-ea"/>
        <a:cs typeface="+mn-cs"/>
      </a:defRPr>
    </a:lvl8pPr>
    <a:lvl9pPr marL="3657600" algn="l" defTabSz="914400" rtl="0" eaLnBrk="1" latinLnBrk="0" hangingPunct="1">
      <a:defRPr sz="2400" b="1"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1933">
          <p15:clr>
            <a:srgbClr val="A4A3A4"/>
          </p15:clr>
        </p15:guide>
        <p15:guide id="2" orient="horz" pos="2371">
          <p15:clr>
            <a:srgbClr val="A4A3A4"/>
          </p15:clr>
        </p15:guide>
        <p15:guide id="3" orient="horz" pos="3503">
          <p15:clr>
            <a:srgbClr val="A4A3A4"/>
          </p15:clr>
        </p15:guide>
        <p15:guide id="4" pos="2880">
          <p15:clr>
            <a:srgbClr val="A4A3A4"/>
          </p15:clr>
        </p15:guide>
        <p15:guide id="5" pos="1848">
          <p15:clr>
            <a:srgbClr val="A4A3A4"/>
          </p15:clr>
        </p15:guide>
        <p15:guide id="6" pos="4099">
          <p15:clr>
            <a:srgbClr val="A4A3A4"/>
          </p15:clr>
        </p15:guide>
        <p15:guide id="7" pos="11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0000"/>
    <a:srgbClr val="FF0000"/>
    <a:srgbClr val="FF3300"/>
    <a:srgbClr val="FF6600"/>
    <a:srgbClr val="FFFFFF"/>
    <a:srgbClr val="FF00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autoAdjust="0"/>
    <p:restoredTop sz="96400" autoAdjust="0"/>
  </p:normalViewPr>
  <p:slideViewPr>
    <p:cSldViewPr showGuides="1">
      <p:cViewPr varScale="1">
        <p:scale>
          <a:sx n="112" d="100"/>
          <a:sy n="112" d="100"/>
        </p:scale>
        <p:origin x="1680" y="96"/>
      </p:cViewPr>
      <p:guideLst>
        <p:guide orient="horz" pos="1933"/>
        <p:guide orient="horz" pos="2371"/>
        <p:guide orient="horz" pos="3503"/>
        <p:guide pos="2880"/>
        <p:guide pos="1848"/>
        <p:guide pos="4099"/>
        <p:guide pos="1196"/>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Lst>
  </p:outlineViewPr>
  <p:notesTextViewPr>
    <p:cViewPr>
      <p:scale>
        <a:sx n="100" d="100"/>
        <a:sy n="100" d="100"/>
      </p:scale>
      <p:origin x="0" y="0"/>
    </p:cViewPr>
  </p:notesTextViewPr>
  <p:sorterViewPr>
    <p:cViewPr>
      <p:scale>
        <a:sx n="66" d="100"/>
        <a:sy n="66" d="100"/>
      </p:scale>
      <p:origin x="0" y="4068"/>
    </p:cViewPr>
  </p:sorter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8" Type="http://schemas.openxmlformats.org/officeDocument/2006/relationships/slide" Target="slides/slide10.xml"/><Relationship Id="rId13" Type="http://schemas.openxmlformats.org/officeDocument/2006/relationships/slide" Target="slides/slide15.xml"/><Relationship Id="rId18" Type="http://schemas.openxmlformats.org/officeDocument/2006/relationships/slide" Target="slides/slide21.xml"/><Relationship Id="rId26" Type="http://schemas.openxmlformats.org/officeDocument/2006/relationships/slide" Target="slides/slide31.xml"/><Relationship Id="rId39" Type="http://schemas.openxmlformats.org/officeDocument/2006/relationships/slide" Target="slides/slide47.xml"/><Relationship Id="rId3" Type="http://schemas.openxmlformats.org/officeDocument/2006/relationships/slide" Target="slides/slide4.xml"/><Relationship Id="rId21" Type="http://schemas.openxmlformats.org/officeDocument/2006/relationships/slide" Target="slides/slide25.xml"/><Relationship Id="rId34" Type="http://schemas.openxmlformats.org/officeDocument/2006/relationships/slide" Target="slides/slide42.xml"/><Relationship Id="rId42" Type="http://schemas.openxmlformats.org/officeDocument/2006/relationships/slide" Target="slides/slide50.xml"/><Relationship Id="rId7" Type="http://schemas.openxmlformats.org/officeDocument/2006/relationships/slide" Target="slides/slide8.xml"/><Relationship Id="rId12" Type="http://schemas.openxmlformats.org/officeDocument/2006/relationships/slide" Target="slides/slide14.xml"/><Relationship Id="rId17" Type="http://schemas.openxmlformats.org/officeDocument/2006/relationships/slide" Target="slides/slide20.xml"/><Relationship Id="rId25" Type="http://schemas.openxmlformats.org/officeDocument/2006/relationships/slide" Target="slides/slide30.xml"/><Relationship Id="rId33" Type="http://schemas.openxmlformats.org/officeDocument/2006/relationships/slide" Target="slides/slide40.xml"/><Relationship Id="rId38" Type="http://schemas.openxmlformats.org/officeDocument/2006/relationships/slide" Target="slides/slide46.xml"/><Relationship Id="rId46" Type="http://schemas.openxmlformats.org/officeDocument/2006/relationships/slide" Target="slides/slide54.xml"/><Relationship Id="rId2" Type="http://schemas.openxmlformats.org/officeDocument/2006/relationships/slide" Target="slides/slide3.xml"/><Relationship Id="rId16" Type="http://schemas.openxmlformats.org/officeDocument/2006/relationships/slide" Target="slides/slide19.xml"/><Relationship Id="rId20" Type="http://schemas.openxmlformats.org/officeDocument/2006/relationships/slide" Target="slides/slide24.xml"/><Relationship Id="rId29" Type="http://schemas.openxmlformats.org/officeDocument/2006/relationships/slide" Target="slides/slide36.xml"/><Relationship Id="rId41" Type="http://schemas.openxmlformats.org/officeDocument/2006/relationships/slide" Target="slides/slide49.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3.xml"/><Relationship Id="rId24" Type="http://schemas.openxmlformats.org/officeDocument/2006/relationships/slide" Target="slides/slide29.xml"/><Relationship Id="rId32" Type="http://schemas.openxmlformats.org/officeDocument/2006/relationships/slide" Target="slides/slide39.xml"/><Relationship Id="rId37" Type="http://schemas.openxmlformats.org/officeDocument/2006/relationships/slide" Target="slides/slide45.xml"/><Relationship Id="rId40" Type="http://schemas.openxmlformats.org/officeDocument/2006/relationships/slide" Target="slides/slide48.xml"/><Relationship Id="rId45" Type="http://schemas.openxmlformats.org/officeDocument/2006/relationships/slide" Target="slides/slide53.xml"/><Relationship Id="rId5" Type="http://schemas.openxmlformats.org/officeDocument/2006/relationships/slide" Target="slides/slide6.xml"/><Relationship Id="rId15" Type="http://schemas.openxmlformats.org/officeDocument/2006/relationships/slide" Target="slides/slide18.xml"/><Relationship Id="rId23" Type="http://schemas.openxmlformats.org/officeDocument/2006/relationships/slide" Target="slides/slide28.xml"/><Relationship Id="rId28" Type="http://schemas.openxmlformats.org/officeDocument/2006/relationships/slide" Target="slides/slide34.xml"/><Relationship Id="rId36" Type="http://schemas.openxmlformats.org/officeDocument/2006/relationships/slide" Target="slides/slide44.xml"/><Relationship Id="rId10" Type="http://schemas.openxmlformats.org/officeDocument/2006/relationships/slide" Target="slides/slide12.xml"/><Relationship Id="rId19" Type="http://schemas.openxmlformats.org/officeDocument/2006/relationships/slide" Target="slides/slide22.xml"/><Relationship Id="rId31" Type="http://schemas.openxmlformats.org/officeDocument/2006/relationships/slide" Target="slides/slide38.xml"/><Relationship Id="rId44" Type="http://schemas.openxmlformats.org/officeDocument/2006/relationships/slide" Target="slides/slide52.xml"/><Relationship Id="rId4" Type="http://schemas.openxmlformats.org/officeDocument/2006/relationships/slide" Target="slides/slide5.xml"/><Relationship Id="rId9" Type="http://schemas.openxmlformats.org/officeDocument/2006/relationships/slide" Target="slides/slide11.xml"/><Relationship Id="rId14" Type="http://schemas.openxmlformats.org/officeDocument/2006/relationships/slide" Target="slides/slide16.xml"/><Relationship Id="rId22" Type="http://schemas.openxmlformats.org/officeDocument/2006/relationships/slide" Target="slides/slide26.xml"/><Relationship Id="rId27" Type="http://schemas.openxmlformats.org/officeDocument/2006/relationships/slide" Target="slides/slide33.xml"/><Relationship Id="rId30" Type="http://schemas.openxmlformats.org/officeDocument/2006/relationships/slide" Target="slides/slide37.xml"/><Relationship Id="rId35" Type="http://schemas.openxmlformats.org/officeDocument/2006/relationships/slide" Target="slides/slide43.xml"/><Relationship Id="rId43"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a:extLst>
              <a:ext uri="{FF2B5EF4-FFF2-40B4-BE49-F238E27FC236}">
                <a16:creationId xmlns:a16="http://schemas.microsoft.com/office/drawing/2014/main" id="{F30BDFFC-3E5C-483D-8C7A-0B7EF79A314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2 - Θέση ημερομηνίας">
            <a:extLst>
              <a:ext uri="{FF2B5EF4-FFF2-40B4-BE49-F238E27FC236}">
                <a16:creationId xmlns:a16="http://schemas.microsoft.com/office/drawing/2014/main" id="{7DF60001-7A8F-4A95-8922-34AF3E1BE403}"/>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DC83789-53F5-401A-89B9-9754A7572C4D}" type="datetimeFigureOut">
              <a:rPr lang="en-US"/>
              <a:pPr>
                <a:defRPr/>
              </a:pPr>
              <a:t>12/2/2020</a:t>
            </a:fld>
            <a:endParaRPr lang="en-US"/>
          </a:p>
        </p:txBody>
      </p:sp>
      <p:sp>
        <p:nvSpPr>
          <p:cNvPr id="4" name="3 - Θέση εικόνας διαφάνειας">
            <a:extLst>
              <a:ext uri="{FF2B5EF4-FFF2-40B4-BE49-F238E27FC236}">
                <a16:creationId xmlns:a16="http://schemas.microsoft.com/office/drawing/2014/main" id="{6B141839-292D-435F-B430-C6D8E9E8B10A}"/>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4 - Θέση σημειώσεων">
            <a:extLst>
              <a:ext uri="{FF2B5EF4-FFF2-40B4-BE49-F238E27FC236}">
                <a16:creationId xmlns:a16="http://schemas.microsoft.com/office/drawing/2014/main" id="{1DCBF4AB-9C31-4BAB-9688-CBD03DCFBACF}"/>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noProof="0"/>
              <a:t>Kλικ για επεξεργασία των στυλ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endParaRPr lang="en-US" noProof="0"/>
          </a:p>
        </p:txBody>
      </p:sp>
      <p:sp>
        <p:nvSpPr>
          <p:cNvPr id="6" name="5 - Θέση υποσέλιδου">
            <a:extLst>
              <a:ext uri="{FF2B5EF4-FFF2-40B4-BE49-F238E27FC236}">
                <a16:creationId xmlns:a16="http://schemas.microsoft.com/office/drawing/2014/main" id="{788C9E13-DF5A-4D48-AC45-58186F89BCCC}"/>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6 - Θέση αριθμού διαφάνειας">
            <a:extLst>
              <a:ext uri="{FF2B5EF4-FFF2-40B4-BE49-F238E27FC236}">
                <a16:creationId xmlns:a16="http://schemas.microsoft.com/office/drawing/2014/main" id="{DBEC7278-5A26-4BDB-A1E1-4CD040A9736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C8B4D96-022D-4E03-B144-DAE03D0B85E4}" type="slidenum">
              <a:rPr lang="en-US" altLang="el-GR"/>
              <a:pPr/>
              <a:t>‹#›</a:t>
            </a:fld>
            <a:endParaRPr lang="en-US" alt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 Θέση εικόνας διαφάνειας">
            <a:extLst>
              <a:ext uri="{FF2B5EF4-FFF2-40B4-BE49-F238E27FC236}">
                <a16:creationId xmlns:a16="http://schemas.microsoft.com/office/drawing/2014/main" id="{8C662151-D315-4AF4-B1F2-F0CE7CD981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2 - Θέση σημειώσεων">
            <a:extLst>
              <a:ext uri="{FF2B5EF4-FFF2-40B4-BE49-F238E27FC236}">
                <a16:creationId xmlns:a16="http://schemas.microsoft.com/office/drawing/2014/main" id="{EEDE471D-144D-46CC-B46C-BCF9E198E7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a:t>Το 1896 ενώ ο Μπεκερέλ ερευνούσε τον φθορισμό στα άλατα ουρανίου, ανακάλυψε τυχαία την ραδιενέργεια. Κάνοντας ένα πείραμα σχετικά με τις ακτίνες Χ που είχε ανακαλύψει πρόσφατα ο Βίλχελμ Ρέντγκεν, τύλιξε με φωτογραφικό φιλμ με μαύρο χαρτί πάνω σε θειικό ουρανυλιοκάλιο και το τοποθέτησε σε ηλιακό φως. Όταν το θειικό ουρανυλιοκάλιο βρισκόταν στο ηλιακό φως θα έπρεπε να παράγει ακτίνες Χ, οι οποίες ακτίνες θα διαπερνούσαν ένα μαύρο χαρτί και θα θόλωναν την φωτογραφική πλάκα. Ο Μπεκερέλ παρατήρησε σε μία από τις δοκιμές του πως η φωτογραφική πλάκα επηρεαζόταν ακόμα και αν το σκεύασμα παρέμενε στο σκοτάδι. Με αυτό το πείραμα ο Μπεκερέλ ανακάλυψε πως το υλικό αυτό εξέπεμπε αυθόρμητα ακτινοβολία, η οποία ονομάστηκε ραδιενέργεια. Τα πειράματα σχετικά με την αυθόρμητη αυτή εκπομπή ακτινοβολίας συνεχίστηκε από τον ζεύγος Πιερ και Μαρία Κιουρί. Για την ανακάλυψη της ραδιενέργειας βραβεύτηκαν και οι τρεις με το βραβείο Νόμπελ Φυσικής το 1903.</a:t>
            </a:r>
          </a:p>
          <a:p>
            <a:pPr eaLnBrk="1" hangingPunct="1">
              <a:spcBef>
                <a:spcPct val="0"/>
              </a:spcBef>
            </a:pPr>
            <a:r>
              <a:rPr lang="en-US" altLang="el-GR"/>
              <a:t>Image of Becquerel's photographic plate which has been fogged by exposure to radiation from a uranium salt. The shadow of a metal Maltese Cross placed between the plate and the uranium salt is clearly visible.</a:t>
            </a:r>
          </a:p>
        </p:txBody>
      </p:sp>
      <p:sp>
        <p:nvSpPr>
          <p:cNvPr id="59396" name="3 - Θέση αριθμού διαφάνειας">
            <a:extLst>
              <a:ext uri="{FF2B5EF4-FFF2-40B4-BE49-F238E27FC236}">
                <a16:creationId xmlns:a16="http://schemas.microsoft.com/office/drawing/2014/main" id="{61C0368B-78D1-4F74-A5D7-539C7D7262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fld id="{BAD91E1F-3753-44C3-8227-339C80C97985}" type="slidenum">
              <a:rPr lang="el-GR" altLang="el-GR" sz="1200"/>
              <a:pPr eaLnBrk="1" hangingPunct="1"/>
              <a:t>9</a:t>
            </a:fld>
            <a:endParaRPr lang="el-GR" altLang="el-GR"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D337360B-38C4-445F-9783-BE8F52B35EFB}"/>
              </a:ext>
            </a:extLst>
          </p:cNvPr>
          <p:cNvGrpSpPr>
            <a:grpSpLocks/>
          </p:cNvGrpSpPr>
          <p:nvPr/>
        </p:nvGrpSpPr>
        <p:grpSpPr bwMode="auto">
          <a:xfrm>
            <a:off x="0" y="107950"/>
            <a:ext cx="9101138" cy="6750050"/>
            <a:chOff x="0" y="68"/>
            <a:chExt cx="5733" cy="4252"/>
          </a:xfrm>
        </p:grpSpPr>
        <p:grpSp>
          <p:nvGrpSpPr>
            <p:cNvPr id="5" name="Group 3">
              <a:extLst>
                <a:ext uri="{FF2B5EF4-FFF2-40B4-BE49-F238E27FC236}">
                  <a16:creationId xmlns:a16="http://schemas.microsoft.com/office/drawing/2014/main" id="{F5839B57-D66A-4B00-A9DD-346E8089236B}"/>
                </a:ext>
              </a:extLst>
            </p:cNvPr>
            <p:cNvGrpSpPr>
              <a:grpSpLocks/>
            </p:cNvGrpSpPr>
            <p:nvPr/>
          </p:nvGrpSpPr>
          <p:grpSpPr bwMode="auto">
            <a:xfrm>
              <a:off x="0" y="-1520"/>
              <a:ext cx="6556" cy="5676"/>
              <a:chOff x="0" y="-1520"/>
              <a:chExt cx="6556" cy="5676"/>
            </a:xfrm>
          </p:grpSpPr>
          <p:grpSp>
            <p:nvGrpSpPr>
              <p:cNvPr id="37" name="Group 4">
                <a:extLst>
                  <a:ext uri="{FF2B5EF4-FFF2-40B4-BE49-F238E27FC236}">
                    <a16:creationId xmlns:a16="http://schemas.microsoft.com/office/drawing/2014/main" id="{360B7FBC-25F6-4A9B-BAEC-5B7336EB7D05}"/>
                  </a:ext>
                </a:extLst>
              </p:cNvPr>
              <p:cNvGrpSpPr>
                <a:grpSpLocks/>
              </p:cNvGrpSpPr>
              <p:nvPr userDrawn="1"/>
            </p:nvGrpSpPr>
            <p:grpSpPr bwMode="auto">
              <a:xfrm>
                <a:off x="0" y="144"/>
                <a:ext cx="6556" cy="4012"/>
                <a:chOff x="0" y="144"/>
                <a:chExt cx="6556" cy="4012"/>
              </a:xfrm>
            </p:grpSpPr>
            <p:sp>
              <p:nvSpPr>
                <p:cNvPr id="50" name="Line 5">
                  <a:extLst>
                    <a:ext uri="{FF2B5EF4-FFF2-40B4-BE49-F238E27FC236}">
                      <a16:creationId xmlns:a16="http://schemas.microsoft.com/office/drawing/2014/main" id="{3E4AB361-EB8C-4F9F-A337-5C896AD8872F}"/>
                    </a:ext>
                  </a:extLst>
                </p:cNvPr>
                <p:cNvSpPr>
                  <a:spLocks noChangeShapeType="1"/>
                </p:cNvSpPr>
                <p:nvPr/>
              </p:nvSpPr>
              <p:spPr bwMode="hidden">
                <a:xfrm rot="-5400000">
                  <a:off x="195" y="39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51" name="Line 6">
                  <a:extLst>
                    <a:ext uri="{FF2B5EF4-FFF2-40B4-BE49-F238E27FC236}">
                      <a16:creationId xmlns:a16="http://schemas.microsoft.com/office/drawing/2014/main" id="{AD5FA409-3420-4E44-8549-A047764E4BF6}"/>
                    </a:ext>
                  </a:extLst>
                </p:cNvPr>
                <p:cNvSpPr>
                  <a:spLocks noChangeShapeType="1"/>
                </p:cNvSpPr>
                <p:nvPr/>
              </p:nvSpPr>
              <p:spPr bwMode="hidden">
                <a:xfrm rot="-5400000">
                  <a:off x="195" y="896"/>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52" name="Line 7">
                  <a:extLst>
                    <a:ext uri="{FF2B5EF4-FFF2-40B4-BE49-F238E27FC236}">
                      <a16:creationId xmlns:a16="http://schemas.microsoft.com/office/drawing/2014/main" id="{DD9D37A1-8A0C-4A4F-BF1A-AF5B33EC4521}"/>
                    </a:ext>
                  </a:extLst>
                </p:cNvPr>
                <p:cNvSpPr>
                  <a:spLocks noChangeShapeType="1"/>
                </p:cNvSpPr>
                <p:nvPr/>
              </p:nvSpPr>
              <p:spPr bwMode="hidden">
                <a:xfrm rot="-5400000">
                  <a:off x="195" y="1417"/>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53" name="Line 8">
                  <a:extLst>
                    <a:ext uri="{FF2B5EF4-FFF2-40B4-BE49-F238E27FC236}">
                      <a16:creationId xmlns:a16="http://schemas.microsoft.com/office/drawing/2014/main" id="{A58DEF96-3F0E-4D24-9164-48D03DCE8890}"/>
                    </a:ext>
                  </a:extLst>
                </p:cNvPr>
                <p:cNvSpPr>
                  <a:spLocks noChangeShapeType="1"/>
                </p:cNvSpPr>
                <p:nvPr/>
              </p:nvSpPr>
              <p:spPr bwMode="hidden">
                <a:xfrm rot="-5400000">
                  <a:off x="195" y="1918"/>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54" name="Line 9">
                  <a:extLst>
                    <a:ext uri="{FF2B5EF4-FFF2-40B4-BE49-F238E27FC236}">
                      <a16:creationId xmlns:a16="http://schemas.microsoft.com/office/drawing/2014/main" id="{5E9C0397-5017-42AC-BBE6-20542C98C949}"/>
                    </a:ext>
                  </a:extLst>
                </p:cNvPr>
                <p:cNvSpPr>
                  <a:spLocks noChangeShapeType="1"/>
                </p:cNvSpPr>
                <p:nvPr/>
              </p:nvSpPr>
              <p:spPr bwMode="hidden">
                <a:xfrm rot="-5400000">
                  <a:off x="195" y="2438"/>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55" name="Line 10">
                  <a:extLst>
                    <a:ext uri="{FF2B5EF4-FFF2-40B4-BE49-F238E27FC236}">
                      <a16:creationId xmlns:a16="http://schemas.microsoft.com/office/drawing/2014/main" id="{EC9DE01B-9C6A-4F40-BF0E-774D56CBFE73}"/>
                    </a:ext>
                  </a:extLst>
                </p:cNvPr>
                <p:cNvSpPr>
                  <a:spLocks noChangeShapeType="1"/>
                </p:cNvSpPr>
                <p:nvPr/>
              </p:nvSpPr>
              <p:spPr bwMode="hidden">
                <a:xfrm rot="-5400000">
                  <a:off x="195" y="2939"/>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56" name="Line 11">
                  <a:extLst>
                    <a:ext uri="{FF2B5EF4-FFF2-40B4-BE49-F238E27FC236}">
                      <a16:creationId xmlns:a16="http://schemas.microsoft.com/office/drawing/2014/main" id="{980D71D9-1809-422D-B104-D2FB3147D1CB}"/>
                    </a:ext>
                  </a:extLst>
                </p:cNvPr>
                <p:cNvSpPr>
                  <a:spLocks noChangeShapeType="1"/>
                </p:cNvSpPr>
                <p:nvPr/>
              </p:nvSpPr>
              <p:spPr bwMode="hidden">
                <a:xfrm rot="-5400000">
                  <a:off x="195" y="3460"/>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57" name="Line 12">
                  <a:extLst>
                    <a:ext uri="{FF2B5EF4-FFF2-40B4-BE49-F238E27FC236}">
                      <a16:creationId xmlns:a16="http://schemas.microsoft.com/office/drawing/2014/main" id="{69A37AE2-9C6D-4477-A642-45CE867D7F3C}"/>
                    </a:ext>
                  </a:extLst>
                </p:cNvPr>
                <p:cNvSpPr>
                  <a:spLocks noChangeShapeType="1"/>
                </p:cNvSpPr>
                <p:nvPr/>
              </p:nvSpPr>
              <p:spPr bwMode="hidden">
                <a:xfrm rot="-5400000">
                  <a:off x="195" y="3961"/>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grpSp>
              <p:nvGrpSpPr>
                <p:cNvPr id="58" name="Group 13">
                  <a:extLst>
                    <a:ext uri="{FF2B5EF4-FFF2-40B4-BE49-F238E27FC236}">
                      <a16:creationId xmlns:a16="http://schemas.microsoft.com/office/drawing/2014/main" id="{57B30FE1-931E-46A2-9A14-4416EFC9AC1B}"/>
                    </a:ext>
                  </a:extLst>
                </p:cNvPr>
                <p:cNvGrpSpPr>
                  <a:grpSpLocks/>
                </p:cNvGrpSpPr>
                <p:nvPr userDrawn="1"/>
              </p:nvGrpSpPr>
              <p:grpSpPr bwMode="auto">
                <a:xfrm>
                  <a:off x="483" y="144"/>
                  <a:ext cx="1801" cy="4012"/>
                  <a:chOff x="483" y="144"/>
                  <a:chExt cx="1801" cy="4012"/>
                </a:xfrm>
              </p:grpSpPr>
              <p:grpSp>
                <p:nvGrpSpPr>
                  <p:cNvPr id="207" name="Group 14">
                    <a:extLst>
                      <a:ext uri="{FF2B5EF4-FFF2-40B4-BE49-F238E27FC236}">
                        <a16:creationId xmlns:a16="http://schemas.microsoft.com/office/drawing/2014/main" id="{CB4B5AA9-C5FB-4883-98BC-3B3AFDDB4711}"/>
                      </a:ext>
                    </a:extLst>
                  </p:cNvPr>
                  <p:cNvGrpSpPr>
                    <a:grpSpLocks/>
                  </p:cNvGrpSpPr>
                  <p:nvPr userDrawn="1"/>
                </p:nvGrpSpPr>
                <p:grpSpPr bwMode="auto">
                  <a:xfrm>
                    <a:off x="483" y="144"/>
                    <a:ext cx="975" cy="947"/>
                    <a:chOff x="483" y="144"/>
                    <a:chExt cx="975" cy="947"/>
                  </a:xfrm>
                </p:grpSpPr>
                <p:sp>
                  <p:nvSpPr>
                    <p:cNvPr id="235" name="Line 15">
                      <a:extLst>
                        <a:ext uri="{FF2B5EF4-FFF2-40B4-BE49-F238E27FC236}">
                          <a16:creationId xmlns:a16="http://schemas.microsoft.com/office/drawing/2014/main" id="{3E45020E-D67D-49E5-8E74-0E6A4B807A00}"/>
                        </a:ext>
                      </a:extLst>
                    </p:cNvPr>
                    <p:cNvSpPr>
                      <a:spLocks noChangeShapeType="1"/>
                    </p:cNvSpPr>
                    <p:nvPr/>
                  </p:nvSpPr>
                  <p:spPr bwMode="hidden">
                    <a:xfrm>
                      <a:off x="483" y="144"/>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236" name="Line 16">
                      <a:extLst>
                        <a:ext uri="{FF2B5EF4-FFF2-40B4-BE49-F238E27FC236}">
                          <a16:creationId xmlns:a16="http://schemas.microsoft.com/office/drawing/2014/main" id="{CB9EB948-1E5D-419D-91AF-64A852342293}"/>
                        </a:ext>
                      </a:extLst>
                    </p:cNvPr>
                    <p:cNvSpPr>
                      <a:spLocks noChangeShapeType="1"/>
                    </p:cNvSpPr>
                    <p:nvPr/>
                  </p:nvSpPr>
                  <p:spPr bwMode="hidden">
                    <a:xfrm>
                      <a:off x="984" y="144"/>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237" name="Line 17">
                      <a:extLst>
                        <a:ext uri="{FF2B5EF4-FFF2-40B4-BE49-F238E27FC236}">
                          <a16:creationId xmlns:a16="http://schemas.microsoft.com/office/drawing/2014/main" id="{7FAA6D08-8BF6-42BF-9A07-FE71BE527717}"/>
                        </a:ext>
                      </a:extLst>
                    </p:cNvPr>
                    <p:cNvSpPr>
                      <a:spLocks noChangeShapeType="1"/>
                    </p:cNvSpPr>
                    <p:nvPr/>
                  </p:nvSpPr>
                  <p:spPr bwMode="hidden">
                    <a:xfrm>
                      <a:off x="984" y="64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238" name="Line 18">
                      <a:extLst>
                        <a:ext uri="{FF2B5EF4-FFF2-40B4-BE49-F238E27FC236}">
                          <a16:creationId xmlns:a16="http://schemas.microsoft.com/office/drawing/2014/main" id="{C3982637-EFD1-4672-A428-FD507F7BCC80}"/>
                        </a:ext>
                      </a:extLst>
                    </p:cNvPr>
                    <p:cNvSpPr>
                      <a:spLocks noChangeShapeType="1"/>
                    </p:cNvSpPr>
                    <p:nvPr/>
                  </p:nvSpPr>
                  <p:spPr bwMode="hidden">
                    <a:xfrm>
                      <a:off x="483" y="64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239" name="Line 19">
                      <a:extLst>
                        <a:ext uri="{FF2B5EF4-FFF2-40B4-BE49-F238E27FC236}">
                          <a16:creationId xmlns:a16="http://schemas.microsoft.com/office/drawing/2014/main" id="{404568EA-D408-4568-93E7-2BF94094EFA4}"/>
                        </a:ext>
                      </a:extLst>
                    </p:cNvPr>
                    <p:cNvSpPr>
                      <a:spLocks noChangeShapeType="1"/>
                    </p:cNvSpPr>
                    <p:nvPr/>
                  </p:nvSpPr>
                  <p:spPr bwMode="hidden">
                    <a:xfrm rot="-5400000">
                      <a:off x="734" y="39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240" name="Line 20">
                      <a:extLst>
                        <a:ext uri="{FF2B5EF4-FFF2-40B4-BE49-F238E27FC236}">
                          <a16:creationId xmlns:a16="http://schemas.microsoft.com/office/drawing/2014/main" id="{7A1CE349-4365-43D9-80B9-460EC5C9E79B}"/>
                        </a:ext>
                      </a:extLst>
                    </p:cNvPr>
                    <p:cNvSpPr>
                      <a:spLocks noChangeShapeType="1"/>
                    </p:cNvSpPr>
                    <p:nvPr/>
                  </p:nvSpPr>
                  <p:spPr bwMode="hidden">
                    <a:xfrm rot="-5400000">
                      <a:off x="1263" y="39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241" name="Line 21">
                      <a:extLst>
                        <a:ext uri="{FF2B5EF4-FFF2-40B4-BE49-F238E27FC236}">
                          <a16:creationId xmlns:a16="http://schemas.microsoft.com/office/drawing/2014/main" id="{82EF1EC8-DABF-413E-A200-8A00F26238EF}"/>
                        </a:ext>
                      </a:extLst>
                    </p:cNvPr>
                    <p:cNvSpPr>
                      <a:spLocks noChangeShapeType="1"/>
                    </p:cNvSpPr>
                    <p:nvPr/>
                  </p:nvSpPr>
                  <p:spPr bwMode="hidden">
                    <a:xfrm rot="-5400000">
                      <a:off x="1263" y="896"/>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242" name="Line 22">
                      <a:extLst>
                        <a:ext uri="{FF2B5EF4-FFF2-40B4-BE49-F238E27FC236}">
                          <a16:creationId xmlns:a16="http://schemas.microsoft.com/office/drawing/2014/main" id="{82180248-96E0-4CFA-BC69-B41552A4066A}"/>
                        </a:ext>
                      </a:extLst>
                    </p:cNvPr>
                    <p:cNvSpPr>
                      <a:spLocks noChangeShapeType="1"/>
                    </p:cNvSpPr>
                    <p:nvPr/>
                  </p:nvSpPr>
                  <p:spPr bwMode="hidden">
                    <a:xfrm rot="-5400000">
                      <a:off x="734" y="896"/>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grpSp>
              <p:grpSp>
                <p:nvGrpSpPr>
                  <p:cNvPr id="208" name="Group 23">
                    <a:extLst>
                      <a:ext uri="{FF2B5EF4-FFF2-40B4-BE49-F238E27FC236}">
                        <a16:creationId xmlns:a16="http://schemas.microsoft.com/office/drawing/2014/main" id="{A3476A1C-E2D4-42F5-830E-65E05BD5D4DD}"/>
                      </a:ext>
                    </a:extLst>
                  </p:cNvPr>
                  <p:cNvGrpSpPr>
                    <a:grpSpLocks/>
                  </p:cNvGrpSpPr>
                  <p:nvPr/>
                </p:nvGrpSpPr>
                <p:grpSpPr bwMode="auto">
                  <a:xfrm>
                    <a:off x="604" y="1166"/>
                    <a:ext cx="1680" cy="947"/>
                    <a:chOff x="288" y="528"/>
                    <a:chExt cx="1680" cy="1632"/>
                  </a:xfrm>
                </p:grpSpPr>
                <p:sp>
                  <p:nvSpPr>
                    <p:cNvPr id="227" name="Line 24">
                      <a:extLst>
                        <a:ext uri="{FF2B5EF4-FFF2-40B4-BE49-F238E27FC236}">
                          <a16:creationId xmlns:a16="http://schemas.microsoft.com/office/drawing/2014/main" id="{3821D101-6232-458E-904A-6D3C2A44B159}"/>
                        </a:ext>
                      </a:extLst>
                    </p:cNvPr>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228" name="Line 25">
                      <a:extLst>
                        <a:ext uri="{FF2B5EF4-FFF2-40B4-BE49-F238E27FC236}">
                          <a16:creationId xmlns:a16="http://schemas.microsoft.com/office/drawing/2014/main" id="{41E5B1C5-B458-4F9D-8FB8-639A52112CBD}"/>
                        </a:ext>
                      </a:extLst>
                    </p:cNvPr>
                    <p:cNvSpPr>
                      <a:spLocks noChangeShapeType="1"/>
                    </p:cNvSpPr>
                    <p:nvPr/>
                  </p:nvSpPr>
                  <p:spPr bwMode="hidden">
                    <a:xfrm>
                      <a:off x="1151"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229" name="Line 26">
                      <a:extLst>
                        <a:ext uri="{FF2B5EF4-FFF2-40B4-BE49-F238E27FC236}">
                          <a16:creationId xmlns:a16="http://schemas.microsoft.com/office/drawing/2014/main" id="{23D553AC-4D22-4AF9-AC74-2393E9ED5813}"/>
                        </a:ext>
                      </a:extLst>
                    </p:cNvPr>
                    <p:cNvSpPr>
                      <a:spLocks noChangeShapeType="1"/>
                    </p:cNvSpPr>
                    <p:nvPr/>
                  </p:nvSpPr>
                  <p:spPr bwMode="hidden">
                    <a:xfrm>
                      <a:off x="1151"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230" name="Line 27">
                      <a:extLst>
                        <a:ext uri="{FF2B5EF4-FFF2-40B4-BE49-F238E27FC236}">
                          <a16:creationId xmlns:a16="http://schemas.microsoft.com/office/drawing/2014/main" id="{B49232AF-97FE-40CA-BC60-35C222D4D8EA}"/>
                        </a:ext>
                      </a:extLst>
                    </p:cNvPr>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231" name="Line 28">
                      <a:extLst>
                        <a:ext uri="{FF2B5EF4-FFF2-40B4-BE49-F238E27FC236}">
                          <a16:creationId xmlns:a16="http://schemas.microsoft.com/office/drawing/2014/main" id="{0C4F72E6-366E-4176-8FAD-D645E1E6EA94}"/>
                        </a:ext>
                      </a:extLst>
                    </p:cNvPr>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232" name="Line 29">
                      <a:extLst>
                        <a:ext uri="{FF2B5EF4-FFF2-40B4-BE49-F238E27FC236}">
                          <a16:creationId xmlns:a16="http://schemas.microsoft.com/office/drawing/2014/main" id="{DDAE85CB-A2C9-48AF-B733-4C6806A78713}"/>
                        </a:ext>
                      </a:extLst>
                    </p:cNvPr>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233" name="Line 30">
                      <a:extLst>
                        <a:ext uri="{FF2B5EF4-FFF2-40B4-BE49-F238E27FC236}">
                          <a16:creationId xmlns:a16="http://schemas.microsoft.com/office/drawing/2014/main" id="{49A48537-9DB3-4F5E-9415-0299F5E5A561}"/>
                        </a:ext>
                      </a:extLst>
                    </p:cNvPr>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234" name="Line 31">
                      <a:extLst>
                        <a:ext uri="{FF2B5EF4-FFF2-40B4-BE49-F238E27FC236}">
                          <a16:creationId xmlns:a16="http://schemas.microsoft.com/office/drawing/2014/main" id="{D8FEF806-AD59-48F9-98EF-97C4513A3BDE}"/>
                        </a:ext>
                      </a:extLst>
                    </p:cNvPr>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grpSp>
              <p:grpSp>
                <p:nvGrpSpPr>
                  <p:cNvPr id="209" name="Group 32">
                    <a:extLst>
                      <a:ext uri="{FF2B5EF4-FFF2-40B4-BE49-F238E27FC236}">
                        <a16:creationId xmlns:a16="http://schemas.microsoft.com/office/drawing/2014/main" id="{D2347FDF-3ED5-4888-BAAE-8973DE597037}"/>
                      </a:ext>
                    </a:extLst>
                  </p:cNvPr>
                  <p:cNvGrpSpPr>
                    <a:grpSpLocks/>
                  </p:cNvGrpSpPr>
                  <p:nvPr/>
                </p:nvGrpSpPr>
                <p:grpSpPr bwMode="auto">
                  <a:xfrm>
                    <a:off x="604" y="2187"/>
                    <a:ext cx="1680" cy="947"/>
                    <a:chOff x="288" y="528"/>
                    <a:chExt cx="1680" cy="1632"/>
                  </a:xfrm>
                </p:grpSpPr>
                <p:sp>
                  <p:nvSpPr>
                    <p:cNvPr id="219" name="Line 33">
                      <a:extLst>
                        <a:ext uri="{FF2B5EF4-FFF2-40B4-BE49-F238E27FC236}">
                          <a16:creationId xmlns:a16="http://schemas.microsoft.com/office/drawing/2014/main" id="{1FB129E1-5388-4454-923E-656EBFFEE0E8}"/>
                        </a:ext>
                      </a:extLst>
                    </p:cNvPr>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220" name="Line 34">
                      <a:extLst>
                        <a:ext uri="{FF2B5EF4-FFF2-40B4-BE49-F238E27FC236}">
                          <a16:creationId xmlns:a16="http://schemas.microsoft.com/office/drawing/2014/main" id="{00A4B6F9-05C2-4C9A-ACB4-5CACD22490F2}"/>
                        </a:ext>
                      </a:extLst>
                    </p:cNvPr>
                    <p:cNvSpPr>
                      <a:spLocks noChangeShapeType="1"/>
                    </p:cNvSpPr>
                    <p:nvPr/>
                  </p:nvSpPr>
                  <p:spPr bwMode="hidden">
                    <a:xfrm>
                      <a:off x="1151"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221" name="Line 35">
                      <a:extLst>
                        <a:ext uri="{FF2B5EF4-FFF2-40B4-BE49-F238E27FC236}">
                          <a16:creationId xmlns:a16="http://schemas.microsoft.com/office/drawing/2014/main" id="{CF37F44E-9C29-4929-836E-A7F1277DE6E2}"/>
                        </a:ext>
                      </a:extLst>
                    </p:cNvPr>
                    <p:cNvSpPr>
                      <a:spLocks noChangeShapeType="1"/>
                    </p:cNvSpPr>
                    <p:nvPr/>
                  </p:nvSpPr>
                  <p:spPr bwMode="hidden">
                    <a:xfrm>
                      <a:off x="1151"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222" name="Line 36">
                      <a:extLst>
                        <a:ext uri="{FF2B5EF4-FFF2-40B4-BE49-F238E27FC236}">
                          <a16:creationId xmlns:a16="http://schemas.microsoft.com/office/drawing/2014/main" id="{8AE991CD-9AC4-4DAA-ACCB-28111AF4F60B}"/>
                        </a:ext>
                      </a:extLst>
                    </p:cNvPr>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223" name="Line 37">
                      <a:extLst>
                        <a:ext uri="{FF2B5EF4-FFF2-40B4-BE49-F238E27FC236}">
                          <a16:creationId xmlns:a16="http://schemas.microsoft.com/office/drawing/2014/main" id="{10DA0E0B-4330-4D8D-AA38-1092F878F6BC}"/>
                        </a:ext>
                      </a:extLst>
                    </p:cNvPr>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224" name="Line 38">
                      <a:extLst>
                        <a:ext uri="{FF2B5EF4-FFF2-40B4-BE49-F238E27FC236}">
                          <a16:creationId xmlns:a16="http://schemas.microsoft.com/office/drawing/2014/main" id="{EFA76F6A-57EE-4E5B-BA58-E5100B1C391B}"/>
                        </a:ext>
                      </a:extLst>
                    </p:cNvPr>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225" name="Line 39">
                      <a:extLst>
                        <a:ext uri="{FF2B5EF4-FFF2-40B4-BE49-F238E27FC236}">
                          <a16:creationId xmlns:a16="http://schemas.microsoft.com/office/drawing/2014/main" id="{EEE95934-F44F-407A-86A9-EDEC936D1989}"/>
                        </a:ext>
                      </a:extLst>
                    </p:cNvPr>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226" name="Line 40">
                      <a:extLst>
                        <a:ext uri="{FF2B5EF4-FFF2-40B4-BE49-F238E27FC236}">
                          <a16:creationId xmlns:a16="http://schemas.microsoft.com/office/drawing/2014/main" id="{282ED33E-471B-451F-8AC2-A9C68C8DA419}"/>
                        </a:ext>
                      </a:extLst>
                    </p:cNvPr>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grpSp>
              <p:grpSp>
                <p:nvGrpSpPr>
                  <p:cNvPr id="210" name="Group 41">
                    <a:extLst>
                      <a:ext uri="{FF2B5EF4-FFF2-40B4-BE49-F238E27FC236}">
                        <a16:creationId xmlns:a16="http://schemas.microsoft.com/office/drawing/2014/main" id="{E9F1868E-CFEA-47C6-8C96-D43C56586B19}"/>
                      </a:ext>
                    </a:extLst>
                  </p:cNvPr>
                  <p:cNvGrpSpPr>
                    <a:grpSpLocks/>
                  </p:cNvGrpSpPr>
                  <p:nvPr/>
                </p:nvGrpSpPr>
                <p:grpSpPr bwMode="auto">
                  <a:xfrm>
                    <a:off x="604" y="3209"/>
                    <a:ext cx="1680" cy="947"/>
                    <a:chOff x="288" y="528"/>
                    <a:chExt cx="1680" cy="1632"/>
                  </a:xfrm>
                </p:grpSpPr>
                <p:sp>
                  <p:nvSpPr>
                    <p:cNvPr id="211" name="Line 42">
                      <a:extLst>
                        <a:ext uri="{FF2B5EF4-FFF2-40B4-BE49-F238E27FC236}">
                          <a16:creationId xmlns:a16="http://schemas.microsoft.com/office/drawing/2014/main" id="{8629C3B9-26F3-44C1-8315-B22E32C362E2}"/>
                        </a:ext>
                      </a:extLst>
                    </p:cNvPr>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212" name="Line 43">
                      <a:extLst>
                        <a:ext uri="{FF2B5EF4-FFF2-40B4-BE49-F238E27FC236}">
                          <a16:creationId xmlns:a16="http://schemas.microsoft.com/office/drawing/2014/main" id="{5A7D3587-6E2A-47D3-BFA0-F60526E5CA9E}"/>
                        </a:ext>
                      </a:extLst>
                    </p:cNvPr>
                    <p:cNvSpPr>
                      <a:spLocks noChangeShapeType="1"/>
                    </p:cNvSpPr>
                    <p:nvPr/>
                  </p:nvSpPr>
                  <p:spPr bwMode="hidden">
                    <a:xfrm>
                      <a:off x="1151"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213" name="Line 44">
                      <a:extLst>
                        <a:ext uri="{FF2B5EF4-FFF2-40B4-BE49-F238E27FC236}">
                          <a16:creationId xmlns:a16="http://schemas.microsoft.com/office/drawing/2014/main" id="{48D93331-6984-4874-9B82-F738697C5A9C}"/>
                        </a:ext>
                      </a:extLst>
                    </p:cNvPr>
                    <p:cNvSpPr>
                      <a:spLocks noChangeShapeType="1"/>
                    </p:cNvSpPr>
                    <p:nvPr/>
                  </p:nvSpPr>
                  <p:spPr bwMode="hidden">
                    <a:xfrm>
                      <a:off x="1151"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214" name="Line 45">
                      <a:extLst>
                        <a:ext uri="{FF2B5EF4-FFF2-40B4-BE49-F238E27FC236}">
                          <a16:creationId xmlns:a16="http://schemas.microsoft.com/office/drawing/2014/main" id="{A45E0A5B-F153-44F6-8925-F5EA915F2D15}"/>
                        </a:ext>
                      </a:extLst>
                    </p:cNvPr>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215" name="Line 46">
                      <a:extLst>
                        <a:ext uri="{FF2B5EF4-FFF2-40B4-BE49-F238E27FC236}">
                          <a16:creationId xmlns:a16="http://schemas.microsoft.com/office/drawing/2014/main" id="{D1F661E4-E477-4394-9634-E49628C7D629}"/>
                        </a:ext>
                      </a:extLst>
                    </p:cNvPr>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216" name="Line 47">
                      <a:extLst>
                        <a:ext uri="{FF2B5EF4-FFF2-40B4-BE49-F238E27FC236}">
                          <a16:creationId xmlns:a16="http://schemas.microsoft.com/office/drawing/2014/main" id="{3F72AD38-70A7-43AF-9323-9F99919E2C2E}"/>
                        </a:ext>
                      </a:extLst>
                    </p:cNvPr>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217" name="Line 48">
                      <a:extLst>
                        <a:ext uri="{FF2B5EF4-FFF2-40B4-BE49-F238E27FC236}">
                          <a16:creationId xmlns:a16="http://schemas.microsoft.com/office/drawing/2014/main" id="{56FC1D11-DEF4-4450-A7DB-0E6F9572D9B9}"/>
                        </a:ext>
                      </a:extLst>
                    </p:cNvPr>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218" name="Line 49">
                      <a:extLst>
                        <a:ext uri="{FF2B5EF4-FFF2-40B4-BE49-F238E27FC236}">
                          <a16:creationId xmlns:a16="http://schemas.microsoft.com/office/drawing/2014/main" id="{C2B3D680-5DAC-4EAD-A31F-EAB7818CF044}"/>
                        </a:ext>
                      </a:extLst>
                    </p:cNvPr>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grpSp>
            </p:grpSp>
            <p:grpSp>
              <p:nvGrpSpPr>
                <p:cNvPr id="59" name="Group 50">
                  <a:extLst>
                    <a:ext uri="{FF2B5EF4-FFF2-40B4-BE49-F238E27FC236}">
                      <a16:creationId xmlns:a16="http://schemas.microsoft.com/office/drawing/2014/main" id="{AB1F209E-E631-4FAB-9743-CCD8C89EAF9D}"/>
                    </a:ext>
                  </a:extLst>
                </p:cNvPr>
                <p:cNvGrpSpPr>
                  <a:grpSpLocks/>
                </p:cNvGrpSpPr>
                <p:nvPr userDrawn="1"/>
              </p:nvGrpSpPr>
              <p:grpSpPr bwMode="auto">
                <a:xfrm>
                  <a:off x="1551" y="144"/>
                  <a:ext cx="1801" cy="4012"/>
                  <a:chOff x="1551" y="144"/>
                  <a:chExt cx="1801" cy="4012"/>
                </a:xfrm>
              </p:grpSpPr>
              <p:grpSp>
                <p:nvGrpSpPr>
                  <p:cNvPr id="171" name="Group 51">
                    <a:extLst>
                      <a:ext uri="{FF2B5EF4-FFF2-40B4-BE49-F238E27FC236}">
                        <a16:creationId xmlns:a16="http://schemas.microsoft.com/office/drawing/2014/main" id="{9D4ABEEC-1EC3-48F8-9DB2-660DA2A9FAD6}"/>
                      </a:ext>
                    </a:extLst>
                  </p:cNvPr>
                  <p:cNvGrpSpPr>
                    <a:grpSpLocks/>
                  </p:cNvGrpSpPr>
                  <p:nvPr userDrawn="1"/>
                </p:nvGrpSpPr>
                <p:grpSpPr bwMode="auto">
                  <a:xfrm>
                    <a:off x="1551" y="144"/>
                    <a:ext cx="975" cy="947"/>
                    <a:chOff x="1551" y="144"/>
                    <a:chExt cx="975" cy="947"/>
                  </a:xfrm>
                </p:grpSpPr>
                <p:sp>
                  <p:nvSpPr>
                    <p:cNvPr id="199" name="Line 52">
                      <a:extLst>
                        <a:ext uri="{FF2B5EF4-FFF2-40B4-BE49-F238E27FC236}">
                          <a16:creationId xmlns:a16="http://schemas.microsoft.com/office/drawing/2014/main" id="{0B26DD81-8362-466E-AF92-36F710200D02}"/>
                        </a:ext>
                      </a:extLst>
                    </p:cNvPr>
                    <p:cNvSpPr>
                      <a:spLocks noChangeShapeType="1"/>
                    </p:cNvSpPr>
                    <p:nvPr/>
                  </p:nvSpPr>
                  <p:spPr bwMode="hidden">
                    <a:xfrm>
                      <a:off x="1551" y="144"/>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200" name="Line 53">
                      <a:extLst>
                        <a:ext uri="{FF2B5EF4-FFF2-40B4-BE49-F238E27FC236}">
                          <a16:creationId xmlns:a16="http://schemas.microsoft.com/office/drawing/2014/main" id="{273C0CCB-7BB7-4AE4-84F9-1129F9466254}"/>
                        </a:ext>
                      </a:extLst>
                    </p:cNvPr>
                    <p:cNvSpPr>
                      <a:spLocks noChangeShapeType="1"/>
                    </p:cNvSpPr>
                    <p:nvPr/>
                  </p:nvSpPr>
                  <p:spPr bwMode="hidden">
                    <a:xfrm>
                      <a:off x="2052" y="144"/>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201" name="Line 54">
                      <a:extLst>
                        <a:ext uri="{FF2B5EF4-FFF2-40B4-BE49-F238E27FC236}">
                          <a16:creationId xmlns:a16="http://schemas.microsoft.com/office/drawing/2014/main" id="{B4C077F2-36BC-4357-882B-AD2D68880DC4}"/>
                        </a:ext>
                      </a:extLst>
                    </p:cNvPr>
                    <p:cNvSpPr>
                      <a:spLocks noChangeShapeType="1"/>
                    </p:cNvSpPr>
                    <p:nvPr/>
                  </p:nvSpPr>
                  <p:spPr bwMode="hidden">
                    <a:xfrm>
                      <a:off x="2052" y="64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202" name="Line 55">
                      <a:extLst>
                        <a:ext uri="{FF2B5EF4-FFF2-40B4-BE49-F238E27FC236}">
                          <a16:creationId xmlns:a16="http://schemas.microsoft.com/office/drawing/2014/main" id="{93B21322-591E-477D-A84F-093EEFBA41CB}"/>
                        </a:ext>
                      </a:extLst>
                    </p:cNvPr>
                    <p:cNvSpPr>
                      <a:spLocks noChangeShapeType="1"/>
                    </p:cNvSpPr>
                    <p:nvPr/>
                  </p:nvSpPr>
                  <p:spPr bwMode="hidden">
                    <a:xfrm>
                      <a:off x="1551" y="64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203" name="Line 56">
                      <a:extLst>
                        <a:ext uri="{FF2B5EF4-FFF2-40B4-BE49-F238E27FC236}">
                          <a16:creationId xmlns:a16="http://schemas.microsoft.com/office/drawing/2014/main" id="{C322E5F6-D189-42C2-8B49-765D52F20D33}"/>
                        </a:ext>
                      </a:extLst>
                    </p:cNvPr>
                    <p:cNvSpPr>
                      <a:spLocks noChangeShapeType="1"/>
                    </p:cNvSpPr>
                    <p:nvPr/>
                  </p:nvSpPr>
                  <p:spPr bwMode="hidden">
                    <a:xfrm rot="-5400000">
                      <a:off x="1802" y="39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204" name="Line 57">
                      <a:extLst>
                        <a:ext uri="{FF2B5EF4-FFF2-40B4-BE49-F238E27FC236}">
                          <a16:creationId xmlns:a16="http://schemas.microsoft.com/office/drawing/2014/main" id="{F4C4E96A-33C7-4E54-8ED6-272DAE5E8BCA}"/>
                        </a:ext>
                      </a:extLst>
                    </p:cNvPr>
                    <p:cNvSpPr>
                      <a:spLocks noChangeShapeType="1"/>
                    </p:cNvSpPr>
                    <p:nvPr/>
                  </p:nvSpPr>
                  <p:spPr bwMode="hidden">
                    <a:xfrm rot="-5400000">
                      <a:off x="2331" y="39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205" name="Line 58">
                      <a:extLst>
                        <a:ext uri="{FF2B5EF4-FFF2-40B4-BE49-F238E27FC236}">
                          <a16:creationId xmlns:a16="http://schemas.microsoft.com/office/drawing/2014/main" id="{487730C3-A6CC-41C6-AA32-BDDEBD198A9A}"/>
                        </a:ext>
                      </a:extLst>
                    </p:cNvPr>
                    <p:cNvSpPr>
                      <a:spLocks noChangeShapeType="1"/>
                    </p:cNvSpPr>
                    <p:nvPr/>
                  </p:nvSpPr>
                  <p:spPr bwMode="hidden">
                    <a:xfrm rot="-5400000">
                      <a:off x="2331" y="896"/>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206" name="Line 59">
                      <a:extLst>
                        <a:ext uri="{FF2B5EF4-FFF2-40B4-BE49-F238E27FC236}">
                          <a16:creationId xmlns:a16="http://schemas.microsoft.com/office/drawing/2014/main" id="{50BCCF9F-6FF8-494B-AB99-ED7EF5E8D789}"/>
                        </a:ext>
                      </a:extLst>
                    </p:cNvPr>
                    <p:cNvSpPr>
                      <a:spLocks noChangeShapeType="1"/>
                    </p:cNvSpPr>
                    <p:nvPr/>
                  </p:nvSpPr>
                  <p:spPr bwMode="hidden">
                    <a:xfrm rot="-5400000">
                      <a:off x="1802" y="896"/>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grpSp>
              <p:grpSp>
                <p:nvGrpSpPr>
                  <p:cNvPr id="172" name="Group 60">
                    <a:extLst>
                      <a:ext uri="{FF2B5EF4-FFF2-40B4-BE49-F238E27FC236}">
                        <a16:creationId xmlns:a16="http://schemas.microsoft.com/office/drawing/2014/main" id="{CE198F75-1690-4024-BD4D-B2AD42DB3993}"/>
                      </a:ext>
                    </a:extLst>
                  </p:cNvPr>
                  <p:cNvGrpSpPr>
                    <a:grpSpLocks/>
                  </p:cNvGrpSpPr>
                  <p:nvPr/>
                </p:nvGrpSpPr>
                <p:grpSpPr bwMode="auto">
                  <a:xfrm>
                    <a:off x="1672" y="1166"/>
                    <a:ext cx="1680" cy="947"/>
                    <a:chOff x="288" y="528"/>
                    <a:chExt cx="1680" cy="1632"/>
                  </a:xfrm>
                </p:grpSpPr>
                <p:sp>
                  <p:nvSpPr>
                    <p:cNvPr id="191" name="Line 61">
                      <a:extLst>
                        <a:ext uri="{FF2B5EF4-FFF2-40B4-BE49-F238E27FC236}">
                          <a16:creationId xmlns:a16="http://schemas.microsoft.com/office/drawing/2014/main" id="{74E10775-71C2-4EA6-BD0F-0C75C826A5ED}"/>
                        </a:ext>
                      </a:extLst>
                    </p:cNvPr>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92" name="Line 62">
                      <a:extLst>
                        <a:ext uri="{FF2B5EF4-FFF2-40B4-BE49-F238E27FC236}">
                          <a16:creationId xmlns:a16="http://schemas.microsoft.com/office/drawing/2014/main" id="{8B8576AF-23E0-4152-8482-DB14230E02AE}"/>
                        </a:ext>
                      </a:extLst>
                    </p:cNvPr>
                    <p:cNvSpPr>
                      <a:spLocks noChangeShapeType="1"/>
                    </p:cNvSpPr>
                    <p:nvPr/>
                  </p:nvSpPr>
                  <p:spPr bwMode="hidden">
                    <a:xfrm>
                      <a:off x="1151"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93" name="Line 63">
                      <a:extLst>
                        <a:ext uri="{FF2B5EF4-FFF2-40B4-BE49-F238E27FC236}">
                          <a16:creationId xmlns:a16="http://schemas.microsoft.com/office/drawing/2014/main" id="{B1BF46D2-F2DE-470E-B0A8-674150CDC8A6}"/>
                        </a:ext>
                      </a:extLst>
                    </p:cNvPr>
                    <p:cNvSpPr>
                      <a:spLocks noChangeShapeType="1"/>
                    </p:cNvSpPr>
                    <p:nvPr/>
                  </p:nvSpPr>
                  <p:spPr bwMode="hidden">
                    <a:xfrm>
                      <a:off x="1151"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94" name="Line 64">
                      <a:extLst>
                        <a:ext uri="{FF2B5EF4-FFF2-40B4-BE49-F238E27FC236}">
                          <a16:creationId xmlns:a16="http://schemas.microsoft.com/office/drawing/2014/main" id="{A882B4A7-FD15-41A2-B168-8E5DFC1104B1}"/>
                        </a:ext>
                      </a:extLst>
                    </p:cNvPr>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95" name="Line 65">
                      <a:extLst>
                        <a:ext uri="{FF2B5EF4-FFF2-40B4-BE49-F238E27FC236}">
                          <a16:creationId xmlns:a16="http://schemas.microsoft.com/office/drawing/2014/main" id="{866C4886-74C7-4E06-9D58-4BBE2C12F956}"/>
                        </a:ext>
                      </a:extLst>
                    </p:cNvPr>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96" name="Line 66">
                      <a:extLst>
                        <a:ext uri="{FF2B5EF4-FFF2-40B4-BE49-F238E27FC236}">
                          <a16:creationId xmlns:a16="http://schemas.microsoft.com/office/drawing/2014/main" id="{D94DAA6A-FFCF-446B-9C53-F510218F9571}"/>
                        </a:ext>
                      </a:extLst>
                    </p:cNvPr>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97" name="Line 67">
                      <a:extLst>
                        <a:ext uri="{FF2B5EF4-FFF2-40B4-BE49-F238E27FC236}">
                          <a16:creationId xmlns:a16="http://schemas.microsoft.com/office/drawing/2014/main" id="{7A898153-B8F6-4839-853E-469E8CD5F9DF}"/>
                        </a:ext>
                      </a:extLst>
                    </p:cNvPr>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98" name="Line 68">
                      <a:extLst>
                        <a:ext uri="{FF2B5EF4-FFF2-40B4-BE49-F238E27FC236}">
                          <a16:creationId xmlns:a16="http://schemas.microsoft.com/office/drawing/2014/main" id="{4C891B17-0EB2-4E66-BC23-018EE83C597A}"/>
                        </a:ext>
                      </a:extLst>
                    </p:cNvPr>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grpSp>
              <p:grpSp>
                <p:nvGrpSpPr>
                  <p:cNvPr id="173" name="Group 69">
                    <a:extLst>
                      <a:ext uri="{FF2B5EF4-FFF2-40B4-BE49-F238E27FC236}">
                        <a16:creationId xmlns:a16="http://schemas.microsoft.com/office/drawing/2014/main" id="{7705C911-E275-42A5-9B0C-EE27344CE0CD}"/>
                      </a:ext>
                    </a:extLst>
                  </p:cNvPr>
                  <p:cNvGrpSpPr>
                    <a:grpSpLocks/>
                  </p:cNvGrpSpPr>
                  <p:nvPr/>
                </p:nvGrpSpPr>
                <p:grpSpPr bwMode="auto">
                  <a:xfrm>
                    <a:off x="1672" y="2187"/>
                    <a:ext cx="1680" cy="947"/>
                    <a:chOff x="288" y="528"/>
                    <a:chExt cx="1680" cy="1632"/>
                  </a:xfrm>
                </p:grpSpPr>
                <p:sp>
                  <p:nvSpPr>
                    <p:cNvPr id="183" name="Line 70">
                      <a:extLst>
                        <a:ext uri="{FF2B5EF4-FFF2-40B4-BE49-F238E27FC236}">
                          <a16:creationId xmlns:a16="http://schemas.microsoft.com/office/drawing/2014/main" id="{9FDD1CFE-F1B3-4D71-B93F-BBB37C9968C4}"/>
                        </a:ext>
                      </a:extLst>
                    </p:cNvPr>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84" name="Line 71">
                      <a:extLst>
                        <a:ext uri="{FF2B5EF4-FFF2-40B4-BE49-F238E27FC236}">
                          <a16:creationId xmlns:a16="http://schemas.microsoft.com/office/drawing/2014/main" id="{32650176-395C-4A29-AD2A-8AFB9ABB674C}"/>
                        </a:ext>
                      </a:extLst>
                    </p:cNvPr>
                    <p:cNvSpPr>
                      <a:spLocks noChangeShapeType="1"/>
                    </p:cNvSpPr>
                    <p:nvPr/>
                  </p:nvSpPr>
                  <p:spPr bwMode="hidden">
                    <a:xfrm>
                      <a:off x="1151"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85" name="Line 72">
                      <a:extLst>
                        <a:ext uri="{FF2B5EF4-FFF2-40B4-BE49-F238E27FC236}">
                          <a16:creationId xmlns:a16="http://schemas.microsoft.com/office/drawing/2014/main" id="{11AE2380-3A07-4044-9855-E8B03A92E6B7}"/>
                        </a:ext>
                      </a:extLst>
                    </p:cNvPr>
                    <p:cNvSpPr>
                      <a:spLocks noChangeShapeType="1"/>
                    </p:cNvSpPr>
                    <p:nvPr/>
                  </p:nvSpPr>
                  <p:spPr bwMode="hidden">
                    <a:xfrm>
                      <a:off x="1151"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86" name="Line 73">
                      <a:extLst>
                        <a:ext uri="{FF2B5EF4-FFF2-40B4-BE49-F238E27FC236}">
                          <a16:creationId xmlns:a16="http://schemas.microsoft.com/office/drawing/2014/main" id="{C7C8DFC5-9E72-4F01-94FC-F98C12256580}"/>
                        </a:ext>
                      </a:extLst>
                    </p:cNvPr>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87" name="Line 74">
                      <a:extLst>
                        <a:ext uri="{FF2B5EF4-FFF2-40B4-BE49-F238E27FC236}">
                          <a16:creationId xmlns:a16="http://schemas.microsoft.com/office/drawing/2014/main" id="{4F5E5C45-965E-47D4-BBB1-8C2647171060}"/>
                        </a:ext>
                      </a:extLst>
                    </p:cNvPr>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88" name="Line 75">
                      <a:extLst>
                        <a:ext uri="{FF2B5EF4-FFF2-40B4-BE49-F238E27FC236}">
                          <a16:creationId xmlns:a16="http://schemas.microsoft.com/office/drawing/2014/main" id="{D2D65427-1E8C-48CC-8560-91A09487B31B}"/>
                        </a:ext>
                      </a:extLst>
                    </p:cNvPr>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89" name="Line 76">
                      <a:extLst>
                        <a:ext uri="{FF2B5EF4-FFF2-40B4-BE49-F238E27FC236}">
                          <a16:creationId xmlns:a16="http://schemas.microsoft.com/office/drawing/2014/main" id="{8B4A074A-C472-40CA-99D4-038B20F14372}"/>
                        </a:ext>
                      </a:extLst>
                    </p:cNvPr>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90" name="Line 77">
                      <a:extLst>
                        <a:ext uri="{FF2B5EF4-FFF2-40B4-BE49-F238E27FC236}">
                          <a16:creationId xmlns:a16="http://schemas.microsoft.com/office/drawing/2014/main" id="{A395A55C-B194-4820-873E-64C45EAC81BE}"/>
                        </a:ext>
                      </a:extLst>
                    </p:cNvPr>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grpSp>
              <p:grpSp>
                <p:nvGrpSpPr>
                  <p:cNvPr id="174" name="Group 78">
                    <a:extLst>
                      <a:ext uri="{FF2B5EF4-FFF2-40B4-BE49-F238E27FC236}">
                        <a16:creationId xmlns:a16="http://schemas.microsoft.com/office/drawing/2014/main" id="{EC116257-4FCD-4A42-90E2-366992195A8F}"/>
                      </a:ext>
                    </a:extLst>
                  </p:cNvPr>
                  <p:cNvGrpSpPr>
                    <a:grpSpLocks/>
                  </p:cNvGrpSpPr>
                  <p:nvPr/>
                </p:nvGrpSpPr>
                <p:grpSpPr bwMode="auto">
                  <a:xfrm>
                    <a:off x="1672" y="3209"/>
                    <a:ext cx="1680" cy="947"/>
                    <a:chOff x="288" y="528"/>
                    <a:chExt cx="1680" cy="1632"/>
                  </a:xfrm>
                </p:grpSpPr>
                <p:sp>
                  <p:nvSpPr>
                    <p:cNvPr id="175" name="Line 79">
                      <a:extLst>
                        <a:ext uri="{FF2B5EF4-FFF2-40B4-BE49-F238E27FC236}">
                          <a16:creationId xmlns:a16="http://schemas.microsoft.com/office/drawing/2014/main" id="{5B4C78C8-D10A-4F10-AE4A-D1B65AB648BC}"/>
                        </a:ext>
                      </a:extLst>
                    </p:cNvPr>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76" name="Line 80">
                      <a:extLst>
                        <a:ext uri="{FF2B5EF4-FFF2-40B4-BE49-F238E27FC236}">
                          <a16:creationId xmlns:a16="http://schemas.microsoft.com/office/drawing/2014/main" id="{EB9B72EC-EFED-4911-85CC-C903BEFC06BA}"/>
                        </a:ext>
                      </a:extLst>
                    </p:cNvPr>
                    <p:cNvSpPr>
                      <a:spLocks noChangeShapeType="1"/>
                    </p:cNvSpPr>
                    <p:nvPr/>
                  </p:nvSpPr>
                  <p:spPr bwMode="hidden">
                    <a:xfrm>
                      <a:off x="1151"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77" name="Line 81">
                      <a:extLst>
                        <a:ext uri="{FF2B5EF4-FFF2-40B4-BE49-F238E27FC236}">
                          <a16:creationId xmlns:a16="http://schemas.microsoft.com/office/drawing/2014/main" id="{6847F233-0CD7-4AC7-8EBB-0164E0BACBFA}"/>
                        </a:ext>
                      </a:extLst>
                    </p:cNvPr>
                    <p:cNvSpPr>
                      <a:spLocks noChangeShapeType="1"/>
                    </p:cNvSpPr>
                    <p:nvPr/>
                  </p:nvSpPr>
                  <p:spPr bwMode="hidden">
                    <a:xfrm>
                      <a:off x="1151"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78" name="Line 82">
                      <a:extLst>
                        <a:ext uri="{FF2B5EF4-FFF2-40B4-BE49-F238E27FC236}">
                          <a16:creationId xmlns:a16="http://schemas.microsoft.com/office/drawing/2014/main" id="{2CA37446-7DB8-4DBE-AA36-FEF5B421530C}"/>
                        </a:ext>
                      </a:extLst>
                    </p:cNvPr>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79" name="Line 83">
                      <a:extLst>
                        <a:ext uri="{FF2B5EF4-FFF2-40B4-BE49-F238E27FC236}">
                          <a16:creationId xmlns:a16="http://schemas.microsoft.com/office/drawing/2014/main" id="{BB724C4C-41CF-41D8-BC40-9623D1BEFE86}"/>
                        </a:ext>
                      </a:extLst>
                    </p:cNvPr>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80" name="Line 84">
                      <a:extLst>
                        <a:ext uri="{FF2B5EF4-FFF2-40B4-BE49-F238E27FC236}">
                          <a16:creationId xmlns:a16="http://schemas.microsoft.com/office/drawing/2014/main" id="{CA1106C1-BDFC-4385-BF45-ABD0456606BA}"/>
                        </a:ext>
                      </a:extLst>
                    </p:cNvPr>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81" name="Line 85">
                      <a:extLst>
                        <a:ext uri="{FF2B5EF4-FFF2-40B4-BE49-F238E27FC236}">
                          <a16:creationId xmlns:a16="http://schemas.microsoft.com/office/drawing/2014/main" id="{02543170-3F65-4D9D-872A-9ACA10D460CA}"/>
                        </a:ext>
                      </a:extLst>
                    </p:cNvPr>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82" name="Line 86">
                      <a:extLst>
                        <a:ext uri="{FF2B5EF4-FFF2-40B4-BE49-F238E27FC236}">
                          <a16:creationId xmlns:a16="http://schemas.microsoft.com/office/drawing/2014/main" id="{1B2306F9-4701-4EBB-8DB6-6B281959E27E}"/>
                        </a:ext>
                      </a:extLst>
                    </p:cNvPr>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grpSp>
            </p:grpSp>
            <p:grpSp>
              <p:nvGrpSpPr>
                <p:cNvPr id="60" name="Group 87">
                  <a:extLst>
                    <a:ext uri="{FF2B5EF4-FFF2-40B4-BE49-F238E27FC236}">
                      <a16:creationId xmlns:a16="http://schemas.microsoft.com/office/drawing/2014/main" id="{335BABDD-03BA-4F13-965B-AC6ED6833FC8}"/>
                    </a:ext>
                  </a:extLst>
                </p:cNvPr>
                <p:cNvGrpSpPr>
                  <a:grpSpLocks/>
                </p:cNvGrpSpPr>
                <p:nvPr userDrawn="1"/>
              </p:nvGrpSpPr>
              <p:grpSpPr bwMode="auto">
                <a:xfrm>
                  <a:off x="2619" y="144"/>
                  <a:ext cx="1801" cy="4012"/>
                  <a:chOff x="2619" y="144"/>
                  <a:chExt cx="1801" cy="4012"/>
                </a:xfrm>
              </p:grpSpPr>
              <p:grpSp>
                <p:nvGrpSpPr>
                  <p:cNvPr id="135" name="Group 88">
                    <a:extLst>
                      <a:ext uri="{FF2B5EF4-FFF2-40B4-BE49-F238E27FC236}">
                        <a16:creationId xmlns:a16="http://schemas.microsoft.com/office/drawing/2014/main" id="{DC508A0F-E824-4373-9C9B-C5882BC82120}"/>
                      </a:ext>
                    </a:extLst>
                  </p:cNvPr>
                  <p:cNvGrpSpPr>
                    <a:grpSpLocks/>
                  </p:cNvGrpSpPr>
                  <p:nvPr userDrawn="1"/>
                </p:nvGrpSpPr>
                <p:grpSpPr bwMode="auto">
                  <a:xfrm>
                    <a:off x="2619" y="144"/>
                    <a:ext cx="975" cy="947"/>
                    <a:chOff x="2619" y="144"/>
                    <a:chExt cx="975" cy="947"/>
                  </a:xfrm>
                </p:grpSpPr>
                <p:sp>
                  <p:nvSpPr>
                    <p:cNvPr id="163" name="Line 89">
                      <a:extLst>
                        <a:ext uri="{FF2B5EF4-FFF2-40B4-BE49-F238E27FC236}">
                          <a16:creationId xmlns:a16="http://schemas.microsoft.com/office/drawing/2014/main" id="{1EF53165-2E5D-4A88-A239-16F0F8E3F2AB}"/>
                        </a:ext>
                      </a:extLst>
                    </p:cNvPr>
                    <p:cNvSpPr>
                      <a:spLocks noChangeShapeType="1"/>
                    </p:cNvSpPr>
                    <p:nvPr/>
                  </p:nvSpPr>
                  <p:spPr bwMode="hidden">
                    <a:xfrm>
                      <a:off x="2619" y="144"/>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64" name="Line 90">
                      <a:extLst>
                        <a:ext uri="{FF2B5EF4-FFF2-40B4-BE49-F238E27FC236}">
                          <a16:creationId xmlns:a16="http://schemas.microsoft.com/office/drawing/2014/main" id="{7AE0B33F-969A-4B67-A9CB-8D5A62C5EA46}"/>
                        </a:ext>
                      </a:extLst>
                    </p:cNvPr>
                    <p:cNvSpPr>
                      <a:spLocks noChangeShapeType="1"/>
                    </p:cNvSpPr>
                    <p:nvPr/>
                  </p:nvSpPr>
                  <p:spPr bwMode="hidden">
                    <a:xfrm>
                      <a:off x="3120" y="144"/>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65" name="Line 91">
                      <a:extLst>
                        <a:ext uri="{FF2B5EF4-FFF2-40B4-BE49-F238E27FC236}">
                          <a16:creationId xmlns:a16="http://schemas.microsoft.com/office/drawing/2014/main" id="{989343A7-6CC0-44AD-99C5-DC72B1B35876}"/>
                        </a:ext>
                      </a:extLst>
                    </p:cNvPr>
                    <p:cNvSpPr>
                      <a:spLocks noChangeShapeType="1"/>
                    </p:cNvSpPr>
                    <p:nvPr/>
                  </p:nvSpPr>
                  <p:spPr bwMode="hidden">
                    <a:xfrm>
                      <a:off x="3120" y="64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66" name="Line 92">
                      <a:extLst>
                        <a:ext uri="{FF2B5EF4-FFF2-40B4-BE49-F238E27FC236}">
                          <a16:creationId xmlns:a16="http://schemas.microsoft.com/office/drawing/2014/main" id="{831612A1-A4EF-4180-AC97-2332B50CE7AE}"/>
                        </a:ext>
                      </a:extLst>
                    </p:cNvPr>
                    <p:cNvSpPr>
                      <a:spLocks noChangeShapeType="1"/>
                    </p:cNvSpPr>
                    <p:nvPr/>
                  </p:nvSpPr>
                  <p:spPr bwMode="hidden">
                    <a:xfrm>
                      <a:off x="2619" y="64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67" name="Line 93">
                      <a:extLst>
                        <a:ext uri="{FF2B5EF4-FFF2-40B4-BE49-F238E27FC236}">
                          <a16:creationId xmlns:a16="http://schemas.microsoft.com/office/drawing/2014/main" id="{2B46AED0-04E5-499B-8AD9-77292FC761EA}"/>
                        </a:ext>
                      </a:extLst>
                    </p:cNvPr>
                    <p:cNvSpPr>
                      <a:spLocks noChangeShapeType="1"/>
                    </p:cNvSpPr>
                    <p:nvPr/>
                  </p:nvSpPr>
                  <p:spPr bwMode="hidden">
                    <a:xfrm rot="-5400000">
                      <a:off x="2870" y="39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68" name="Line 94">
                      <a:extLst>
                        <a:ext uri="{FF2B5EF4-FFF2-40B4-BE49-F238E27FC236}">
                          <a16:creationId xmlns:a16="http://schemas.microsoft.com/office/drawing/2014/main" id="{18120389-BBF6-485D-A376-AB88EE4B4BE3}"/>
                        </a:ext>
                      </a:extLst>
                    </p:cNvPr>
                    <p:cNvSpPr>
                      <a:spLocks noChangeShapeType="1"/>
                    </p:cNvSpPr>
                    <p:nvPr/>
                  </p:nvSpPr>
                  <p:spPr bwMode="hidden">
                    <a:xfrm rot="-5400000">
                      <a:off x="3399" y="39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69" name="Line 95">
                      <a:extLst>
                        <a:ext uri="{FF2B5EF4-FFF2-40B4-BE49-F238E27FC236}">
                          <a16:creationId xmlns:a16="http://schemas.microsoft.com/office/drawing/2014/main" id="{7A2F6C8E-2270-4AB2-B008-B4ED9E546C35}"/>
                        </a:ext>
                      </a:extLst>
                    </p:cNvPr>
                    <p:cNvSpPr>
                      <a:spLocks noChangeShapeType="1"/>
                    </p:cNvSpPr>
                    <p:nvPr/>
                  </p:nvSpPr>
                  <p:spPr bwMode="hidden">
                    <a:xfrm rot="-5400000">
                      <a:off x="3399" y="896"/>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70" name="Line 96">
                      <a:extLst>
                        <a:ext uri="{FF2B5EF4-FFF2-40B4-BE49-F238E27FC236}">
                          <a16:creationId xmlns:a16="http://schemas.microsoft.com/office/drawing/2014/main" id="{9359F530-EE6E-473A-979E-9C8D7E24C3F3}"/>
                        </a:ext>
                      </a:extLst>
                    </p:cNvPr>
                    <p:cNvSpPr>
                      <a:spLocks noChangeShapeType="1"/>
                    </p:cNvSpPr>
                    <p:nvPr/>
                  </p:nvSpPr>
                  <p:spPr bwMode="hidden">
                    <a:xfrm rot="-5400000">
                      <a:off x="2870" y="896"/>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grpSp>
              <p:grpSp>
                <p:nvGrpSpPr>
                  <p:cNvPr id="136" name="Group 97">
                    <a:extLst>
                      <a:ext uri="{FF2B5EF4-FFF2-40B4-BE49-F238E27FC236}">
                        <a16:creationId xmlns:a16="http://schemas.microsoft.com/office/drawing/2014/main" id="{5C79543F-9965-4279-B0B4-9D09DB9DC804}"/>
                      </a:ext>
                    </a:extLst>
                  </p:cNvPr>
                  <p:cNvGrpSpPr>
                    <a:grpSpLocks/>
                  </p:cNvGrpSpPr>
                  <p:nvPr/>
                </p:nvGrpSpPr>
                <p:grpSpPr bwMode="auto">
                  <a:xfrm>
                    <a:off x="2740" y="1166"/>
                    <a:ext cx="1680" cy="947"/>
                    <a:chOff x="288" y="528"/>
                    <a:chExt cx="1680" cy="1632"/>
                  </a:xfrm>
                </p:grpSpPr>
                <p:sp>
                  <p:nvSpPr>
                    <p:cNvPr id="155" name="Line 98">
                      <a:extLst>
                        <a:ext uri="{FF2B5EF4-FFF2-40B4-BE49-F238E27FC236}">
                          <a16:creationId xmlns:a16="http://schemas.microsoft.com/office/drawing/2014/main" id="{A06DA7A5-4AF7-4C0B-83FA-D9675144D0BE}"/>
                        </a:ext>
                      </a:extLst>
                    </p:cNvPr>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56" name="Line 99">
                      <a:extLst>
                        <a:ext uri="{FF2B5EF4-FFF2-40B4-BE49-F238E27FC236}">
                          <a16:creationId xmlns:a16="http://schemas.microsoft.com/office/drawing/2014/main" id="{10D58AD0-FDC9-4D8C-83BF-80E5A1C31665}"/>
                        </a:ext>
                      </a:extLst>
                    </p:cNvPr>
                    <p:cNvSpPr>
                      <a:spLocks noChangeShapeType="1"/>
                    </p:cNvSpPr>
                    <p:nvPr/>
                  </p:nvSpPr>
                  <p:spPr bwMode="hidden">
                    <a:xfrm>
                      <a:off x="1151"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57" name="Line 100">
                      <a:extLst>
                        <a:ext uri="{FF2B5EF4-FFF2-40B4-BE49-F238E27FC236}">
                          <a16:creationId xmlns:a16="http://schemas.microsoft.com/office/drawing/2014/main" id="{8A8F3823-577E-4F42-9D2B-51451FA3FEBF}"/>
                        </a:ext>
                      </a:extLst>
                    </p:cNvPr>
                    <p:cNvSpPr>
                      <a:spLocks noChangeShapeType="1"/>
                    </p:cNvSpPr>
                    <p:nvPr/>
                  </p:nvSpPr>
                  <p:spPr bwMode="hidden">
                    <a:xfrm>
                      <a:off x="1151"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58" name="Line 101">
                      <a:extLst>
                        <a:ext uri="{FF2B5EF4-FFF2-40B4-BE49-F238E27FC236}">
                          <a16:creationId xmlns:a16="http://schemas.microsoft.com/office/drawing/2014/main" id="{93EB9A96-5D06-4D3E-88B6-0E4E7B0F315D}"/>
                        </a:ext>
                      </a:extLst>
                    </p:cNvPr>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59" name="Line 102">
                      <a:extLst>
                        <a:ext uri="{FF2B5EF4-FFF2-40B4-BE49-F238E27FC236}">
                          <a16:creationId xmlns:a16="http://schemas.microsoft.com/office/drawing/2014/main" id="{5E98314F-49C3-40F9-AE36-B81F0B10FC53}"/>
                        </a:ext>
                      </a:extLst>
                    </p:cNvPr>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60" name="Line 103">
                      <a:extLst>
                        <a:ext uri="{FF2B5EF4-FFF2-40B4-BE49-F238E27FC236}">
                          <a16:creationId xmlns:a16="http://schemas.microsoft.com/office/drawing/2014/main" id="{59055043-39C2-477B-9951-68D57445776E}"/>
                        </a:ext>
                      </a:extLst>
                    </p:cNvPr>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61" name="Line 104">
                      <a:extLst>
                        <a:ext uri="{FF2B5EF4-FFF2-40B4-BE49-F238E27FC236}">
                          <a16:creationId xmlns:a16="http://schemas.microsoft.com/office/drawing/2014/main" id="{60F302F0-333E-4439-AE32-FAF4C9BBB677}"/>
                        </a:ext>
                      </a:extLst>
                    </p:cNvPr>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62" name="Line 105">
                      <a:extLst>
                        <a:ext uri="{FF2B5EF4-FFF2-40B4-BE49-F238E27FC236}">
                          <a16:creationId xmlns:a16="http://schemas.microsoft.com/office/drawing/2014/main" id="{0C33D611-5CB4-4C74-B10F-45469B040AC6}"/>
                        </a:ext>
                      </a:extLst>
                    </p:cNvPr>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grpSp>
              <p:grpSp>
                <p:nvGrpSpPr>
                  <p:cNvPr id="137" name="Group 106">
                    <a:extLst>
                      <a:ext uri="{FF2B5EF4-FFF2-40B4-BE49-F238E27FC236}">
                        <a16:creationId xmlns:a16="http://schemas.microsoft.com/office/drawing/2014/main" id="{8124922A-029A-43B3-9D7D-F0C7183B76F7}"/>
                      </a:ext>
                    </a:extLst>
                  </p:cNvPr>
                  <p:cNvGrpSpPr>
                    <a:grpSpLocks/>
                  </p:cNvGrpSpPr>
                  <p:nvPr/>
                </p:nvGrpSpPr>
                <p:grpSpPr bwMode="auto">
                  <a:xfrm>
                    <a:off x="2740" y="2187"/>
                    <a:ext cx="1680" cy="947"/>
                    <a:chOff x="288" y="528"/>
                    <a:chExt cx="1680" cy="1632"/>
                  </a:xfrm>
                </p:grpSpPr>
                <p:sp>
                  <p:nvSpPr>
                    <p:cNvPr id="147" name="Line 107">
                      <a:extLst>
                        <a:ext uri="{FF2B5EF4-FFF2-40B4-BE49-F238E27FC236}">
                          <a16:creationId xmlns:a16="http://schemas.microsoft.com/office/drawing/2014/main" id="{91100903-2213-4D6D-B8D3-C163D92D4287}"/>
                        </a:ext>
                      </a:extLst>
                    </p:cNvPr>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48" name="Line 108">
                      <a:extLst>
                        <a:ext uri="{FF2B5EF4-FFF2-40B4-BE49-F238E27FC236}">
                          <a16:creationId xmlns:a16="http://schemas.microsoft.com/office/drawing/2014/main" id="{92B09E70-37CC-4C8E-AFD2-B5C2465433E2}"/>
                        </a:ext>
                      </a:extLst>
                    </p:cNvPr>
                    <p:cNvSpPr>
                      <a:spLocks noChangeShapeType="1"/>
                    </p:cNvSpPr>
                    <p:nvPr/>
                  </p:nvSpPr>
                  <p:spPr bwMode="hidden">
                    <a:xfrm>
                      <a:off x="1151"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49" name="Line 109">
                      <a:extLst>
                        <a:ext uri="{FF2B5EF4-FFF2-40B4-BE49-F238E27FC236}">
                          <a16:creationId xmlns:a16="http://schemas.microsoft.com/office/drawing/2014/main" id="{65814B5B-A281-4193-A228-DE879711D234}"/>
                        </a:ext>
                      </a:extLst>
                    </p:cNvPr>
                    <p:cNvSpPr>
                      <a:spLocks noChangeShapeType="1"/>
                    </p:cNvSpPr>
                    <p:nvPr/>
                  </p:nvSpPr>
                  <p:spPr bwMode="hidden">
                    <a:xfrm>
                      <a:off x="1151"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50" name="Line 110">
                      <a:extLst>
                        <a:ext uri="{FF2B5EF4-FFF2-40B4-BE49-F238E27FC236}">
                          <a16:creationId xmlns:a16="http://schemas.microsoft.com/office/drawing/2014/main" id="{A914C686-5000-4129-AC37-A8F8753C4D0A}"/>
                        </a:ext>
                      </a:extLst>
                    </p:cNvPr>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51" name="Line 111">
                      <a:extLst>
                        <a:ext uri="{FF2B5EF4-FFF2-40B4-BE49-F238E27FC236}">
                          <a16:creationId xmlns:a16="http://schemas.microsoft.com/office/drawing/2014/main" id="{E91040BB-7B2E-4B1B-BD75-D19D887508E3}"/>
                        </a:ext>
                      </a:extLst>
                    </p:cNvPr>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52" name="Line 112">
                      <a:extLst>
                        <a:ext uri="{FF2B5EF4-FFF2-40B4-BE49-F238E27FC236}">
                          <a16:creationId xmlns:a16="http://schemas.microsoft.com/office/drawing/2014/main" id="{B3CFCF3F-140F-432E-B21A-EEB97BDA7DF9}"/>
                        </a:ext>
                      </a:extLst>
                    </p:cNvPr>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53" name="Line 113">
                      <a:extLst>
                        <a:ext uri="{FF2B5EF4-FFF2-40B4-BE49-F238E27FC236}">
                          <a16:creationId xmlns:a16="http://schemas.microsoft.com/office/drawing/2014/main" id="{849D0545-70AB-407B-89F7-828CFBC69F34}"/>
                        </a:ext>
                      </a:extLst>
                    </p:cNvPr>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54" name="Line 114">
                      <a:extLst>
                        <a:ext uri="{FF2B5EF4-FFF2-40B4-BE49-F238E27FC236}">
                          <a16:creationId xmlns:a16="http://schemas.microsoft.com/office/drawing/2014/main" id="{5060D6A6-AF9D-427B-9639-1E533951046A}"/>
                        </a:ext>
                      </a:extLst>
                    </p:cNvPr>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grpSp>
              <p:grpSp>
                <p:nvGrpSpPr>
                  <p:cNvPr id="138" name="Group 115">
                    <a:extLst>
                      <a:ext uri="{FF2B5EF4-FFF2-40B4-BE49-F238E27FC236}">
                        <a16:creationId xmlns:a16="http://schemas.microsoft.com/office/drawing/2014/main" id="{ACE4B503-589D-4750-A3DC-432C742476A0}"/>
                      </a:ext>
                    </a:extLst>
                  </p:cNvPr>
                  <p:cNvGrpSpPr>
                    <a:grpSpLocks/>
                  </p:cNvGrpSpPr>
                  <p:nvPr/>
                </p:nvGrpSpPr>
                <p:grpSpPr bwMode="auto">
                  <a:xfrm>
                    <a:off x="2740" y="3209"/>
                    <a:ext cx="1680" cy="947"/>
                    <a:chOff x="288" y="528"/>
                    <a:chExt cx="1680" cy="1632"/>
                  </a:xfrm>
                </p:grpSpPr>
                <p:sp>
                  <p:nvSpPr>
                    <p:cNvPr id="139" name="Line 116">
                      <a:extLst>
                        <a:ext uri="{FF2B5EF4-FFF2-40B4-BE49-F238E27FC236}">
                          <a16:creationId xmlns:a16="http://schemas.microsoft.com/office/drawing/2014/main" id="{7BEB1765-7CC8-4DBD-BF4A-6DB74E4521FC}"/>
                        </a:ext>
                      </a:extLst>
                    </p:cNvPr>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40" name="Line 117">
                      <a:extLst>
                        <a:ext uri="{FF2B5EF4-FFF2-40B4-BE49-F238E27FC236}">
                          <a16:creationId xmlns:a16="http://schemas.microsoft.com/office/drawing/2014/main" id="{C732E846-F4B5-46E8-B418-CCE854FFBF3C}"/>
                        </a:ext>
                      </a:extLst>
                    </p:cNvPr>
                    <p:cNvSpPr>
                      <a:spLocks noChangeShapeType="1"/>
                    </p:cNvSpPr>
                    <p:nvPr/>
                  </p:nvSpPr>
                  <p:spPr bwMode="hidden">
                    <a:xfrm>
                      <a:off x="1151"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41" name="Line 118">
                      <a:extLst>
                        <a:ext uri="{FF2B5EF4-FFF2-40B4-BE49-F238E27FC236}">
                          <a16:creationId xmlns:a16="http://schemas.microsoft.com/office/drawing/2014/main" id="{06EBF07E-9A15-4124-B87D-3510EDEFDBB2}"/>
                        </a:ext>
                      </a:extLst>
                    </p:cNvPr>
                    <p:cNvSpPr>
                      <a:spLocks noChangeShapeType="1"/>
                    </p:cNvSpPr>
                    <p:nvPr/>
                  </p:nvSpPr>
                  <p:spPr bwMode="hidden">
                    <a:xfrm>
                      <a:off x="1151"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42" name="Line 119">
                      <a:extLst>
                        <a:ext uri="{FF2B5EF4-FFF2-40B4-BE49-F238E27FC236}">
                          <a16:creationId xmlns:a16="http://schemas.microsoft.com/office/drawing/2014/main" id="{4FAFD560-CAFA-4732-9644-0D75E63CD31A}"/>
                        </a:ext>
                      </a:extLst>
                    </p:cNvPr>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43" name="Line 120">
                      <a:extLst>
                        <a:ext uri="{FF2B5EF4-FFF2-40B4-BE49-F238E27FC236}">
                          <a16:creationId xmlns:a16="http://schemas.microsoft.com/office/drawing/2014/main" id="{6A0CF248-31E1-4218-8F35-02386398CF79}"/>
                        </a:ext>
                      </a:extLst>
                    </p:cNvPr>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44" name="Line 121">
                      <a:extLst>
                        <a:ext uri="{FF2B5EF4-FFF2-40B4-BE49-F238E27FC236}">
                          <a16:creationId xmlns:a16="http://schemas.microsoft.com/office/drawing/2014/main" id="{AFA5564B-C763-4C0D-A64A-EBF24B58BF02}"/>
                        </a:ext>
                      </a:extLst>
                    </p:cNvPr>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45" name="Line 122">
                      <a:extLst>
                        <a:ext uri="{FF2B5EF4-FFF2-40B4-BE49-F238E27FC236}">
                          <a16:creationId xmlns:a16="http://schemas.microsoft.com/office/drawing/2014/main" id="{F2D72AFD-6EDF-4B42-8A79-8A0BEB22791F}"/>
                        </a:ext>
                      </a:extLst>
                    </p:cNvPr>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46" name="Line 123">
                      <a:extLst>
                        <a:ext uri="{FF2B5EF4-FFF2-40B4-BE49-F238E27FC236}">
                          <a16:creationId xmlns:a16="http://schemas.microsoft.com/office/drawing/2014/main" id="{DB9AD0C4-2A61-4FBD-B917-8DCBCA13C0E6}"/>
                        </a:ext>
                      </a:extLst>
                    </p:cNvPr>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grpSp>
            </p:grpSp>
            <p:grpSp>
              <p:nvGrpSpPr>
                <p:cNvPr id="61" name="Group 124">
                  <a:extLst>
                    <a:ext uri="{FF2B5EF4-FFF2-40B4-BE49-F238E27FC236}">
                      <a16:creationId xmlns:a16="http://schemas.microsoft.com/office/drawing/2014/main" id="{04EAAF5C-98D1-44A8-B018-0A20D177ED85}"/>
                    </a:ext>
                  </a:extLst>
                </p:cNvPr>
                <p:cNvGrpSpPr>
                  <a:grpSpLocks/>
                </p:cNvGrpSpPr>
                <p:nvPr userDrawn="1"/>
              </p:nvGrpSpPr>
              <p:grpSpPr bwMode="auto">
                <a:xfrm>
                  <a:off x="3687" y="144"/>
                  <a:ext cx="1801" cy="4012"/>
                  <a:chOff x="3687" y="144"/>
                  <a:chExt cx="1801" cy="4012"/>
                </a:xfrm>
              </p:grpSpPr>
              <p:grpSp>
                <p:nvGrpSpPr>
                  <p:cNvPr id="99" name="Group 125">
                    <a:extLst>
                      <a:ext uri="{FF2B5EF4-FFF2-40B4-BE49-F238E27FC236}">
                        <a16:creationId xmlns:a16="http://schemas.microsoft.com/office/drawing/2014/main" id="{F0B79774-2A57-4F9E-82FF-7EEF137B0D7C}"/>
                      </a:ext>
                    </a:extLst>
                  </p:cNvPr>
                  <p:cNvGrpSpPr>
                    <a:grpSpLocks/>
                  </p:cNvGrpSpPr>
                  <p:nvPr userDrawn="1"/>
                </p:nvGrpSpPr>
                <p:grpSpPr bwMode="auto">
                  <a:xfrm>
                    <a:off x="3687" y="144"/>
                    <a:ext cx="975" cy="947"/>
                    <a:chOff x="3687" y="144"/>
                    <a:chExt cx="975" cy="947"/>
                  </a:xfrm>
                </p:grpSpPr>
                <p:sp>
                  <p:nvSpPr>
                    <p:cNvPr id="127" name="Line 126">
                      <a:extLst>
                        <a:ext uri="{FF2B5EF4-FFF2-40B4-BE49-F238E27FC236}">
                          <a16:creationId xmlns:a16="http://schemas.microsoft.com/office/drawing/2014/main" id="{59C1A3CB-86D6-4104-8141-4EB6C14B6019}"/>
                        </a:ext>
                      </a:extLst>
                    </p:cNvPr>
                    <p:cNvSpPr>
                      <a:spLocks noChangeShapeType="1"/>
                    </p:cNvSpPr>
                    <p:nvPr/>
                  </p:nvSpPr>
                  <p:spPr bwMode="hidden">
                    <a:xfrm>
                      <a:off x="3687" y="144"/>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28" name="Line 127">
                      <a:extLst>
                        <a:ext uri="{FF2B5EF4-FFF2-40B4-BE49-F238E27FC236}">
                          <a16:creationId xmlns:a16="http://schemas.microsoft.com/office/drawing/2014/main" id="{DF11ECB3-4EAA-424D-9482-383A68D478E2}"/>
                        </a:ext>
                      </a:extLst>
                    </p:cNvPr>
                    <p:cNvSpPr>
                      <a:spLocks noChangeShapeType="1"/>
                    </p:cNvSpPr>
                    <p:nvPr/>
                  </p:nvSpPr>
                  <p:spPr bwMode="hidden">
                    <a:xfrm>
                      <a:off x="4188" y="144"/>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29" name="Line 128">
                      <a:extLst>
                        <a:ext uri="{FF2B5EF4-FFF2-40B4-BE49-F238E27FC236}">
                          <a16:creationId xmlns:a16="http://schemas.microsoft.com/office/drawing/2014/main" id="{282CC622-A90D-41B9-A935-E1D603753A87}"/>
                        </a:ext>
                      </a:extLst>
                    </p:cNvPr>
                    <p:cNvSpPr>
                      <a:spLocks noChangeShapeType="1"/>
                    </p:cNvSpPr>
                    <p:nvPr/>
                  </p:nvSpPr>
                  <p:spPr bwMode="hidden">
                    <a:xfrm>
                      <a:off x="4188" y="64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30" name="Line 129">
                      <a:extLst>
                        <a:ext uri="{FF2B5EF4-FFF2-40B4-BE49-F238E27FC236}">
                          <a16:creationId xmlns:a16="http://schemas.microsoft.com/office/drawing/2014/main" id="{174247C4-D576-4A05-8B66-6D91A5FB26C6}"/>
                        </a:ext>
                      </a:extLst>
                    </p:cNvPr>
                    <p:cNvSpPr>
                      <a:spLocks noChangeShapeType="1"/>
                    </p:cNvSpPr>
                    <p:nvPr/>
                  </p:nvSpPr>
                  <p:spPr bwMode="hidden">
                    <a:xfrm>
                      <a:off x="3687" y="64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31" name="Line 130">
                      <a:extLst>
                        <a:ext uri="{FF2B5EF4-FFF2-40B4-BE49-F238E27FC236}">
                          <a16:creationId xmlns:a16="http://schemas.microsoft.com/office/drawing/2014/main" id="{0CA1B074-6A4A-499E-B28D-C5598601B629}"/>
                        </a:ext>
                      </a:extLst>
                    </p:cNvPr>
                    <p:cNvSpPr>
                      <a:spLocks noChangeShapeType="1"/>
                    </p:cNvSpPr>
                    <p:nvPr/>
                  </p:nvSpPr>
                  <p:spPr bwMode="hidden">
                    <a:xfrm rot="-5400000">
                      <a:off x="3938" y="39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32" name="Line 131">
                      <a:extLst>
                        <a:ext uri="{FF2B5EF4-FFF2-40B4-BE49-F238E27FC236}">
                          <a16:creationId xmlns:a16="http://schemas.microsoft.com/office/drawing/2014/main" id="{03A9A12E-7210-4058-AE04-6DC7CD193C76}"/>
                        </a:ext>
                      </a:extLst>
                    </p:cNvPr>
                    <p:cNvSpPr>
                      <a:spLocks noChangeShapeType="1"/>
                    </p:cNvSpPr>
                    <p:nvPr/>
                  </p:nvSpPr>
                  <p:spPr bwMode="hidden">
                    <a:xfrm rot="-5400000">
                      <a:off x="4467" y="39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33" name="Line 132">
                      <a:extLst>
                        <a:ext uri="{FF2B5EF4-FFF2-40B4-BE49-F238E27FC236}">
                          <a16:creationId xmlns:a16="http://schemas.microsoft.com/office/drawing/2014/main" id="{D3B3A00E-0892-4563-9B25-52E6F64ABC27}"/>
                        </a:ext>
                      </a:extLst>
                    </p:cNvPr>
                    <p:cNvSpPr>
                      <a:spLocks noChangeShapeType="1"/>
                    </p:cNvSpPr>
                    <p:nvPr/>
                  </p:nvSpPr>
                  <p:spPr bwMode="hidden">
                    <a:xfrm rot="-5400000">
                      <a:off x="4467" y="896"/>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34" name="Line 133">
                      <a:extLst>
                        <a:ext uri="{FF2B5EF4-FFF2-40B4-BE49-F238E27FC236}">
                          <a16:creationId xmlns:a16="http://schemas.microsoft.com/office/drawing/2014/main" id="{464A083D-B7B0-4378-9834-5F9714976E29}"/>
                        </a:ext>
                      </a:extLst>
                    </p:cNvPr>
                    <p:cNvSpPr>
                      <a:spLocks noChangeShapeType="1"/>
                    </p:cNvSpPr>
                    <p:nvPr/>
                  </p:nvSpPr>
                  <p:spPr bwMode="hidden">
                    <a:xfrm rot="-5400000">
                      <a:off x="3938" y="896"/>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grpSp>
              <p:grpSp>
                <p:nvGrpSpPr>
                  <p:cNvPr id="100" name="Group 134">
                    <a:extLst>
                      <a:ext uri="{FF2B5EF4-FFF2-40B4-BE49-F238E27FC236}">
                        <a16:creationId xmlns:a16="http://schemas.microsoft.com/office/drawing/2014/main" id="{5698E483-6CE6-4171-9E1D-F073C9B2B17F}"/>
                      </a:ext>
                    </a:extLst>
                  </p:cNvPr>
                  <p:cNvGrpSpPr>
                    <a:grpSpLocks/>
                  </p:cNvGrpSpPr>
                  <p:nvPr/>
                </p:nvGrpSpPr>
                <p:grpSpPr bwMode="auto">
                  <a:xfrm>
                    <a:off x="3808" y="1166"/>
                    <a:ext cx="1680" cy="947"/>
                    <a:chOff x="288" y="528"/>
                    <a:chExt cx="1680" cy="1632"/>
                  </a:xfrm>
                </p:grpSpPr>
                <p:sp>
                  <p:nvSpPr>
                    <p:cNvPr id="119" name="Line 135">
                      <a:extLst>
                        <a:ext uri="{FF2B5EF4-FFF2-40B4-BE49-F238E27FC236}">
                          <a16:creationId xmlns:a16="http://schemas.microsoft.com/office/drawing/2014/main" id="{4BBB11C3-FD0A-4419-9F8D-D1AC4466B800}"/>
                        </a:ext>
                      </a:extLst>
                    </p:cNvPr>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20" name="Line 136">
                      <a:extLst>
                        <a:ext uri="{FF2B5EF4-FFF2-40B4-BE49-F238E27FC236}">
                          <a16:creationId xmlns:a16="http://schemas.microsoft.com/office/drawing/2014/main" id="{0F6D288D-0BDA-4054-AB33-501276BABB7F}"/>
                        </a:ext>
                      </a:extLst>
                    </p:cNvPr>
                    <p:cNvSpPr>
                      <a:spLocks noChangeShapeType="1"/>
                    </p:cNvSpPr>
                    <p:nvPr/>
                  </p:nvSpPr>
                  <p:spPr bwMode="hidden">
                    <a:xfrm>
                      <a:off x="1151"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21" name="Line 137">
                      <a:extLst>
                        <a:ext uri="{FF2B5EF4-FFF2-40B4-BE49-F238E27FC236}">
                          <a16:creationId xmlns:a16="http://schemas.microsoft.com/office/drawing/2014/main" id="{31DD6EF6-5B69-4C5E-B444-A0404F51E8F0}"/>
                        </a:ext>
                      </a:extLst>
                    </p:cNvPr>
                    <p:cNvSpPr>
                      <a:spLocks noChangeShapeType="1"/>
                    </p:cNvSpPr>
                    <p:nvPr/>
                  </p:nvSpPr>
                  <p:spPr bwMode="hidden">
                    <a:xfrm>
                      <a:off x="1151"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22" name="Line 138">
                      <a:extLst>
                        <a:ext uri="{FF2B5EF4-FFF2-40B4-BE49-F238E27FC236}">
                          <a16:creationId xmlns:a16="http://schemas.microsoft.com/office/drawing/2014/main" id="{8D392255-3EBC-4984-A9C4-DA266C6DF6DF}"/>
                        </a:ext>
                      </a:extLst>
                    </p:cNvPr>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23" name="Line 139">
                      <a:extLst>
                        <a:ext uri="{FF2B5EF4-FFF2-40B4-BE49-F238E27FC236}">
                          <a16:creationId xmlns:a16="http://schemas.microsoft.com/office/drawing/2014/main" id="{9BA4E180-2A31-4A6F-9497-E1E6E1F9DA80}"/>
                        </a:ext>
                      </a:extLst>
                    </p:cNvPr>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24" name="Line 140">
                      <a:extLst>
                        <a:ext uri="{FF2B5EF4-FFF2-40B4-BE49-F238E27FC236}">
                          <a16:creationId xmlns:a16="http://schemas.microsoft.com/office/drawing/2014/main" id="{BC570EFF-A2D8-4088-8100-B2EF96E4A6F3}"/>
                        </a:ext>
                      </a:extLst>
                    </p:cNvPr>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25" name="Line 141">
                      <a:extLst>
                        <a:ext uri="{FF2B5EF4-FFF2-40B4-BE49-F238E27FC236}">
                          <a16:creationId xmlns:a16="http://schemas.microsoft.com/office/drawing/2014/main" id="{114408F1-A19C-4DF3-B479-FCB76489A875}"/>
                        </a:ext>
                      </a:extLst>
                    </p:cNvPr>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26" name="Line 142">
                      <a:extLst>
                        <a:ext uri="{FF2B5EF4-FFF2-40B4-BE49-F238E27FC236}">
                          <a16:creationId xmlns:a16="http://schemas.microsoft.com/office/drawing/2014/main" id="{2218EFA7-B016-473B-ACBF-ED9788BAE4E2}"/>
                        </a:ext>
                      </a:extLst>
                    </p:cNvPr>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grpSp>
              <p:grpSp>
                <p:nvGrpSpPr>
                  <p:cNvPr id="101" name="Group 143">
                    <a:extLst>
                      <a:ext uri="{FF2B5EF4-FFF2-40B4-BE49-F238E27FC236}">
                        <a16:creationId xmlns:a16="http://schemas.microsoft.com/office/drawing/2014/main" id="{6CE70E81-3505-4431-89ED-42AAC7B5E71E}"/>
                      </a:ext>
                    </a:extLst>
                  </p:cNvPr>
                  <p:cNvGrpSpPr>
                    <a:grpSpLocks/>
                  </p:cNvGrpSpPr>
                  <p:nvPr/>
                </p:nvGrpSpPr>
                <p:grpSpPr bwMode="auto">
                  <a:xfrm>
                    <a:off x="3808" y="2187"/>
                    <a:ext cx="1680" cy="947"/>
                    <a:chOff x="288" y="528"/>
                    <a:chExt cx="1680" cy="1632"/>
                  </a:xfrm>
                </p:grpSpPr>
                <p:sp>
                  <p:nvSpPr>
                    <p:cNvPr id="111" name="Line 144">
                      <a:extLst>
                        <a:ext uri="{FF2B5EF4-FFF2-40B4-BE49-F238E27FC236}">
                          <a16:creationId xmlns:a16="http://schemas.microsoft.com/office/drawing/2014/main" id="{4BA1D69E-5F6C-478D-97EA-7C2100223565}"/>
                        </a:ext>
                      </a:extLst>
                    </p:cNvPr>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12" name="Line 145">
                      <a:extLst>
                        <a:ext uri="{FF2B5EF4-FFF2-40B4-BE49-F238E27FC236}">
                          <a16:creationId xmlns:a16="http://schemas.microsoft.com/office/drawing/2014/main" id="{17BEB58E-796E-4C40-9A19-4808CB599B31}"/>
                        </a:ext>
                      </a:extLst>
                    </p:cNvPr>
                    <p:cNvSpPr>
                      <a:spLocks noChangeShapeType="1"/>
                    </p:cNvSpPr>
                    <p:nvPr/>
                  </p:nvSpPr>
                  <p:spPr bwMode="hidden">
                    <a:xfrm>
                      <a:off x="1151"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13" name="Line 146">
                      <a:extLst>
                        <a:ext uri="{FF2B5EF4-FFF2-40B4-BE49-F238E27FC236}">
                          <a16:creationId xmlns:a16="http://schemas.microsoft.com/office/drawing/2014/main" id="{D780B7E0-44CA-443F-802C-1C94F982E642}"/>
                        </a:ext>
                      </a:extLst>
                    </p:cNvPr>
                    <p:cNvSpPr>
                      <a:spLocks noChangeShapeType="1"/>
                    </p:cNvSpPr>
                    <p:nvPr/>
                  </p:nvSpPr>
                  <p:spPr bwMode="hidden">
                    <a:xfrm>
                      <a:off x="1151"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14" name="Line 147">
                      <a:extLst>
                        <a:ext uri="{FF2B5EF4-FFF2-40B4-BE49-F238E27FC236}">
                          <a16:creationId xmlns:a16="http://schemas.microsoft.com/office/drawing/2014/main" id="{ABFB5610-4C0D-4E08-9FE4-26F6EA26280E}"/>
                        </a:ext>
                      </a:extLst>
                    </p:cNvPr>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15" name="Line 148">
                      <a:extLst>
                        <a:ext uri="{FF2B5EF4-FFF2-40B4-BE49-F238E27FC236}">
                          <a16:creationId xmlns:a16="http://schemas.microsoft.com/office/drawing/2014/main" id="{44557DD5-095E-4759-8633-0C8870A277BD}"/>
                        </a:ext>
                      </a:extLst>
                    </p:cNvPr>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16" name="Line 149">
                      <a:extLst>
                        <a:ext uri="{FF2B5EF4-FFF2-40B4-BE49-F238E27FC236}">
                          <a16:creationId xmlns:a16="http://schemas.microsoft.com/office/drawing/2014/main" id="{79BF180F-E201-4116-8563-478DD128A678}"/>
                        </a:ext>
                      </a:extLst>
                    </p:cNvPr>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17" name="Line 150">
                      <a:extLst>
                        <a:ext uri="{FF2B5EF4-FFF2-40B4-BE49-F238E27FC236}">
                          <a16:creationId xmlns:a16="http://schemas.microsoft.com/office/drawing/2014/main" id="{6D697AFA-855A-4BDD-A177-EFFF981C8FA9}"/>
                        </a:ext>
                      </a:extLst>
                    </p:cNvPr>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18" name="Line 151">
                      <a:extLst>
                        <a:ext uri="{FF2B5EF4-FFF2-40B4-BE49-F238E27FC236}">
                          <a16:creationId xmlns:a16="http://schemas.microsoft.com/office/drawing/2014/main" id="{463B6C71-F789-4D91-A128-CC8446FA3637}"/>
                        </a:ext>
                      </a:extLst>
                    </p:cNvPr>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grpSp>
              <p:grpSp>
                <p:nvGrpSpPr>
                  <p:cNvPr id="102" name="Group 152">
                    <a:extLst>
                      <a:ext uri="{FF2B5EF4-FFF2-40B4-BE49-F238E27FC236}">
                        <a16:creationId xmlns:a16="http://schemas.microsoft.com/office/drawing/2014/main" id="{E2A089A2-C2F8-4B2C-904F-2A79048AA96E}"/>
                      </a:ext>
                    </a:extLst>
                  </p:cNvPr>
                  <p:cNvGrpSpPr>
                    <a:grpSpLocks/>
                  </p:cNvGrpSpPr>
                  <p:nvPr/>
                </p:nvGrpSpPr>
                <p:grpSpPr bwMode="auto">
                  <a:xfrm>
                    <a:off x="3808" y="3209"/>
                    <a:ext cx="1680" cy="947"/>
                    <a:chOff x="288" y="528"/>
                    <a:chExt cx="1680" cy="1632"/>
                  </a:xfrm>
                </p:grpSpPr>
                <p:sp>
                  <p:nvSpPr>
                    <p:cNvPr id="103" name="Line 153">
                      <a:extLst>
                        <a:ext uri="{FF2B5EF4-FFF2-40B4-BE49-F238E27FC236}">
                          <a16:creationId xmlns:a16="http://schemas.microsoft.com/office/drawing/2014/main" id="{356DCA0B-34BC-4EB5-934C-70E071D1FB0D}"/>
                        </a:ext>
                      </a:extLst>
                    </p:cNvPr>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04" name="Line 154">
                      <a:extLst>
                        <a:ext uri="{FF2B5EF4-FFF2-40B4-BE49-F238E27FC236}">
                          <a16:creationId xmlns:a16="http://schemas.microsoft.com/office/drawing/2014/main" id="{5CE6C2EE-F983-468F-8489-DCFC0ABAE966}"/>
                        </a:ext>
                      </a:extLst>
                    </p:cNvPr>
                    <p:cNvSpPr>
                      <a:spLocks noChangeShapeType="1"/>
                    </p:cNvSpPr>
                    <p:nvPr/>
                  </p:nvSpPr>
                  <p:spPr bwMode="hidden">
                    <a:xfrm>
                      <a:off x="1151"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05" name="Line 155">
                      <a:extLst>
                        <a:ext uri="{FF2B5EF4-FFF2-40B4-BE49-F238E27FC236}">
                          <a16:creationId xmlns:a16="http://schemas.microsoft.com/office/drawing/2014/main" id="{61E77B9E-1158-454F-B0E8-F564A64B5332}"/>
                        </a:ext>
                      </a:extLst>
                    </p:cNvPr>
                    <p:cNvSpPr>
                      <a:spLocks noChangeShapeType="1"/>
                    </p:cNvSpPr>
                    <p:nvPr/>
                  </p:nvSpPr>
                  <p:spPr bwMode="hidden">
                    <a:xfrm>
                      <a:off x="1151"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06" name="Line 156">
                      <a:extLst>
                        <a:ext uri="{FF2B5EF4-FFF2-40B4-BE49-F238E27FC236}">
                          <a16:creationId xmlns:a16="http://schemas.microsoft.com/office/drawing/2014/main" id="{99A5841F-693B-4512-A1D2-54354E940D52}"/>
                        </a:ext>
                      </a:extLst>
                    </p:cNvPr>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07" name="Line 157">
                      <a:extLst>
                        <a:ext uri="{FF2B5EF4-FFF2-40B4-BE49-F238E27FC236}">
                          <a16:creationId xmlns:a16="http://schemas.microsoft.com/office/drawing/2014/main" id="{544DEEED-BD03-4B94-B5D4-1BF09E9F600B}"/>
                        </a:ext>
                      </a:extLst>
                    </p:cNvPr>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08" name="Line 158">
                      <a:extLst>
                        <a:ext uri="{FF2B5EF4-FFF2-40B4-BE49-F238E27FC236}">
                          <a16:creationId xmlns:a16="http://schemas.microsoft.com/office/drawing/2014/main" id="{FE9FAFCE-D381-4184-ACCB-2E3478201F82}"/>
                        </a:ext>
                      </a:extLst>
                    </p:cNvPr>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09" name="Line 159">
                      <a:extLst>
                        <a:ext uri="{FF2B5EF4-FFF2-40B4-BE49-F238E27FC236}">
                          <a16:creationId xmlns:a16="http://schemas.microsoft.com/office/drawing/2014/main" id="{14DBB837-285B-4320-A9E8-508CF37A0A36}"/>
                        </a:ext>
                      </a:extLst>
                    </p:cNvPr>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10" name="Line 160">
                      <a:extLst>
                        <a:ext uri="{FF2B5EF4-FFF2-40B4-BE49-F238E27FC236}">
                          <a16:creationId xmlns:a16="http://schemas.microsoft.com/office/drawing/2014/main" id="{06A1554B-90EA-435D-BCD3-57753C1B27CF}"/>
                        </a:ext>
                      </a:extLst>
                    </p:cNvPr>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grpSp>
            </p:grpSp>
            <p:grpSp>
              <p:nvGrpSpPr>
                <p:cNvPr id="62" name="Group 161">
                  <a:extLst>
                    <a:ext uri="{FF2B5EF4-FFF2-40B4-BE49-F238E27FC236}">
                      <a16:creationId xmlns:a16="http://schemas.microsoft.com/office/drawing/2014/main" id="{137B82FB-CA29-4D6E-B8AC-8F66B90A5C1E}"/>
                    </a:ext>
                  </a:extLst>
                </p:cNvPr>
                <p:cNvGrpSpPr>
                  <a:grpSpLocks/>
                </p:cNvGrpSpPr>
                <p:nvPr userDrawn="1"/>
              </p:nvGrpSpPr>
              <p:grpSpPr bwMode="auto">
                <a:xfrm>
                  <a:off x="4755" y="144"/>
                  <a:ext cx="1801" cy="4012"/>
                  <a:chOff x="4755" y="144"/>
                  <a:chExt cx="1801" cy="4012"/>
                </a:xfrm>
              </p:grpSpPr>
              <p:grpSp>
                <p:nvGrpSpPr>
                  <p:cNvPr id="63" name="Group 162">
                    <a:extLst>
                      <a:ext uri="{FF2B5EF4-FFF2-40B4-BE49-F238E27FC236}">
                        <a16:creationId xmlns:a16="http://schemas.microsoft.com/office/drawing/2014/main" id="{1FC451C3-92A5-42FD-8548-571E83FAF6F7}"/>
                      </a:ext>
                    </a:extLst>
                  </p:cNvPr>
                  <p:cNvGrpSpPr>
                    <a:grpSpLocks/>
                  </p:cNvGrpSpPr>
                  <p:nvPr userDrawn="1"/>
                </p:nvGrpSpPr>
                <p:grpSpPr bwMode="auto">
                  <a:xfrm>
                    <a:off x="4755" y="144"/>
                    <a:ext cx="975" cy="947"/>
                    <a:chOff x="4755" y="144"/>
                    <a:chExt cx="975" cy="947"/>
                  </a:xfrm>
                </p:grpSpPr>
                <p:sp>
                  <p:nvSpPr>
                    <p:cNvPr id="91" name="Line 163">
                      <a:extLst>
                        <a:ext uri="{FF2B5EF4-FFF2-40B4-BE49-F238E27FC236}">
                          <a16:creationId xmlns:a16="http://schemas.microsoft.com/office/drawing/2014/main" id="{6850ACCD-8C50-408E-9F65-43FC90966EE6}"/>
                        </a:ext>
                      </a:extLst>
                    </p:cNvPr>
                    <p:cNvSpPr>
                      <a:spLocks noChangeShapeType="1"/>
                    </p:cNvSpPr>
                    <p:nvPr/>
                  </p:nvSpPr>
                  <p:spPr bwMode="hidden">
                    <a:xfrm>
                      <a:off x="4755" y="144"/>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92" name="Line 164">
                      <a:extLst>
                        <a:ext uri="{FF2B5EF4-FFF2-40B4-BE49-F238E27FC236}">
                          <a16:creationId xmlns:a16="http://schemas.microsoft.com/office/drawing/2014/main" id="{AEFB40A6-ACFE-4316-A0E6-13708164F13C}"/>
                        </a:ext>
                      </a:extLst>
                    </p:cNvPr>
                    <p:cNvSpPr>
                      <a:spLocks noChangeShapeType="1"/>
                    </p:cNvSpPr>
                    <p:nvPr/>
                  </p:nvSpPr>
                  <p:spPr bwMode="hidden">
                    <a:xfrm>
                      <a:off x="5256" y="144"/>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93" name="Line 165">
                      <a:extLst>
                        <a:ext uri="{FF2B5EF4-FFF2-40B4-BE49-F238E27FC236}">
                          <a16:creationId xmlns:a16="http://schemas.microsoft.com/office/drawing/2014/main" id="{F4D78674-96C6-4EA2-8621-AE005DB8D7CD}"/>
                        </a:ext>
                      </a:extLst>
                    </p:cNvPr>
                    <p:cNvSpPr>
                      <a:spLocks noChangeShapeType="1"/>
                    </p:cNvSpPr>
                    <p:nvPr/>
                  </p:nvSpPr>
                  <p:spPr bwMode="hidden">
                    <a:xfrm>
                      <a:off x="5256" y="64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94" name="Line 166">
                      <a:extLst>
                        <a:ext uri="{FF2B5EF4-FFF2-40B4-BE49-F238E27FC236}">
                          <a16:creationId xmlns:a16="http://schemas.microsoft.com/office/drawing/2014/main" id="{513B1731-C14F-4CAE-90E8-BF1DD672091E}"/>
                        </a:ext>
                      </a:extLst>
                    </p:cNvPr>
                    <p:cNvSpPr>
                      <a:spLocks noChangeShapeType="1"/>
                    </p:cNvSpPr>
                    <p:nvPr/>
                  </p:nvSpPr>
                  <p:spPr bwMode="hidden">
                    <a:xfrm>
                      <a:off x="4755" y="64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95" name="Line 167">
                      <a:extLst>
                        <a:ext uri="{FF2B5EF4-FFF2-40B4-BE49-F238E27FC236}">
                          <a16:creationId xmlns:a16="http://schemas.microsoft.com/office/drawing/2014/main" id="{DD27C579-18D4-4881-B316-A3F71CFD07D8}"/>
                        </a:ext>
                      </a:extLst>
                    </p:cNvPr>
                    <p:cNvSpPr>
                      <a:spLocks noChangeShapeType="1"/>
                    </p:cNvSpPr>
                    <p:nvPr/>
                  </p:nvSpPr>
                  <p:spPr bwMode="hidden">
                    <a:xfrm rot="-5400000">
                      <a:off x="5006" y="39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96" name="Line 168">
                      <a:extLst>
                        <a:ext uri="{FF2B5EF4-FFF2-40B4-BE49-F238E27FC236}">
                          <a16:creationId xmlns:a16="http://schemas.microsoft.com/office/drawing/2014/main" id="{968A56E3-9C12-4C72-8847-35453C83A7DA}"/>
                        </a:ext>
                      </a:extLst>
                    </p:cNvPr>
                    <p:cNvSpPr>
                      <a:spLocks noChangeShapeType="1"/>
                    </p:cNvSpPr>
                    <p:nvPr/>
                  </p:nvSpPr>
                  <p:spPr bwMode="hidden">
                    <a:xfrm rot="-5400000">
                      <a:off x="5535" y="39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97" name="Line 169">
                      <a:extLst>
                        <a:ext uri="{FF2B5EF4-FFF2-40B4-BE49-F238E27FC236}">
                          <a16:creationId xmlns:a16="http://schemas.microsoft.com/office/drawing/2014/main" id="{D7CD3BDD-CD08-4785-8912-219B0DB673D1}"/>
                        </a:ext>
                      </a:extLst>
                    </p:cNvPr>
                    <p:cNvSpPr>
                      <a:spLocks noChangeShapeType="1"/>
                    </p:cNvSpPr>
                    <p:nvPr/>
                  </p:nvSpPr>
                  <p:spPr bwMode="hidden">
                    <a:xfrm rot="-5400000">
                      <a:off x="5535" y="896"/>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98" name="Line 170">
                      <a:extLst>
                        <a:ext uri="{FF2B5EF4-FFF2-40B4-BE49-F238E27FC236}">
                          <a16:creationId xmlns:a16="http://schemas.microsoft.com/office/drawing/2014/main" id="{506F1778-91DD-4944-91D4-40090D71362F}"/>
                        </a:ext>
                      </a:extLst>
                    </p:cNvPr>
                    <p:cNvSpPr>
                      <a:spLocks noChangeShapeType="1"/>
                    </p:cNvSpPr>
                    <p:nvPr/>
                  </p:nvSpPr>
                  <p:spPr bwMode="hidden">
                    <a:xfrm rot="-5400000">
                      <a:off x="5006" y="896"/>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grpSp>
              <p:grpSp>
                <p:nvGrpSpPr>
                  <p:cNvPr id="64" name="Group 171">
                    <a:extLst>
                      <a:ext uri="{FF2B5EF4-FFF2-40B4-BE49-F238E27FC236}">
                        <a16:creationId xmlns:a16="http://schemas.microsoft.com/office/drawing/2014/main" id="{C24F194E-91C4-45F6-9784-D1774AA81F4F}"/>
                      </a:ext>
                    </a:extLst>
                  </p:cNvPr>
                  <p:cNvGrpSpPr>
                    <a:grpSpLocks/>
                  </p:cNvGrpSpPr>
                  <p:nvPr/>
                </p:nvGrpSpPr>
                <p:grpSpPr bwMode="auto">
                  <a:xfrm>
                    <a:off x="4876" y="1166"/>
                    <a:ext cx="1680" cy="947"/>
                    <a:chOff x="288" y="528"/>
                    <a:chExt cx="1680" cy="1632"/>
                  </a:xfrm>
                </p:grpSpPr>
                <p:sp>
                  <p:nvSpPr>
                    <p:cNvPr id="83" name="Line 172">
                      <a:extLst>
                        <a:ext uri="{FF2B5EF4-FFF2-40B4-BE49-F238E27FC236}">
                          <a16:creationId xmlns:a16="http://schemas.microsoft.com/office/drawing/2014/main" id="{CD54644A-90A6-4937-B15B-F89E055A93CD}"/>
                        </a:ext>
                      </a:extLst>
                    </p:cNvPr>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84" name="Line 173">
                      <a:extLst>
                        <a:ext uri="{FF2B5EF4-FFF2-40B4-BE49-F238E27FC236}">
                          <a16:creationId xmlns:a16="http://schemas.microsoft.com/office/drawing/2014/main" id="{C671FC98-0FE7-43E3-BD6B-0441827395C9}"/>
                        </a:ext>
                      </a:extLst>
                    </p:cNvPr>
                    <p:cNvSpPr>
                      <a:spLocks noChangeShapeType="1"/>
                    </p:cNvSpPr>
                    <p:nvPr/>
                  </p:nvSpPr>
                  <p:spPr bwMode="hidden">
                    <a:xfrm>
                      <a:off x="1151"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85" name="Line 174">
                      <a:extLst>
                        <a:ext uri="{FF2B5EF4-FFF2-40B4-BE49-F238E27FC236}">
                          <a16:creationId xmlns:a16="http://schemas.microsoft.com/office/drawing/2014/main" id="{6D086A1D-C5C3-492C-96DC-EF59A1CCB380}"/>
                        </a:ext>
                      </a:extLst>
                    </p:cNvPr>
                    <p:cNvSpPr>
                      <a:spLocks noChangeShapeType="1"/>
                    </p:cNvSpPr>
                    <p:nvPr/>
                  </p:nvSpPr>
                  <p:spPr bwMode="hidden">
                    <a:xfrm>
                      <a:off x="1151"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86" name="Line 175">
                      <a:extLst>
                        <a:ext uri="{FF2B5EF4-FFF2-40B4-BE49-F238E27FC236}">
                          <a16:creationId xmlns:a16="http://schemas.microsoft.com/office/drawing/2014/main" id="{E83F14FA-8301-4897-AC95-0F960538AB32}"/>
                        </a:ext>
                      </a:extLst>
                    </p:cNvPr>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87" name="Line 176">
                      <a:extLst>
                        <a:ext uri="{FF2B5EF4-FFF2-40B4-BE49-F238E27FC236}">
                          <a16:creationId xmlns:a16="http://schemas.microsoft.com/office/drawing/2014/main" id="{267F4E15-3901-48FE-BA14-DC1F911B99D9}"/>
                        </a:ext>
                      </a:extLst>
                    </p:cNvPr>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88" name="Line 177">
                      <a:extLst>
                        <a:ext uri="{FF2B5EF4-FFF2-40B4-BE49-F238E27FC236}">
                          <a16:creationId xmlns:a16="http://schemas.microsoft.com/office/drawing/2014/main" id="{548D97AC-88AE-4978-9D70-39A89BD94D86}"/>
                        </a:ext>
                      </a:extLst>
                    </p:cNvPr>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89" name="Line 178">
                      <a:extLst>
                        <a:ext uri="{FF2B5EF4-FFF2-40B4-BE49-F238E27FC236}">
                          <a16:creationId xmlns:a16="http://schemas.microsoft.com/office/drawing/2014/main" id="{806CD8E0-A2CA-4178-B25A-F87E51BB92D3}"/>
                        </a:ext>
                      </a:extLst>
                    </p:cNvPr>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90" name="Line 179">
                      <a:extLst>
                        <a:ext uri="{FF2B5EF4-FFF2-40B4-BE49-F238E27FC236}">
                          <a16:creationId xmlns:a16="http://schemas.microsoft.com/office/drawing/2014/main" id="{95C113A4-DE45-4CAA-AF94-4FEE872385F4}"/>
                        </a:ext>
                      </a:extLst>
                    </p:cNvPr>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grpSp>
              <p:grpSp>
                <p:nvGrpSpPr>
                  <p:cNvPr id="65" name="Group 180">
                    <a:extLst>
                      <a:ext uri="{FF2B5EF4-FFF2-40B4-BE49-F238E27FC236}">
                        <a16:creationId xmlns:a16="http://schemas.microsoft.com/office/drawing/2014/main" id="{DAE580C2-26D6-4F12-B430-7B3AAE124B98}"/>
                      </a:ext>
                    </a:extLst>
                  </p:cNvPr>
                  <p:cNvGrpSpPr>
                    <a:grpSpLocks/>
                  </p:cNvGrpSpPr>
                  <p:nvPr/>
                </p:nvGrpSpPr>
                <p:grpSpPr bwMode="auto">
                  <a:xfrm>
                    <a:off x="4876" y="2187"/>
                    <a:ext cx="1680" cy="947"/>
                    <a:chOff x="288" y="528"/>
                    <a:chExt cx="1680" cy="1632"/>
                  </a:xfrm>
                </p:grpSpPr>
                <p:sp>
                  <p:nvSpPr>
                    <p:cNvPr id="75" name="Line 181">
                      <a:extLst>
                        <a:ext uri="{FF2B5EF4-FFF2-40B4-BE49-F238E27FC236}">
                          <a16:creationId xmlns:a16="http://schemas.microsoft.com/office/drawing/2014/main" id="{BAB1258E-7095-4467-B4DE-DD86395F3F14}"/>
                        </a:ext>
                      </a:extLst>
                    </p:cNvPr>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76" name="Line 182">
                      <a:extLst>
                        <a:ext uri="{FF2B5EF4-FFF2-40B4-BE49-F238E27FC236}">
                          <a16:creationId xmlns:a16="http://schemas.microsoft.com/office/drawing/2014/main" id="{CBC3C1AA-16FF-478C-B7D1-3A97CDFF3617}"/>
                        </a:ext>
                      </a:extLst>
                    </p:cNvPr>
                    <p:cNvSpPr>
                      <a:spLocks noChangeShapeType="1"/>
                    </p:cNvSpPr>
                    <p:nvPr/>
                  </p:nvSpPr>
                  <p:spPr bwMode="hidden">
                    <a:xfrm>
                      <a:off x="1151"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77" name="Line 183">
                      <a:extLst>
                        <a:ext uri="{FF2B5EF4-FFF2-40B4-BE49-F238E27FC236}">
                          <a16:creationId xmlns:a16="http://schemas.microsoft.com/office/drawing/2014/main" id="{4E15B6BE-1652-4252-AA85-F55B2414C128}"/>
                        </a:ext>
                      </a:extLst>
                    </p:cNvPr>
                    <p:cNvSpPr>
                      <a:spLocks noChangeShapeType="1"/>
                    </p:cNvSpPr>
                    <p:nvPr/>
                  </p:nvSpPr>
                  <p:spPr bwMode="hidden">
                    <a:xfrm>
                      <a:off x="1151"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78" name="Line 184">
                      <a:extLst>
                        <a:ext uri="{FF2B5EF4-FFF2-40B4-BE49-F238E27FC236}">
                          <a16:creationId xmlns:a16="http://schemas.microsoft.com/office/drawing/2014/main" id="{08711621-C288-4B34-B717-630E23819980}"/>
                        </a:ext>
                      </a:extLst>
                    </p:cNvPr>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79" name="Line 185">
                      <a:extLst>
                        <a:ext uri="{FF2B5EF4-FFF2-40B4-BE49-F238E27FC236}">
                          <a16:creationId xmlns:a16="http://schemas.microsoft.com/office/drawing/2014/main" id="{5334A828-4063-4A5B-8A68-3896D5E92CBB}"/>
                        </a:ext>
                      </a:extLst>
                    </p:cNvPr>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80" name="Line 186">
                      <a:extLst>
                        <a:ext uri="{FF2B5EF4-FFF2-40B4-BE49-F238E27FC236}">
                          <a16:creationId xmlns:a16="http://schemas.microsoft.com/office/drawing/2014/main" id="{1102AF95-A64A-4C0D-8991-8F4A04361353}"/>
                        </a:ext>
                      </a:extLst>
                    </p:cNvPr>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81" name="Line 187">
                      <a:extLst>
                        <a:ext uri="{FF2B5EF4-FFF2-40B4-BE49-F238E27FC236}">
                          <a16:creationId xmlns:a16="http://schemas.microsoft.com/office/drawing/2014/main" id="{B0C4C1ED-7B03-4859-BEB0-834A7EC1D995}"/>
                        </a:ext>
                      </a:extLst>
                    </p:cNvPr>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82" name="Line 188">
                      <a:extLst>
                        <a:ext uri="{FF2B5EF4-FFF2-40B4-BE49-F238E27FC236}">
                          <a16:creationId xmlns:a16="http://schemas.microsoft.com/office/drawing/2014/main" id="{3C53886E-B000-4905-966E-718E75EA986A}"/>
                        </a:ext>
                      </a:extLst>
                    </p:cNvPr>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grpSp>
              <p:grpSp>
                <p:nvGrpSpPr>
                  <p:cNvPr id="66" name="Group 189">
                    <a:extLst>
                      <a:ext uri="{FF2B5EF4-FFF2-40B4-BE49-F238E27FC236}">
                        <a16:creationId xmlns:a16="http://schemas.microsoft.com/office/drawing/2014/main" id="{2A9F0BC3-844E-4825-88DB-84C1EFE26FC7}"/>
                      </a:ext>
                    </a:extLst>
                  </p:cNvPr>
                  <p:cNvGrpSpPr>
                    <a:grpSpLocks/>
                  </p:cNvGrpSpPr>
                  <p:nvPr/>
                </p:nvGrpSpPr>
                <p:grpSpPr bwMode="auto">
                  <a:xfrm>
                    <a:off x="4876" y="3209"/>
                    <a:ext cx="1680" cy="947"/>
                    <a:chOff x="288" y="528"/>
                    <a:chExt cx="1680" cy="1632"/>
                  </a:xfrm>
                </p:grpSpPr>
                <p:sp>
                  <p:nvSpPr>
                    <p:cNvPr id="67" name="Line 190">
                      <a:extLst>
                        <a:ext uri="{FF2B5EF4-FFF2-40B4-BE49-F238E27FC236}">
                          <a16:creationId xmlns:a16="http://schemas.microsoft.com/office/drawing/2014/main" id="{20D502E1-7FF7-48AF-8F21-0B7002F461CB}"/>
                        </a:ext>
                      </a:extLst>
                    </p:cNvPr>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68" name="Line 191">
                      <a:extLst>
                        <a:ext uri="{FF2B5EF4-FFF2-40B4-BE49-F238E27FC236}">
                          <a16:creationId xmlns:a16="http://schemas.microsoft.com/office/drawing/2014/main" id="{371C8477-96EA-4F39-9A7C-AF8D337EE1EA}"/>
                        </a:ext>
                      </a:extLst>
                    </p:cNvPr>
                    <p:cNvSpPr>
                      <a:spLocks noChangeShapeType="1"/>
                    </p:cNvSpPr>
                    <p:nvPr/>
                  </p:nvSpPr>
                  <p:spPr bwMode="hidden">
                    <a:xfrm>
                      <a:off x="1151"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69" name="Line 192">
                      <a:extLst>
                        <a:ext uri="{FF2B5EF4-FFF2-40B4-BE49-F238E27FC236}">
                          <a16:creationId xmlns:a16="http://schemas.microsoft.com/office/drawing/2014/main" id="{C8A3C630-FB9B-4BEB-975E-36684C20F24A}"/>
                        </a:ext>
                      </a:extLst>
                    </p:cNvPr>
                    <p:cNvSpPr>
                      <a:spLocks noChangeShapeType="1"/>
                    </p:cNvSpPr>
                    <p:nvPr/>
                  </p:nvSpPr>
                  <p:spPr bwMode="hidden">
                    <a:xfrm>
                      <a:off x="1151"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70" name="Line 193">
                      <a:extLst>
                        <a:ext uri="{FF2B5EF4-FFF2-40B4-BE49-F238E27FC236}">
                          <a16:creationId xmlns:a16="http://schemas.microsoft.com/office/drawing/2014/main" id="{7B13064A-21EC-452B-8E44-534422396E57}"/>
                        </a:ext>
                      </a:extLst>
                    </p:cNvPr>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71" name="Line 194">
                      <a:extLst>
                        <a:ext uri="{FF2B5EF4-FFF2-40B4-BE49-F238E27FC236}">
                          <a16:creationId xmlns:a16="http://schemas.microsoft.com/office/drawing/2014/main" id="{A8D73A51-DC32-4885-B6A7-52C57B8524D7}"/>
                        </a:ext>
                      </a:extLst>
                    </p:cNvPr>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72" name="Line 195">
                      <a:extLst>
                        <a:ext uri="{FF2B5EF4-FFF2-40B4-BE49-F238E27FC236}">
                          <a16:creationId xmlns:a16="http://schemas.microsoft.com/office/drawing/2014/main" id="{55B5755F-105F-4A8D-B227-84652C379C65}"/>
                        </a:ext>
                      </a:extLst>
                    </p:cNvPr>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73" name="Line 196">
                      <a:extLst>
                        <a:ext uri="{FF2B5EF4-FFF2-40B4-BE49-F238E27FC236}">
                          <a16:creationId xmlns:a16="http://schemas.microsoft.com/office/drawing/2014/main" id="{555363A2-03A8-49A9-958C-21F03B3969C9}"/>
                        </a:ext>
                      </a:extLst>
                    </p:cNvPr>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74" name="Line 197">
                      <a:extLst>
                        <a:ext uri="{FF2B5EF4-FFF2-40B4-BE49-F238E27FC236}">
                          <a16:creationId xmlns:a16="http://schemas.microsoft.com/office/drawing/2014/main" id="{FABE86C1-2530-42E8-AE59-20BA93C617C9}"/>
                        </a:ext>
                      </a:extLst>
                    </p:cNvPr>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grpSp>
            </p:grpSp>
          </p:grpSp>
          <p:grpSp>
            <p:nvGrpSpPr>
              <p:cNvPr id="38" name="Group 198">
                <a:extLst>
                  <a:ext uri="{FF2B5EF4-FFF2-40B4-BE49-F238E27FC236}">
                    <a16:creationId xmlns:a16="http://schemas.microsoft.com/office/drawing/2014/main" id="{7DE81732-CE31-4586-91AA-D0ECC56AD829}"/>
                  </a:ext>
                </a:extLst>
              </p:cNvPr>
              <p:cNvGrpSpPr>
                <a:grpSpLocks/>
              </p:cNvGrpSpPr>
              <p:nvPr userDrawn="1"/>
            </p:nvGrpSpPr>
            <p:grpSpPr bwMode="auto">
              <a:xfrm>
                <a:off x="3" y="-1520"/>
                <a:ext cx="5730" cy="0"/>
                <a:chOff x="3" y="-1520"/>
                <a:chExt cx="5730" cy="0"/>
              </a:xfrm>
            </p:grpSpPr>
            <p:sp>
              <p:nvSpPr>
                <p:cNvPr id="39" name="Line 199">
                  <a:extLst>
                    <a:ext uri="{FF2B5EF4-FFF2-40B4-BE49-F238E27FC236}">
                      <a16:creationId xmlns:a16="http://schemas.microsoft.com/office/drawing/2014/main" id="{A25DAB91-24B8-46FA-8A31-29F516F122C6}"/>
                    </a:ext>
                  </a:extLst>
                </p:cNvPr>
                <p:cNvSpPr>
                  <a:spLocks noChangeShapeType="1"/>
                </p:cNvSpPr>
                <p:nvPr userDrawn="1"/>
              </p:nvSpPr>
              <p:spPr bwMode="hidden">
                <a:xfrm rot="-5400000">
                  <a:off x="198" y="-171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40" name="Line 200">
                  <a:extLst>
                    <a:ext uri="{FF2B5EF4-FFF2-40B4-BE49-F238E27FC236}">
                      <a16:creationId xmlns:a16="http://schemas.microsoft.com/office/drawing/2014/main" id="{443462AA-D7F2-4FA8-A4A1-1CE51A7A10C2}"/>
                    </a:ext>
                  </a:extLst>
                </p:cNvPr>
                <p:cNvSpPr>
                  <a:spLocks noChangeShapeType="1"/>
                </p:cNvSpPr>
                <p:nvPr userDrawn="1"/>
              </p:nvSpPr>
              <p:spPr bwMode="hidden">
                <a:xfrm rot="-5400000">
                  <a:off x="737" y="-171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41" name="Line 201">
                  <a:extLst>
                    <a:ext uri="{FF2B5EF4-FFF2-40B4-BE49-F238E27FC236}">
                      <a16:creationId xmlns:a16="http://schemas.microsoft.com/office/drawing/2014/main" id="{A2B62508-5BDC-479E-931C-BE2B10BFB679}"/>
                    </a:ext>
                  </a:extLst>
                </p:cNvPr>
                <p:cNvSpPr>
                  <a:spLocks noChangeShapeType="1"/>
                </p:cNvSpPr>
                <p:nvPr userDrawn="1"/>
              </p:nvSpPr>
              <p:spPr bwMode="hidden">
                <a:xfrm rot="-5400000">
                  <a:off x="1266" y="-171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42" name="Line 202">
                  <a:extLst>
                    <a:ext uri="{FF2B5EF4-FFF2-40B4-BE49-F238E27FC236}">
                      <a16:creationId xmlns:a16="http://schemas.microsoft.com/office/drawing/2014/main" id="{CEC883FB-CD15-4F1B-AA31-58A7088502E3}"/>
                    </a:ext>
                  </a:extLst>
                </p:cNvPr>
                <p:cNvSpPr>
                  <a:spLocks noChangeShapeType="1"/>
                </p:cNvSpPr>
                <p:nvPr userDrawn="1"/>
              </p:nvSpPr>
              <p:spPr bwMode="hidden">
                <a:xfrm rot="-5400000">
                  <a:off x="1805" y="-171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43" name="Line 203">
                  <a:extLst>
                    <a:ext uri="{FF2B5EF4-FFF2-40B4-BE49-F238E27FC236}">
                      <a16:creationId xmlns:a16="http://schemas.microsoft.com/office/drawing/2014/main" id="{3D3416B9-554B-4926-9440-F751CC224DC4}"/>
                    </a:ext>
                  </a:extLst>
                </p:cNvPr>
                <p:cNvSpPr>
                  <a:spLocks noChangeShapeType="1"/>
                </p:cNvSpPr>
                <p:nvPr userDrawn="1"/>
              </p:nvSpPr>
              <p:spPr bwMode="hidden">
                <a:xfrm rot="-5400000">
                  <a:off x="2334" y="-171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44" name="Line 204">
                  <a:extLst>
                    <a:ext uri="{FF2B5EF4-FFF2-40B4-BE49-F238E27FC236}">
                      <a16:creationId xmlns:a16="http://schemas.microsoft.com/office/drawing/2014/main" id="{9E443D2C-69A3-4E4F-9474-0D5C12BE3E7D}"/>
                    </a:ext>
                  </a:extLst>
                </p:cNvPr>
                <p:cNvSpPr>
                  <a:spLocks noChangeShapeType="1"/>
                </p:cNvSpPr>
                <p:nvPr userDrawn="1"/>
              </p:nvSpPr>
              <p:spPr bwMode="hidden">
                <a:xfrm rot="-5400000">
                  <a:off x="2873" y="-171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45" name="Line 205">
                  <a:extLst>
                    <a:ext uri="{FF2B5EF4-FFF2-40B4-BE49-F238E27FC236}">
                      <a16:creationId xmlns:a16="http://schemas.microsoft.com/office/drawing/2014/main" id="{9C69B8CA-5670-4A99-9F67-1E739CF28B9A}"/>
                    </a:ext>
                  </a:extLst>
                </p:cNvPr>
                <p:cNvSpPr>
                  <a:spLocks noChangeShapeType="1"/>
                </p:cNvSpPr>
                <p:nvPr userDrawn="1"/>
              </p:nvSpPr>
              <p:spPr bwMode="hidden">
                <a:xfrm rot="-5400000">
                  <a:off x="3402" y="-171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46" name="Line 206">
                  <a:extLst>
                    <a:ext uri="{FF2B5EF4-FFF2-40B4-BE49-F238E27FC236}">
                      <a16:creationId xmlns:a16="http://schemas.microsoft.com/office/drawing/2014/main" id="{F7EE4F6A-5FC4-4DA0-BC87-6745B2C1B74B}"/>
                    </a:ext>
                  </a:extLst>
                </p:cNvPr>
                <p:cNvSpPr>
                  <a:spLocks noChangeShapeType="1"/>
                </p:cNvSpPr>
                <p:nvPr userDrawn="1"/>
              </p:nvSpPr>
              <p:spPr bwMode="hidden">
                <a:xfrm rot="-5400000">
                  <a:off x="3941" y="-171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47" name="Line 207">
                  <a:extLst>
                    <a:ext uri="{FF2B5EF4-FFF2-40B4-BE49-F238E27FC236}">
                      <a16:creationId xmlns:a16="http://schemas.microsoft.com/office/drawing/2014/main" id="{A25BD163-CA00-4468-BF87-02E0676F1C49}"/>
                    </a:ext>
                  </a:extLst>
                </p:cNvPr>
                <p:cNvSpPr>
                  <a:spLocks noChangeShapeType="1"/>
                </p:cNvSpPr>
                <p:nvPr userDrawn="1"/>
              </p:nvSpPr>
              <p:spPr bwMode="hidden">
                <a:xfrm rot="-5400000">
                  <a:off x="4470" y="-171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48" name="Line 208">
                  <a:extLst>
                    <a:ext uri="{FF2B5EF4-FFF2-40B4-BE49-F238E27FC236}">
                      <a16:creationId xmlns:a16="http://schemas.microsoft.com/office/drawing/2014/main" id="{355F70FC-193D-4617-A8AC-FC69233012D0}"/>
                    </a:ext>
                  </a:extLst>
                </p:cNvPr>
                <p:cNvSpPr>
                  <a:spLocks noChangeShapeType="1"/>
                </p:cNvSpPr>
                <p:nvPr userDrawn="1"/>
              </p:nvSpPr>
              <p:spPr bwMode="hidden">
                <a:xfrm rot="-5400000">
                  <a:off x="5009" y="-171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49" name="Line 209">
                  <a:extLst>
                    <a:ext uri="{FF2B5EF4-FFF2-40B4-BE49-F238E27FC236}">
                      <a16:creationId xmlns:a16="http://schemas.microsoft.com/office/drawing/2014/main" id="{9EF5B5F1-9904-4691-8595-BB362CCB7851}"/>
                    </a:ext>
                  </a:extLst>
                </p:cNvPr>
                <p:cNvSpPr>
                  <a:spLocks noChangeShapeType="1"/>
                </p:cNvSpPr>
                <p:nvPr userDrawn="1"/>
              </p:nvSpPr>
              <p:spPr bwMode="hidden">
                <a:xfrm rot="-5400000">
                  <a:off x="5538" y="-171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grpSp>
        </p:grpSp>
        <p:grpSp>
          <p:nvGrpSpPr>
            <p:cNvPr id="6" name="Group 210">
              <a:extLst>
                <a:ext uri="{FF2B5EF4-FFF2-40B4-BE49-F238E27FC236}">
                  <a16:creationId xmlns:a16="http://schemas.microsoft.com/office/drawing/2014/main" id="{D0D29DA0-DD22-4A25-9DC8-0CCF16977593}"/>
                </a:ext>
              </a:extLst>
            </p:cNvPr>
            <p:cNvGrpSpPr>
              <a:grpSpLocks/>
            </p:cNvGrpSpPr>
            <p:nvPr/>
          </p:nvGrpSpPr>
          <p:grpSpPr bwMode="auto">
            <a:xfrm>
              <a:off x="336" y="1200"/>
              <a:ext cx="5088" cy="1056"/>
              <a:chOff x="336" y="1200"/>
              <a:chExt cx="5088" cy="1056"/>
            </a:xfrm>
          </p:grpSpPr>
          <p:sp>
            <p:nvSpPr>
              <p:cNvPr id="32" name="Rectangle 211">
                <a:extLst>
                  <a:ext uri="{FF2B5EF4-FFF2-40B4-BE49-F238E27FC236}">
                    <a16:creationId xmlns:a16="http://schemas.microsoft.com/office/drawing/2014/main" id="{F233A3D1-D1C1-4025-900E-376FBF01B919}"/>
                  </a:ext>
                </a:extLst>
              </p:cNvPr>
              <p:cNvSpPr>
                <a:spLocks noChangeArrowheads="1"/>
              </p:cNvSpPr>
              <p:nvPr userDrawn="1"/>
            </p:nvSpPr>
            <p:spPr bwMode="auto">
              <a:xfrm>
                <a:off x="2880" y="1200"/>
                <a:ext cx="2544" cy="528"/>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3" name="Rectangle 212">
                <a:extLst>
                  <a:ext uri="{FF2B5EF4-FFF2-40B4-BE49-F238E27FC236}">
                    <a16:creationId xmlns:a16="http://schemas.microsoft.com/office/drawing/2014/main" id="{EA8AA768-A4C8-4A35-BC98-B329CBA201AC}"/>
                  </a:ext>
                </a:extLst>
              </p:cNvPr>
              <p:cNvSpPr>
                <a:spLocks noChangeArrowheads="1"/>
              </p:cNvSpPr>
              <p:nvPr userDrawn="1"/>
            </p:nvSpPr>
            <p:spPr bwMode="auto">
              <a:xfrm>
                <a:off x="2880" y="1728"/>
                <a:ext cx="2544" cy="528"/>
              </a:xfrm>
              <a:prstGeom prst="rect">
                <a:avLst/>
              </a:prstGeom>
              <a:solidFill>
                <a:schemeClr val="hlink"/>
              </a:solidFill>
              <a:ln w="9525">
                <a:noFill/>
                <a:miter lim="800000"/>
                <a:headEnd/>
                <a:tailEnd/>
              </a:ln>
              <a:effectLst/>
            </p:spPr>
            <p:txBody>
              <a:bodyPr wrap="none" anchor="ctr"/>
              <a:lstStyle/>
              <a:p>
                <a:pPr>
                  <a:defRPr/>
                </a:pPr>
                <a:endParaRPr lang="en-US"/>
              </a:p>
            </p:txBody>
          </p:sp>
          <p:sp>
            <p:nvSpPr>
              <p:cNvPr id="34" name="Rectangle 213">
                <a:extLst>
                  <a:ext uri="{FF2B5EF4-FFF2-40B4-BE49-F238E27FC236}">
                    <a16:creationId xmlns:a16="http://schemas.microsoft.com/office/drawing/2014/main" id="{B68CB5A3-AE76-4ED4-AFE0-CFC34B89B37D}"/>
                  </a:ext>
                </a:extLst>
              </p:cNvPr>
              <p:cNvSpPr>
                <a:spLocks noChangeArrowheads="1"/>
              </p:cNvSpPr>
              <p:nvPr userDrawn="1"/>
            </p:nvSpPr>
            <p:spPr bwMode="auto">
              <a:xfrm>
                <a:off x="336" y="1728"/>
                <a:ext cx="2544" cy="528"/>
              </a:xfrm>
              <a:prstGeom prst="rect">
                <a:avLst/>
              </a:prstGeom>
              <a:solidFill>
                <a:schemeClr val="folHlink"/>
              </a:solidFill>
              <a:ln w="9525">
                <a:noFill/>
                <a:miter lim="800000"/>
                <a:headEnd/>
                <a:tailEnd/>
              </a:ln>
              <a:effectLst/>
            </p:spPr>
            <p:txBody>
              <a:bodyPr wrap="none" anchor="ctr"/>
              <a:lstStyle/>
              <a:p>
                <a:pPr>
                  <a:defRPr/>
                </a:pPr>
                <a:endParaRPr lang="en-US"/>
              </a:p>
            </p:txBody>
          </p:sp>
          <p:sp>
            <p:nvSpPr>
              <p:cNvPr id="35" name="Rectangle 214">
                <a:extLst>
                  <a:ext uri="{FF2B5EF4-FFF2-40B4-BE49-F238E27FC236}">
                    <a16:creationId xmlns:a16="http://schemas.microsoft.com/office/drawing/2014/main" id="{E7480F93-EEEB-44AA-9DE2-3B2632EB0BFC}"/>
                  </a:ext>
                </a:extLst>
              </p:cNvPr>
              <p:cNvSpPr>
                <a:spLocks noChangeArrowheads="1"/>
              </p:cNvSpPr>
              <p:nvPr userDrawn="1"/>
            </p:nvSpPr>
            <p:spPr bwMode="auto">
              <a:xfrm>
                <a:off x="336" y="1200"/>
                <a:ext cx="2544" cy="528"/>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36" name="Rectangle 215">
                <a:extLst>
                  <a:ext uri="{FF2B5EF4-FFF2-40B4-BE49-F238E27FC236}">
                    <a16:creationId xmlns:a16="http://schemas.microsoft.com/office/drawing/2014/main" id="{A49B5495-9DC7-49C5-831E-C4C80371D67A}"/>
                  </a:ext>
                </a:extLst>
              </p:cNvPr>
              <p:cNvSpPr>
                <a:spLocks noChangeArrowheads="1"/>
              </p:cNvSpPr>
              <p:nvPr userDrawn="1"/>
            </p:nvSpPr>
            <p:spPr bwMode="white">
              <a:xfrm>
                <a:off x="432" y="1296"/>
                <a:ext cx="4896" cy="864"/>
              </a:xfrm>
              <a:prstGeom prst="rect">
                <a:avLst/>
              </a:prstGeom>
              <a:solidFill>
                <a:schemeClr val="bg1"/>
              </a:solidFill>
              <a:ln w="9525">
                <a:noFill/>
                <a:miter lim="800000"/>
                <a:headEnd/>
                <a:tailEnd/>
              </a:ln>
              <a:effectLst/>
            </p:spPr>
            <p:txBody>
              <a:bodyPr wrap="none" anchor="ctr"/>
              <a:lstStyle/>
              <a:p>
                <a:pPr>
                  <a:defRPr/>
                </a:pPr>
                <a:endParaRPr lang="en-US"/>
              </a:p>
            </p:txBody>
          </p:sp>
        </p:grpSp>
        <p:grpSp>
          <p:nvGrpSpPr>
            <p:cNvPr id="7" name="Group 216">
              <a:extLst>
                <a:ext uri="{FF2B5EF4-FFF2-40B4-BE49-F238E27FC236}">
                  <a16:creationId xmlns:a16="http://schemas.microsoft.com/office/drawing/2014/main" id="{9B8B80D4-2C9C-4926-82EF-EE3129547B63}"/>
                </a:ext>
              </a:extLst>
            </p:cNvPr>
            <p:cNvGrpSpPr>
              <a:grpSpLocks/>
            </p:cNvGrpSpPr>
            <p:nvPr/>
          </p:nvGrpSpPr>
          <p:grpSpPr bwMode="auto">
            <a:xfrm>
              <a:off x="192" y="4273"/>
              <a:ext cx="5328" cy="47"/>
              <a:chOff x="192" y="3840"/>
              <a:chExt cx="5328" cy="47"/>
            </a:xfrm>
          </p:grpSpPr>
          <p:grpSp>
            <p:nvGrpSpPr>
              <p:cNvPr id="8" name="Group 217">
                <a:extLst>
                  <a:ext uri="{FF2B5EF4-FFF2-40B4-BE49-F238E27FC236}">
                    <a16:creationId xmlns:a16="http://schemas.microsoft.com/office/drawing/2014/main" id="{2F8EB5BC-B4D7-44BB-8C5C-EC240801F534}"/>
                  </a:ext>
                </a:extLst>
              </p:cNvPr>
              <p:cNvGrpSpPr>
                <a:grpSpLocks/>
              </p:cNvGrpSpPr>
              <p:nvPr userDrawn="1"/>
            </p:nvGrpSpPr>
            <p:grpSpPr bwMode="auto">
              <a:xfrm>
                <a:off x="192" y="3840"/>
                <a:ext cx="624" cy="47"/>
                <a:chOff x="624" y="3706"/>
                <a:chExt cx="1056" cy="106"/>
              </a:xfrm>
            </p:grpSpPr>
            <p:sp>
              <p:nvSpPr>
                <p:cNvPr id="30" name="Rectangle 218">
                  <a:extLst>
                    <a:ext uri="{FF2B5EF4-FFF2-40B4-BE49-F238E27FC236}">
                      <a16:creationId xmlns:a16="http://schemas.microsoft.com/office/drawing/2014/main" id="{075FA7BA-6084-43E3-A29F-F7F32435EF02}"/>
                    </a:ext>
                  </a:extLst>
                </p:cNvPr>
                <p:cNvSpPr>
                  <a:spLocks noChangeArrowheads="1"/>
                </p:cNvSpPr>
                <p:nvPr userDrawn="1"/>
              </p:nvSpPr>
              <p:spPr bwMode="ltGray">
                <a:xfrm>
                  <a:off x="1152" y="3706"/>
                  <a:ext cx="528" cy="106"/>
                </a:xfrm>
                <a:prstGeom prst="rect">
                  <a:avLst/>
                </a:prstGeom>
                <a:solidFill>
                  <a:schemeClr val="hlink"/>
                </a:solidFill>
                <a:ln w="9525">
                  <a:noFill/>
                  <a:miter lim="800000"/>
                  <a:headEnd/>
                  <a:tailEnd/>
                </a:ln>
                <a:effectLst/>
              </p:spPr>
              <p:txBody>
                <a:bodyPr wrap="none" anchor="ctr"/>
                <a:lstStyle/>
                <a:p>
                  <a:pPr>
                    <a:defRPr/>
                  </a:pPr>
                  <a:endParaRPr lang="en-US"/>
                </a:p>
              </p:txBody>
            </p:sp>
            <p:sp>
              <p:nvSpPr>
                <p:cNvPr id="31" name="Rectangle 219">
                  <a:extLst>
                    <a:ext uri="{FF2B5EF4-FFF2-40B4-BE49-F238E27FC236}">
                      <a16:creationId xmlns:a16="http://schemas.microsoft.com/office/drawing/2014/main" id="{63BB630B-65D9-489A-8B01-62656C3677E7}"/>
                    </a:ext>
                  </a:extLst>
                </p:cNvPr>
                <p:cNvSpPr>
                  <a:spLocks noChangeArrowheads="1"/>
                </p:cNvSpPr>
                <p:nvPr userDrawn="1"/>
              </p:nvSpPr>
              <p:spPr bwMode="ltGray">
                <a:xfrm>
                  <a:off x="624" y="3706"/>
                  <a:ext cx="528" cy="106"/>
                </a:xfrm>
                <a:prstGeom prst="rect">
                  <a:avLst/>
                </a:prstGeom>
                <a:solidFill>
                  <a:schemeClr val="folHlink"/>
                </a:solidFill>
                <a:ln w="9525">
                  <a:noFill/>
                  <a:miter lim="800000"/>
                  <a:headEnd/>
                  <a:tailEnd/>
                </a:ln>
                <a:effectLst/>
              </p:spPr>
              <p:txBody>
                <a:bodyPr wrap="none" anchor="ctr"/>
                <a:lstStyle/>
                <a:p>
                  <a:pPr>
                    <a:defRPr/>
                  </a:pPr>
                  <a:endParaRPr lang="en-US"/>
                </a:p>
              </p:txBody>
            </p:sp>
          </p:grpSp>
          <p:grpSp>
            <p:nvGrpSpPr>
              <p:cNvPr id="9" name="Group 220">
                <a:extLst>
                  <a:ext uri="{FF2B5EF4-FFF2-40B4-BE49-F238E27FC236}">
                    <a16:creationId xmlns:a16="http://schemas.microsoft.com/office/drawing/2014/main" id="{3912D564-1C8F-456C-8729-51A16D45A4AF}"/>
                  </a:ext>
                </a:extLst>
              </p:cNvPr>
              <p:cNvGrpSpPr>
                <a:grpSpLocks/>
              </p:cNvGrpSpPr>
              <p:nvPr userDrawn="1"/>
            </p:nvGrpSpPr>
            <p:grpSpPr bwMode="auto">
              <a:xfrm>
                <a:off x="864" y="3840"/>
                <a:ext cx="624" cy="47"/>
                <a:chOff x="624" y="3600"/>
                <a:chExt cx="1056" cy="106"/>
              </a:xfrm>
            </p:grpSpPr>
            <p:sp>
              <p:nvSpPr>
                <p:cNvPr id="28" name="Rectangle 221">
                  <a:extLst>
                    <a:ext uri="{FF2B5EF4-FFF2-40B4-BE49-F238E27FC236}">
                      <a16:creationId xmlns:a16="http://schemas.microsoft.com/office/drawing/2014/main" id="{861924C1-AF3D-4BFB-AA66-0E45FF0B82DE}"/>
                    </a:ext>
                  </a:extLst>
                </p:cNvPr>
                <p:cNvSpPr>
                  <a:spLocks noChangeArrowheads="1"/>
                </p:cNvSpPr>
                <p:nvPr userDrawn="1"/>
              </p:nvSpPr>
              <p:spPr bwMode="ltGray">
                <a:xfrm>
                  <a:off x="1152" y="3600"/>
                  <a:ext cx="528" cy="106"/>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29" name="Rectangle 222">
                  <a:extLst>
                    <a:ext uri="{FF2B5EF4-FFF2-40B4-BE49-F238E27FC236}">
                      <a16:creationId xmlns:a16="http://schemas.microsoft.com/office/drawing/2014/main" id="{B690C8DC-5CE5-45B3-BD31-83C971FBA541}"/>
                    </a:ext>
                  </a:extLst>
                </p:cNvPr>
                <p:cNvSpPr>
                  <a:spLocks noChangeArrowheads="1"/>
                </p:cNvSpPr>
                <p:nvPr userDrawn="1"/>
              </p:nvSpPr>
              <p:spPr bwMode="ltGray">
                <a:xfrm>
                  <a:off x="624" y="3600"/>
                  <a:ext cx="528" cy="106"/>
                </a:xfrm>
                <a:prstGeom prst="rect">
                  <a:avLst/>
                </a:prstGeom>
                <a:solidFill>
                  <a:schemeClr val="accent1"/>
                </a:solidFill>
                <a:ln w="9525">
                  <a:noFill/>
                  <a:miter lim="800000"/>
                  <a:headEnd/>
                  <a:tailEnd/>
                </a:ln>
                <a:effectLst/>
              </p:spPr>
              <p:txBody>
                <a:bodyPr wrap="none" anchor="ctr"/>
                <a:lstStyle/>
                <a:p>
                  <a:pPr>
                    <a:defRPr/>
                  </a:pPr>
                  <a:endParaRPr lang="en-US"/>
                </a:p>
              </p:txBody>
            </p:sp>
          </p:grpSp>
          <p:grpSp>
            <p:nvGrpSpPr>
              <p:cNvPr id="10" name="Group 223">
                <a:extLst>
                  <a:ext uri="{FF2B5EF4-FFF2-40B4-BE49-F238E27FC236}">
                    <a16:creationId xmlns:a16="http://schemas.microsoft.com/office/drawing/2014/main" id="{2DF8D44E-7674-45B2-A3F5-865349FA1EAD}"/>
                  </a:ext>
                </a:extLst>
              </p:cNvPr>
              <p:cNvGrpSpPr>
                <a:grpSpLocks/>
              </p:cNvGrpSpPr>
              <p:nvPr userDrawn="1"/>
            </p:nvGrpSpPr>
            <p:grpSpPr bwMode="auto">
              <a:xfrm>
                <a:off x="1536" y="3840"/>
                <a:ext cx="624" cy="47"/>
                <a:chOff x="624" y="3706"/>
                <a:chExt cx="1056" cy="106"/>
              </a:xfrm>
            </p:grpSpPr>
            <p:sp>
              <p:nvSpPr>
                <p:cNvPr id="26" name="Rectangle 224">
                  <a:extLst>
                    <a:ext uri="{FF2B5EF4-FFF2-40B4-BE49-F238E27FC236}">
                      <a16:creationId xmlns:a16="http://schemas.microsoft.com/office/drawing/2014/main" id="{C96C966E-A8C0-4C44-BA7C-856127D318FB}"/>
                    </a:ext>
                  </a:extLst>
                </p:cNvPr>
                <p:cNvSpPr>
                  <a:spLocks noChangeArrowheads="1"/>
                </p:cNvSpPr>
                <p:nvPr userDrawn="1"/>
              </p:nvSpPr>
              <p:spPr bwMode="ltGray">
                <a:xfrm>
                  <a:off x="1152" y="3706"/>
                  <a:ext cx="528" cy="106"/>
                </a:xfrm>
                <a:prstGeom prst="rect">
                  <a:avLst/>
                </a:prstGeom>
                <a:solidFill>
                  <a:schemeClr val="hlink"/>
                </a:solidFill>
                <a:ln w="9525">
                  <a:noFill/>
                  <a:miter lim="800000"/>
                  <a:headEnd/>
                  <a:tailEnd/>
                </a:ln>
                <a:effectLst/>
              </p:spPr>
              <p:txBody>
                <a:bodyPr wrap="none" anchor="ctr"/>
                <a:lstStyle/>
                <a:p>
                  <a:pPr>
                    <a:defRPr/>
                  </a:pPr>
                  <a:endParaRPr lang="en-US"/>
                </a:p>
              </p:txBody>
            </p:sp>
            <p:sp>
              <p:nvSpPr>
                <p:cNvPr id="27" name="Rectangle 225">
                  <a:extLst>
                    <a:ext uri="{FF2B5EF4-FFF2-40B4-BE49-F238E27FC236}">
                      <a16:creationId xmlns:a16="http://schemas.microsoft.com/office/drawing/2014/main" id="{76E6DD58-000C-431E-983F-40A53424EC80}"/>
                    </a:ext>
                  </a:extLst>
                </p:cNvPr>
                <p:cNvSpPr>
                  <a:spLocks noChangeArrowheads="1"/>
                </p:cNvSpPr>
                <p:nvPr userDrawn="1"/>
              </p:nvSpPr>
              <p:spPr bwMode="ltGray">
                <a:xfrm>
                  <a:off x="624" y="3706"/>
                  <a:ext cx="528" cy="106"/>
                </a:xfrm>
                <a:prstGeom prst="rect">
                  <a:avLst/>
                </a:prstGeom>
                <a:solidFill>
                  <a:schemeClr val="folHlink"/>
                </a:solidFill>
                <a:ln w="9525">
                  <a:noFill/>
                  <a:miter lim="800000"/>
                  <a:headEnd/>
                  <a:tailEnd/>
                </a:ln>
                <a:effectLst/>
              </p:spPr>
              <p:txBody>
                <a:bodyPr wrap="none" anchor="ctr"/>
                <a:lstStyle/>
                <a:p>
                  <a:pPr>
                    <a:defRPr/>
                  </a:pPr>
                  <a:endParaRPr lang="en-US"/>
                </a:p>
              </p:txBody>
            </p:sp>
          </p:grpSp>
          <p:grpSp>
            <p:nvGrpSpPr>
              <p:cNvPr id="11" name="Group 226">
                <a:extLst>
                  <a:ext uri="{FF2B5EF4-FFF2-40B4-BE49-F238E27FC236}">
                    <a16:creationId xmlns:a16="http://schemas.microsoft.com/office/drawing/2014/main" id="{CFE2B6C6-C610-4210-9D27-17E0C6BEAEFD}"/>
                  </a:ext>
                </a:extLst>
              </p:cNvPr>
              <p:cNvGrpSpPr>
                <a:grpSpLocks/>
              </p:cNvGrpSpPr>
              <p:nvPr userDrawn="1"/>
            </p:nvGrpSpPr>
            <p:grpSpPr bwMode="auto">
              <a:xfrm>
                <a:off x="2208" y="3840"/>
                <a:ext cx="624" cy="47"/>
                <a:chOff x="624" y="3600"/>
                <a:chExt cx="1056" cy="106"/>
              </a:xfrm>
            </p:grpSpPr>
            <p:sp>
              <p:nvSpPr>
                <p:cNvPr id="24" name="Rectangle 227">
                  <a:extLst>
                    <a:ext uri="{FF2B5EF4-FFF2-40B4-BE49-F238E27FC236}">
                      <a16:creationId xmlns:a16="http://schemas.microsoft.com/office/drawing/2014/main" id="{C9B7394F-3B86-459B-A7AE-44925E488031}"/>
                    </a:ext>
                  </a:extLst>
                </p:cNvPr>
                <p:cNvSpPr>
                  <a:spLocks noChangeArrowheads="1"/>
                </p:cNvSpPr>
                <p:nvPr userDrawn="1"/>
              </p:nvSpPr>
              <p:spPr bwMode="ltGray">
                <a:xfrm>
                  <a:off x="1152" y="3600"/>
                  <a:ext cx="528" cy="106"/>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25" name="Rectangle 228">
                  <a:extLst>
                    <a:ext uri="{FF2B5EF4-FFF2-40B4-BE49-F238E27FC236}">
                      <a16:creationId xmlns:a16="http://schemas.microsoft.com/office/drawing/2014/main" id="{A6F2B346-0D19-4382-A573-2BA816020351}"/>
                    </a:ext>
                  </a:extLst>
                </p:cNvPr>
                <p:cNvSpPr>
                  <a:spLocks noChangeArrowheads="1"/>
                </p:cNvSpPr>
                <p:nvPr userDrawn="1"/>
              </p:nvSpPr>
              <p:spPr bwMode="ltGray">
                <a:xfrm>
                  <a:off x="624" y="3600"/>
                  <a:ext cx="528" cy="106"/>
                </a:xfrm>
                <a:prstGeom prst="rect">
                  <a:avLst/>
                </a:prstGeom>
                <a:solidFill>
                  <a:schemeClr val="accent1"/>
                </a:solidFill>
                <a:ln w="9525">
                  <a:noFill/>
                  <a:miter lim="800000"/>
                  <a:headEnd/>
                  <a:tailEnd/>
                </a:ln>
                <a:effectLst/>
              </p:spPr>
              <p:txBody>
                <a:bodyPr wrap="none" anchor="ctr"/>
                <a:lstStyle/>
                <a:p>
                  <a:pPr>
                    <a:defRPr/>
                  </a:pPr>
                  <a:endParaRPr lang="en-US"/>
                </a:p>
              </p:txBody>
            </p:sp>
          </p:grpSp>
          <p:grpSp>
            <p:nvGrpSpPr>
              <p:cNvPr id="12" name="Group 229">
                <a:extLst>
                  <a:ext uri="{FF2B5EF4-FFF2-40B4-BE49-F238E27FC236}">
                    <a16:creationId xmlns:a16="http://schemas.microsoft.com/office/drawing/2014/main" id="{BEB39DE6-5AEF-4E78-81D0-350BBF4610A7}"/>
                  </a:ext>
                </a:extLst>
              </p:cNvPr>
              <p:cNvGrpSpPr>
                <a:grpSpLocks/>
              </p:cNvGrpSpPr>
              <p:nvPr userDrawn="1"/>
            </p:nvGrpSpPr>
            <p:grpSpPr bwMode="auto">
              <a:xfrm>
                <a:off x="2880" y="3840"/>
                <a:ext cx="624" cy="47"/>
                <a:chOff x="624" y="3706"/>
                <a:chExt cx="1056" cy="106"/>
              </a:xfrm>
            </p:grpSpPr>
            <p:sp>
              <p:nvSpPr>
                <p:cNvPr id="22" name="Rectangle 230">
                  <a:extLst>
                    <a:ext uri="{FF2B5EF4-FFF2-40B4-BE49-F238E27FC236}">
                      <a16:creationId xmlns:a16="http://schemas.microsoft.com/office/drawing/2014/main" id="{4D8AAF46-D3CE-4742-BD7F-ADFD094F8418}"/>
                    </a:ext>
                  </a:extLst>
                </p:cNvPr>
                <p:cNvSpPr>
                  <a:spLocks noChangeArrowheads="1"/>
                </p:cNvSpPr>
                <p:nvPr userDrawn="1"/>
              </p:nvSpPr>
              <p:spPr bwMode="ltGray">
                <a:xfrm>
                  <a:off x="1152" y="3706"/>
                  <a:ext cx="528" cy="106"/>
                </a:xfrm>
                <a:prstGeom prst="rect">
                  <a:avLst/>
                </a:prstGeom>
                <a:solidFill>
                  <a:schemeClr val="hlink"/>
                </a:solidFill>
                <a:ln w="9525">
                  <a:noFill/>
                  <a:miter lim="800000"/>
                  <a:headEnd/>
                  <a:tailEnd/>
                </a:ln>
                <a:effectLst/>
              </p:spPr>
              <p:txBody>
                <a:bodyPr wrap="none" anchor="ctr"/>
                <a:lstStyle/>
                <a:p>
                  <a:pPr>
                    <a:defRPr/>
                  </a:pPr>
                  <a:endParaRPr lang="en-US"/>
                </a:p>
              </p:txBody>
            </p:sp>
            <p:sp>
              <p:nvSpPr>
                <p:cNvPr id="23" name="Rectangle 231">
                  <a:extLst>
                    <a:ext uri="{FF2B5EF4-FFF2-40B4-BE49-F238E27FC236}">
                      <a16:creationId xmlns:a16="http://schemas.microsoft.com/office/drawing/2014/main" id="{F2510564-69C7-4665-80F6-819125FA518B}"/>
                    </a:ext>
                  </a:extLst>
                </p:cNvPr>
                <p:cNvSpPr>
                  <a:spLocks noChangeArrowheads="1"/>
                </p:cNvSpPr>
                <p:nvPr userDrawn="1"/>
              </p:nvSpPr>
              <p:spPr bwMode="ltGray">
                <a:xfrm>
                  <a:off x="624" y="3706"/>
                  <a:ext cx="528" cy="106"/>
                </a:xfrm>
                <a:prstGeom prst="rect">
                  <a:avLst/>
                </a:prstGeom>
                <a:solidFill>
                  <a:schemeClr val="folHlink"/>
                </a:solidFill>
                <a:ln w="9525">
                  <a:noFill/>
                  <a:miter lim="800000"/>
                  <a:headEnd/>
                  <a:tailEnd/>
                </a:ln>
                <a:effectLst/>
              </p:spPr>
              <p:txBody>
                <a:bodyPr wrap="none" anchor="ctr"/>
                <a:lstStyle/>
                <a:p>
                  <a:pPr>
                    <a:defRPr/>
                  </a:pPr>
                  <a:endParaRPr lang="en-US"/>
                </a:p>
              </p:txBody>
            </p:sp>
          </p:grpSp>
          <p:grpSp>
            <p:nvGrpSpPr>
              <p:cNvPr id="13" name="Group 232">
                <a:extLst>
                  <a:ext uri="{FF2B5EF4-FFF2-40B4-BE49-F238E27FC236}">
                    <a16:creationId xmlns:a16="http://schemas.microsoft.com/office/drawing/2014/main" id="{289EC279-C7C3-4143-A7C5-7A6C77423817}"/>
                  </a:ext>
                </a:extLst>
              </p:cNvPr>
              <p:cNvGrpSpPr>
                <a:grpSpLocks/>
              </p:cNvGrpSpPr>
              <p:nvPr userDrawn="1"/>
            </p:nvGrpSpPr>
            <p:grpSpPr bwMode="auto">
              <a:xfrm>
                <a:off x="3552" y="3840"/>
                <a:ext cx="624" cy="47"/>
                <a:chOff x="624" y="3600"/>
                <a:chExt cx="1056" cy="106"/>
              </a:xfrm>
            </p:grpSpPr>
            <p:sp>
              <p:nvSpPr>
                <p:cNvPr id="20" name="Rectangle 233">
                  <a:extLst>
                    <a:ext uri="{FF2B5EF4-FFF2-40B4-BE49-F238E27FC236}">
                      <a16:creationId xmlns:a16="http://schemas.microsoft.com/office/drawing/2014/main" id="{2F3ABAE8-BC3E-405B-98E0-192480F46BD2}"/>
                    </a:ext>
                  </a:extLst>
                </p:cNvPr>
                <p:cNvSpPr>
                  <a:spLocks noChangeArrowheads="1"/>
                </p:cNvSpPr>
                <p:nvPr userDrawn="1"/>
              </p:nvSpPr>
              <p:spPr bwMode="ltGray">
                <a:xfrm>
                  <a:off x="1152" y="3600"/>
                  <a:ext cx="528" cy="106"/>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21" name="Rectangle 234">
                  <a:extLst>
                    <a:ext uri="{FF2B5EF4-FFF2-40B4-BE49-F238E27FC236}">
                      <a16:creationId xmlns:a16="http://schemas.microsoft.com/office/drawing/2014/main" id="{C55488BC-78EA-4B4B-A0CE-1DC41DCB7FFD}"/>
                    </a:ext>
                  </a:extLst>
                </p:cNvPr>
                <p:cNvSpPr>
                  <a:spLocks noChangeArrowheads="1"/>
                </p:cNvSpPr>
                <p:nvPr userDrawn="1"/>
              </p:nvSpPr>
              <p:spPr bwMode="ltGray">
                <a:xfrm>
                  <a:off x="624" y="3600"/>
                  <a:ext cx="528" cy="106"/>
                </a:xfrm>
                <a:prstGeom prst="rect">
                  <a:avLst/>
                </a:prstGeom>
                <a:solidFill>
                  <a:schemeClr val="accent1"/>
                </a:solidFill>
                <a:ln w="9525">
                  <a:noFill/>
                  <a:miter lim="800000"/>
                  <a:headEnd/>
                  <a:tailEnd/>
                </a:ln>
                <a:effectLst/>
              </p:spPr>
              <p:txBody>
                <a:bodyPr wrap="none" anchor="ctr"/>
                <a:lstStyle/>
                <a:p>
                  <a:pPr>
                    <a:defRPr/>
                  </a:pPr>
                  <a:endParaRPr lang="en-US"/>
                </a:p>
              </p:txBody>
            </p:sp>
          </p:grpSp>
          <p:grpSp>
            <p:nvGrpSpPr>
              <p:cNvPr id="14" name="Group 235">
                <a:extLst>
                  <a:ext uri="{FF2B5EF4-FFF2-40B4-BE49-F238E27FC236}">
                    <a16:creationId xmlns:a16="http://schemas.microsoft.com/office/drawing/2014/main" id="{8FC1612A-9AC2-46B9-BC73-7C8B09114FD8}"/>
                  </a:ext>
                </a:extLst>
              </p:cNvPr>
              <p:cNvGrpSpPr>
                <a:grpSpLocks/>
              </p:cNvGrpSpPr>
              <p:nvPr userDrawn="1"/>
            </p:nvGrpSpPr>
            <p:grpSpPr bwMode="auto">
              <a:xfrm>
                <a:off x="4224" y="3840"/>
                <a:ext cx="624" cy="47"/>
                <a:chOff x="624" y="3706"/>
                <a:chExt cx="1056" cy="106"/>
              </a:xfrm>
            </p:grpSpPr>
            <p:sp>
              <p:nvSpPr>
                <p:cNvPr id="18" name="Rectangle 236">
                  <a:extLst>
                    <a:ext uri="{FF2B5EF4-FFF2-40B4-BE49-F238E27FC236}">
                      <a16:creationId xmlns:a16="http://schemas.microsoft.com/office/drawing/2014/main" id="{0B588DAB-1BBD-4516-A7E7-BC0307CC52DD}"/>
                    </a:ext>
                  </a:extLst>
                </p:cNvPr>
                <p:cNvSpPr>
                  <a:spLocks noChangeArrowheads="1"/>
                </p:cNvSpPr>
                <p:nvPr userDrawn="1"/>
              </p:nvSpPr>
              <p:spPr bwMode="ltGray">
                <a:xfrm>
                  <a:off x="1152" y="3706"/>
                  <a:ext cx="528" cy="106"/>
                </a:xfrm>
                <a:prstGeom prst="rect">
                  <a:avLst/>
                </a:prstGeom>
                <a:solidFill>
                  <a:schemeClr val="hlink"/>
                </a:solidFill>
                <a:ln w="9525">
                  <a:noFill/>
                  <a:miter lim="800000"/>
                  <a:headEnd/>
                  <a:tailEnd/>
                </a:ln>
                <a:effectLst/>
              </p:spPr>
              <p:txBody>
                <a:bodyPr wrap="none" anchor="ctr"/>
                <a:lstStyle/>
                <a:p>
                  <a:pPr>
                    <a:defRPr/>
                  </a:pPr>
                  <a:endParaRPr lang="en-US"/>
                </a:p>
              </p:txBody>
            </p:sp>
            <p:sp>
              <p:nvSpPr>
                <p:cNvPr id="19" name="Rectangle 237">
                  <a:extLst>
                    <a:ext uri="{FF2B5EF4-FFF2-40B4-BE49-F238E27FC236}">
                      <a16:creationId xmlns:a16="http://schemas.microsoft.com/office/drawing/2014/main" id="{F123EBE4-456D-4730-A3A7-EAFD33CA6734}"/>
                    </a:ext>
                  </a:extLst>
                </p:cNvPr>
                <p:cNvSpPr>
                  <a:spLocks noChangeArrowheads="1"/>
                </p:cNvSpPr>
                <p:nvPr userDrawn="1"/>
              </p:nvSpPr>
              <p:spPr bwMode="ltGray">
                <a:xfrm>
                  <a:off x="624" y="3706"/>
                  <a:ext cx="528" cy="106"/>
                </a:xfrm>
                <a:prstGeom prst="rect">
                  <a:avLst/>
                </a:prstGeom>
                <a:solidFill>
                  <a:schemeClr val="folHlink"/>
                </a:solidFill>
                <a:ln w="9525">
                  <a:noFill/>
                  <a:miter lim="800000"/>
                  <a:headEnd/>
                  <a:tailEnd/>
                </a:ln>
                <a:effectLst/>
              </p:spPr>
              <p:txBody>
                <a:bodyPr wrap="none" anchor="ctr"/>
                <a:lstStyle/>
                <a:p>
                  <a:pPr>
                    <a:defRPr/>
                  </a:pPr>
                  <a:endParaRPr lang="en-US"/>
                </a:p>
              </p:txBody>
            </p:sp>
          </p:grpSp>
          <p:grpSp>
            <p:nvGrpSpPr>
              <p:cNvPr id="15" name="Group 238">
                <a:extLst>
                  <a:ext uri="{FF2B5EF4-FFF2-40B4-BE49-F238E27FC236}">
                    <a16:creationId xmlns:a16="http://schemas.microsoft.com/office/drawing/2014/main" id="{6B36D12E-E0C9-41DA-BACE-8D57AA12DF3B}"/>
                  </a:ext>
                </a:extLst>
              </p:cNvPr>
              <p:cNvGrpSpPr>
                <a:grpSpLocks/>
              </p:cNvGrpSpPr>
              <p:nvPr userDrawn="1"/>
            </p:nvGrpSpPr>
            <p:grpSpPr bwMode="auto">
              <a:xfrm>
                <a:off x="4896" y="3840"/>
                <a:ext cx="624" cy="47"/>
                <a:chOff x="624" y="3600"/>
                <a:chExt cx="1056" cy="106"/>
              </a:xfrm>
            </p:grpSpPr>
            <p:sp>
              <p:nvSpPr>
                <p:cNvPr id="16" name="Rectangle 239">
                  <a:extLst>
                    <a:ext uri="{FF2B5EF4-FFF2-40B4-BE49-F238E27FC236}">
                      <a16:creationId xmlns:a16="http://schemas.microsoft.com/office/drawing/2014/main" id="{84D6C7AE-8772-4C3F-BFCF-B51F45CD9FCE}"/>
                    </a:ext>
                  </a:extLst>
                </p:cNvPr>
                <p:cNvSpPr>
                  <a:spLocks noChangeArrowheads="1"/>
                </p:cNvSpPr>
                <p:nvPr userDrawn="1"/>
              </p:nvSpPr>
              <p:spPr bwMode="ltGray">
                <a:xfrm>
                  <a:off x="1152" y="3600"/>
                  <a:ext cx="528" cy="106"/>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7" name="Rectangle 240">
                  <a:extLst>
                    <a:ext uri="{FF2B5EF4-FFF2-40B4-BE49-F238E27FC236}">
                      <a16:creationId xmlns:a16="http://schemas.microsoft.com/office/drawing/2014/main" id="{86E99DA7-9690-4012-98BE-61A4358C335B}"/>
                    </a:ext>
                  </a:extLst>
                </p:cNvPr>
                <p:cNvSpPr>
                  <a:spLocks noChangeArrowheads="1"/>
                </p:cNvSpPr>
                <p:nvPr userDrawn="1"/>
              </p:nvSpPr>
              <p:spPr bwMode="ltGray">
                <a:xfrm>
                  <a:off x="624" y="3600"/>
                  <a:ext cx="528" cy="106"/>
                </a:xfrm>
                <a:prstGeom prst="rect">
                  <a:avLst/>
                </a:prstGeom>
                <a:solidFill>
                  <a:schemeClr val="accent1"/>
                </a:solidFill>
                <a:ln w="9525">
                  <a:noFill/>
                  <a:miter lim="800000"/>
                  <a:headEnd/>
                  <a:tailEnd/>
                </a:ln>
                <a:effectLst/>
              </p:spPr>
              <p:txBody>
                <a:bodyPr wrap="none" anchor="ctr"/>
                <a:lstStyle/>
                <a:p>
                  <a:pPr>
                    <a:defRPr/>
                  </a:pPr>
                  <a:endParaRPr lang="en-US"/>
                </a:p>
              </p:txBody>
            </p:sp>
          </p:grpSp>
        </p:grpSp>
      </p:grpSp>
      <p:pic>
        <p:nvPicPr>
          <p:cNvPr id="243" name="Picture 246" descr="posbul1a">
            <a:extLst>
              <a:ext uri="{FF2B5EF4-FFF2-40B4-BE49-F238E27FC236}">
                <a16:creationId xmlns:a16="http://schemas.microsoft.com/office/drawing/2014/main" id="{5263483D-8E31-4EE1-A35F-564B93ACF60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456113" y="3403600"/>
            <a:ext cx="2460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37" name="Rectangle 241"/>
          <p:cNvSpPr>
            <a:spLocks noGrp="1" noChangeArrowheads="1"/>
          </p:cNvSpPr>
          <p:nvPr>
            <p:ph type="ctrTitle"/>
          </p:nvPr>
        </p:nvSpPr>
        <p:spPr>
          <a:xfrm>
            <a:off x="685800" y="2133600"/>
            <a:ext cx="7772400" cy="1143000"/>
          </a:xfrm>
        </p:spPr>
        <p:txBody>
          <a:bodyPr/>
          <a:lstStyle>
            <a:lvl1pPr>
              <a:defRPr/>
            </a:lvl1pPr>
          </a:lstStyle>
          <a:p>
            <a:r>
              <a:rPr lang="el-GR"/>
              <a:t>Κάντε κλικ για να επεξεργαστείτε τον τίτλο</a:t>
            </a:r>
          </a:p>
        </p:txBody>
      </p:sp>
      <p:sp>
        <p:nvSpPr>
          <p:cNvPr id="4338" name="Rectangle 242"/>
          <p:cNvSpPr>
            <a:spLocks noGrp="1" noChangeArrowheads="1"/>
          </p:cNvSpPr>
          <p:nvPr>
            <p:ph type="subTitle" idx="1"/>
          </p:nvPr>
        </p:nvSpPr>
        <p:spPr>
          <a:xfrm>
            <a:off x="1371600" y="3886200"/>
            <a:ext cx="6400800" cy="1752600"/>
          </a:xfrm>
        </p:spPr>
        <p:txBody>
          <a:bodyPr anchor="ctr"/>
          <a:lstStyle>
            <a:lvl1pPr marL="0" indent="0" algn="ctr">
              <a:buFontTx/>
              <a:buNone/>
              <a:defRPr/>
            </a:lvl1pPr>
          </a:lstStyle>
          <a:p>
            <a:r>
              <a:rPr lang="el-GR"/>
              <a:t>Κάντε κλικ για να επεξεργαστείτε τον υπότιτλο του υποδείγματος</a:t>
            </a:r>
          </a:p>
        </p:txBody>
      </p:sp>
      <p:sp>
        <p:nvSpPr>
          <p:cNvPr id="244" name="Rectangle 303">
            <a:extLst>
              <a:ext uri="{FF2B5EF4-FFF2-40B4-BE49-F238E27FC236}">
                <a16:creationId xmlns:a16="http://schemas.microsoft.com/office/drawing/2014/main" id="{6042E23E-656C-439E-B188-C1BF8572D8B3}"/>
              </a:ext>
            </a:extLst>
          </p:cNvPr>
          <p:cNvSpPr>
            <a:spLocks noGrp="1" noChangeArrowheads="1"/>
          </p:cNvSpPr>
          <p:nvPr>
            <p:ph type="dt" sz="half" idx="10"/>
          </p:nvPr>
        </p:nvSpPr>
        <p:spPr>
          <a:xfrm>
            <a:off x="685800" y="6248400"/>
            <a:ext cx="1905000" cy="457200"/>
          </a:xfrm>
        </p:spPr>
        <p:txBody>
          <a:bodyPr/>
          <a:lstStyle>
            <a:lvl1pPr>
              <a:defRPr/>
            </a:lvl1pPr>
          </a:lstStyle>
          <a:p>
            <a:pPr>
              <a:defRPr/>
            </a:pPr>
            <a:endParaRPr lang="el-GR"/>
          </a:p>
        </p:txBody>
      </p:sp>
      <p:sp>
        <p:nvSpPr>
          <p:cNvPr id="245" name="Rectangle 304">
            <a:extLst>
              <a:ext uri="{FF2B5EF4-FFF2-40B4-BE49-F238E27FC236}">
                <a16:creationId xmlns:a16="http://schemas.microsoft.com/office/drawing/2014/main" id="{F89646CC-2D65-4DA1-A413-9BC5B7347995}"/>
              </a:ext>
            </a:extLst>
          </p:cNvPr>
          <p:cNvSpPr>
            <a:spLocks noGrp="1" noChangeArrowheads="1"/>
          </p:cNvSpPr>
          <p:nvPr>
            <p:ph type="ftr" sz="quarter" idx="11"/>
          </p:nvPr>
        </p:nvSpPr>
        <p:spPr>
          <a:xfrm>
            <a:off x="3124200" y="6248400"/>
            <a:ext cx="2895600" cy="457200"/>
          </a:xfrm>
        </p:spPr>
        <p:txBody>
          <a:bodyPr/>
          <a:lstStyle>
            <a:lvl1pPr>
              <a:defRPr/>
            </a:lvl1pPr>
          </a:lstStyle>
          <a:p>
            <a:pPr>
              <a:defRPr/>
            </a:pPr>
            <a:endParaRPr lang="el-GR"/>
          </a:p>
        </p:txBody>
      </p:sp>
      <p:sp>
        <p:nvSpPr>
          <p:cNvPr id="246" name="Rectangle 305">
            <a:extLst>
              <a:ext uri="{FF2B5EF4-FFF2-40B4-BE49-F238E27FC236}">
                <a16:creationId xmlns:a16="http://schemas.microsoft.com/office/drawing/2014/main" id="{13B538C6-80C4-4E2D-B4B0-4102D4B2AEE5}"/>
              </a:ext>
            </a:extLst>
          </p:cNvPr>
          <p:cNvSpPr>
            <a:spLocks noGrp="1" noChangeArrowheads="1"/>
          </p:cNvSpPr>
          <p:nvPr>
            <p:ph type="sldNum" sz="quarter" idx="12"/>
          </p:nvPr>
        </p:nvSpPr>
        <p:spPr>
          <a:xfrm>
            <a:off x="6553200" y="6248400"/>
            <a:ext cx="1905000" cy="457200"/>
          </a:xfrm>
        </p:spPr>
        <p:txBody>
          <a:bodyPr/>
          <a:lstStyle>
            <a:lvl1pPr>
              <a:defRPr/>
            </a:lvl1pPr>
          </a:lstStyle>
          <a:p>
            <a:fld id="{1B1D7D7A-1C21-4668-9BBD-CD9DC8C57DB8}" type="slidenum">
              <a:rPr lang="el-GR" altLang="el-GR"/>
              <a:pPr/>
              <a:t>‹#›</a:t>
            </a:fld>
            <a:endParaRPr lang="el-GR" altLang="el-GR"/>
          </a:p>
        </p:txBody>
      </p:sp>
    </p:spTree>
    <p:extLst>
      <p:ext uri="{BB962C8B-B14F-4D97-AF65-F5344CB8AC3E}">
        <p14:creationId xmlns:p14="http://schemas.microsoft.com/office/powerpoint/2010/main" val="2474983216"/>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Rectangle 61">
            <a:extLst>
              <a:ext uri="{FF2B5EF4-FFF2-40B4-BE49-F238E27FC236}">
                <a16:creationId xmlns:a16="http://schemas.microsoft.com/office/drawing/2014/main" id="{CFDF6D6E-CC50-4415-AD00-EB03965D71DC}"/>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62">
            <a:extLst>
              <a:ext uri="{FF2B5EF4-FFF2-40B4-BE49-F238E27FC236}">
                <a16:creationId xmlns:a16="http://schemas.microsoft.com/office/drawing/2014/main" id="{977D7F3E-9341-488E-B8AA-62B58F7D59D0}"/>
              </a:ext>
            </a:extLst>
          </p:cNvPr>
          <p:cNvSpPr>
            <a:spLocks noGrp="1" noChangeArrowheads="1"/>
          </p:cNvSpPr>
          <p:nvPr>
            <p:ph type="ftr" sz="quarter" idx="11"/>
          </p:nvPr>
        </p:nvSpPr>
        <p:spPr>
          <a:ln/>
        </p:spPr>
        <p:txBody>
          <a:bodyPr/>
          <a:lstStyle>
            <a:lvl1pPr>
              <a:defRPr/>
            </a:lvl1pPr>
          </a:lstStyle>
          <a:p>
            <a:pPr>
              <a:defRPr/>
            </a:pPr>
            <a:endParaRPr lang="el-GR"/>
          </a:p>
        </p:txBody>
      </p:sp>
      <p:sp>
        <p:nvSpPr>
          <p:cNvPr id="6" name="Rectangle 63">
            <a:extLst>
              <a:ext uri="{FF2B5EF4-FFF2-40B4-BE49-F238E27FC236}">
                <a16:creationId xmlns:a16="http://schemas.microsoft.com/office/drawing/2014/main" id="{60C0F737-D3AD-4754-906F-2370B2BFCAC6}"/>
              </a:ext>
            </a:extLst>
          </p:cNvPr>
          <p:cNvSpPr>
            <a:spLocks noGrp="1" noChangeArrowheads="1"/>
          </p:cNvSpPr>
          <p:nvPr>
            <p:ph type="sldNum" sz="quarter" idx="12"/>
          </p:nvPr>
        </p:nvSpPr>
        <p:spPr>
          <a:ln/>
        </p:spPr>
        <p:txBody>
          <a:bodyPr/>
          <a:lstStyle>
            <a:lvl1pPr>
              <a:defRPr/>
            </a:lvl1pPr>
          </a:lstStyle>
          <a:p>
            <a:fld id="{150B872D-4520-4BE5-B4A4-AE5915322555}" type="slidenum">
              <a:rPr lang="el-GR" altLang="el-GR"/>
              <a:pPr/>
              <a:t>‹#›</a:t>
            </a:fld>
            <a:endParaRPr lang="el-GR" altLang="el-GR"/>
          </a:p>
        </p:txBody>
      </p:sp>
    </p:spTree>
    <p:extLst>
      <p:ext uri="{BB962C8B-B14F-4D97-AF65-F5344CB8AC3E}">
        <p14:creationId xmlns:p14="http://schemas.microsoft.com/office/powerpoint/2010/main" val="3159527141"/>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15100" y="609600"/>
            <a:ext cx="1943100" cy="5486400"/>
          </a:xfrm>
        </p:spPr>
        <p:txBody>
          <a:bodyPr vert="eaVert"/>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685800" y="609600"/>
            <a:ext cx="5676900" cy="5486400"/>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Rectangle 61">
            <a:extLst>
              <a:ext uri="{FF2B5EF4-FFF2-40B4-BE49-F238E27FC236}">
                <a16:creationId xmlns:a16="http://schemas.microsoft.com/office/drawing/2014/main" id="{227C20B0-7F99-45B5-88CC-F27CA6A95ED4}"/>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62">
            <a:extLst>
              <a:ext uri="{FF2B5EF4-FFF2-40B4-BE49-F238E27FC236}">
                <a16:creationId xmlns:a16="http://schemas.microsoft.com/office/drawing/2014/main" id="{B2BCB325-344F-48A0-9351-66DA9C673752}"/>
              </a:ext>
            </a:extLst>
          </p:cNvPr>
          <p:cNvSpPr>
            <a:spLocks noGrp="1" noChangeArrowheads="1"/>
          </p:cNvSpPr>
          <p:nvPr>
            <p:ph type="ftr" sz="quarter" idx="11"/>
          </p:nvPr>
        </p:nvSpPr>
        <p:spPr>
          <a:ln/>
        </p:spPr>
        <p:txBody>
          <a:bodyPr/>
          <a:lstStyle>
            <a:lvl1pPr>
              <a:defRPr/>
            </a:lvl1pPr>
          </a:lstStyle>
          <a:p>
            <a:pPr>
              <a:defRPr/>
            </a:pPr>
            <a:endParaRPr lang="el-GR"/>
          </a:p>
        </p:txBody>
      </p:sp>
      <p:sp>
        <p:nvSpPr>
          <p:cNvPr id="6" name="Rectangle 63">
            <a:extLst>
              <a:ext uri="{FF2B5EF4-FFF2-40B4-BE49-F238E27FC236}">
                <a16:creationId xmlns:a16="http://schemas.microsoft.com/office/drawing/2014/main" id="{935335E2-D907-4D80-A4DD-2E3C39B71A22}"/>
              </a:ext>
            </a:extLst>
          </p:cNvPr>
          <p:cNvSpPr>
            <a:spLocks noGrp="1" noChangeArrowheads="1"/>
          </p:cNvSpPr>
          <p:nvPr>
            <p:ph type="sldNum" sz="quarter" idx="12"/>
          </p:nvPr>
        </p:nvSpPr>
        <p:spPr>
          <a:ln/>
        </p:spPr>
        <p:txBody>
          <a:bodyPr/>
          <a:lstStyle>
            <a:lvl1pPr>
              <a:defRPr/>
            </a:lvl1pPr>
          </a:lstStyle>
          <a:p>
            <a:fld id="{54DA5A25-8B06-420F-B486-32D255EB49DF}" type="slidenum">
              <a:rPr lang="el-GR" altLang="el-GR"/>
              <a:pPr/>
              <a:t>‹#›</a:t>
            </a:fld>
            <a:endParaRPr lang="el-GR" altLang="el-GR"/>
          </a:p>
        </p:txBody>
      </p:sp>
    </p:spTree>
    <p:extLst>
      <p:ext uri="{BB962C8B-B14F-4D97-AF65-F5344CB8AC3E}">
        <p14:creationId xmlns:p14="http://schemas.microsoft.com/office/powerpoint/2010/main" val="3916113756"/>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Rectangle 61">
            <a:extLst>
              <a:ext uri="{FF2B5EF4-FFF2-40B4-BE49-F238E27FC236}">
                <a16:creationId xmlns:a16="http://schemas.microsoft.com/office/drawing/2014/main" id="{759E2933-5D23-46F5-83DA-86F95FAB4C02}"/>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62">
            <a:extLst>
              <a:ext uri="{FF2B5EF4-FFF2-40B4-BE49-F238E27FC236}">
                <a16:creationId xmlns:a16="http://schemas.microsoft.com/office/drawing/2014/main" id="{7C03BDD1-7455-42D9-B917-3306632981EF}"/>
              </a:ext>
            </a:extLst>
          </p:cNvPr>
          <p:cNvSpPr>
            <a:spLocks noGrp="1" noChangeArrowheads="1"/>
          </p:cNvSpPr>
          <p:nvPr>
            <p:ph type="ftr" sz="quarter" idx="11"/>
          </p:nvPr>
        </p:nvSpPr>
        <p:spPr>
          <a:ln/>
        </p:spPr>
        <p:txBody>
          <a:bodyPr/>
          <a:lstStyle>
            <a:lvl1pPr>
              <a:defRPr/>
            </a:lvl1pPr>
          </a:lstStyle>
          <a:p>
            <a:pPr>
              <a:defRPr/>
            </a:pPr>
            <a:endParaRPr lang="el-GR"/>
          </a:p>
        </p:txBody>
      </p:sp>
      <p:sp>
        <p:nvSpPr>
          <p:cNvPr id="6" name="Rectangle 63">
            <a:extLst>
              <a:ext uri="{FF2B5EF4-FFF2-40B4-BE49-F238E27FC236}">
                <a16:creationId xmlns:a16="http://schemas.microsoft.com/office/drawing/2014/main" id="{49064C69-103D-4371-B554-2866AC48F846}"/>
              </a:ext>
            </a:extLst>
          </p:cNvPr>
          <p:cNvSpPr>
            <a:spLocks noGrp="1" noChangeArrowheads="1"/>
          </p:cNvSpPr>
          <p:nvPr>
            <p:ph type="sldNum" sz="quarter" idx="12"/>
          </p:nvPr>
        </p:nvSpPr>
        <p:spPr>
          <a:ln/>
        </p:spPr>
        <p:txBody>
          <a:bodyPr/>
          <a:lstStyle>
            <a:lvl1pPr>
              <a:defRPr/>
            </a:lvl1pPr>
          </a:lstStyle>
          <a:p>
            <a:fld id="{1576D690-11F6-4FD4-A6BB-26B6E4EC66E0}" type="slidenum">
              <a:rPr lang="el-GR" altLang="el-GR"/>
              <a:pPr/>
              <a:t>‹#›</a:t>
            </a:fld>
            <a:endParaRPr lang="el-GR" altLang="el-GR"/>
          </a:p>
        </p:txBody>
      </p:sp>
    </p:spTree>
    <p:extLst>
      <p:ext uri="{BB962C8B-B14F-4D97-AF65-F5344CB8AC3E}">
        <p14:creationId xmlns:p14="http://schemas.microsoft.com/office/powerpoint/2010/main" val="668880217"/>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Rectangle 61">
            <a:extLst>
              <a:ext uri="{FF2B5EF4-FFF2-40B4-BE49-F238E27FC236}">
                <a16:creationId xmlns:a16="http://schemas.microsoft.com/office/drawing/2014/main" id="{756E3E93-1291-4AA8-B2E7-A2BFBB714C1A}"/>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62">
            <a:extLst>
              <a:ext uri="{FF2B5EF4-FFF2-40B4-BE49-F238E27FC236}">
                <a16:creationId xmlns:a16="http://schemas.microsoft.com/office/drawing/2014/main" id="{7D48F9D9-774E-4EAF-AA0F-CE1E6CF84552}"/>
              </a:ext>
            </a:extLst>
          </p:cNvPr>
          <p:cNvSpPr>
            <a:spLocks noGrp="1" noChangeArrowheads="1"/>
          </p:cNvSpPr>
          <p:nvPr>
            <p:ph type="ftr" sz="quarter" idx="11"/>
          </p:nvPr>
        </p:nvSpPr>
        <p:spPr>
          <a:ln/>
        </p:spPr>
        <p:txBody>
          <a:bodyPr/>
          <a:lstStyle>
            <a:lvl1pPr>
              <a:defRPr/>
            </a:lvl1pPr>
          </a:lstStyle>
          <a:p>
            <a:pPr>
              <a:defRPr/>
            </a:pPr>
            <a:endParaRPr lang="el-GR"/>
          </a:p>
        </p:txBody>
      </p:sp>
      <p:sp>
        <p:nvSpPr>
          <p:cNvPr id="6" name="Rectangle 63">
            <a:extLst>
              <a:ext uri="{FF2B5EF4-FFF2-40B4-BE49-F238E27FC236}">
                <a16:creationId xmlns:a16="http://schemas.microsoft.com/office/drawing/2014/main" id="{9646B10A-DAE1-4BDD-9A67-EED51F03233F}"/>
              </a:ext>
            </a:extLst>
          </p:cNvPr>
          <p:cNvSpPr>
            <a:spLocks noGrp="1" noChangeArrowheads="1"/>
          </p:cNvSpPr>
          <p:nvPr>
            <p:ph type="sldNum" sz="quarter" idx="12"/>
          </p:nvPr>
        </p:nvSpPr>
        <p:spPr>
          <a:ln/>
        </p:spPr>
        <p:txBody>
          <a:bodyPr/>
          <a:lstStyle>
            <a:lvl1pPr>
              <a:defRPr/>
            </a:lvl1pPr>
          </a:lstStyle>
          <a:p>
            <a:fld id="{8B471279-D443-449A-B14F-CB6CC60A349B}" type="slidenum">
              <a:rPr lang="el-GR" altLang="el-GR"/>
              <a:pPr/>
              <a:t>‹#›</a:t>
            </a:fld>
            <a:endParaRPr lang="el-GR" altLang="el-GR"/>
          </a:p>
        </p:txBody>
      </p:sp>
    </p:spTree>
    <p:extLst>
      <p:ext uri="{BB962C8B-B14F-4D97-AF65-F5344CB8AC3E}">
        <p14:creationId xmlns:p14="http://schemas.microsoft.com/office/powerpoint/2010/main" val="137813696"/>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περιεχομένου"/>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Rectangle 61">
            <a:extLst>
              <a:ext uri="{FF2B5EF4-FFF2-40B4-BE49-F238E27FC236}">
                <a16:creationId xmlns:a16="http://schemas.microsoft.com/office/drawing/2014/main" id="{7EEE4DF6-F6A7-4C9E-B0BD-3507404FAB46}"/>
              </a:ext>
            </a:extLst>
          </p:cNvPr>
          <p:cNvSpPr>
            <a:spLocks noGrp="1" noChangeArrowheads="1"/>
          </p:cNvSpPr>
          <p:nvPr>
            <p:ph type="dt" sz="half" idx="10"/>
          </p:nvPr>
        </p:nvSpPr>
        <p:spPr>
          <a:ln/>
        </p:spPr>
        <p:txBody>
          <a:bodyPr/>
          <a:lstStyle>
            <a:lvl1pPr>
              <a:defRPr/>
            </a:lvl1pPr>
          </a:lstStyle>
          <a:p>
            <a:pPr>
              <a:defRPr/>
            </a:pPr>
            <a:endParaRPr lang="el-GR"/>
          </a:p>
        </p:txBody>
      </p:sp>
      <p:sp>
        <p:nvSpPr>
          <p:cNvPr id="6" name="Rectangle 62">
            <a:extLst>
              <a:ext uri="{FF2B5EF4-FFF2-40B4-BE49-F238E27FC236}">
                <a16:creationId xmlns:a16="http://schemas.microsoft.com/office/drawing/2014/main" id="{5626C53D-662D-4957-ADAD-07CB21689445}"/>
              </a:ext>
            </a:extLst>
          </p:cNvPr>
          <p:cNvSpPr>
            <a:spLocks noGrp="1" noChangeArrowheads="1"/>
          </p:cNvSpPr>
          <p:nvPr>
            <p:ph type="ftr" sz="quarter" idx="11"/>
          </p:nvPr>
        </p:nvSpPr>
        <p:spPr>
          <a:ln/>
        </p:spPr>
        <p:txBody>
          <a:bodyPr/>
          <a:lstStyle>
            <a:lvl1pPr>
              <a:defRPr/>
            </a:lvl1pPr>
          </a:lstStyle>
          <a:p>
            <a:pPr>
              <a:defRPr/>
            </a:pPr>
            <a:endParaRPr lang="el-GR"/>
          </a:p>
        </p:txBody>
      </p:sp>
      <p:sp>
        <p:nvSpPr>
          <p:cNvPr id="7" name="Rectangle 63">
            <a:extLst>
              <a:ext uri="{FF2B5EF4-FFF2-40B4-BE49-F238E27FC236}">
                <a16:creationId xmlns:a16="http://schemas.microsoft.com/office/drawing/2014/main" id="{8BDC8E05-015F-4793-B22E-4F85B165804B}"/>
              </a:ext>
            </a:extLst>
          </p:cNvPr>
          <p:cNvSpPr>
            <a:spLocks noGrp="1" noChangeArrowheads="1"/>
          </p:cNvSpPr>
          <p:nvPr>
            <p:ph type="sldNum" sz="quarter" idx="12"/>
          </p:nvPr>
        </p:nvSpPr>
        <p:spPr>
          <a:ln/>
        </p:spPr>
        <p:txBody>
          <a:bodyPr/>
          <a:lstStyle>
            <a:lvl1pPr>
              <a:defRPr/>
            </a:lvl1pPr>
          </a:lstStyle>
          <a:p>
            <a:fld id="{34021C91-1FE9-4BA3-81D6-DEDBE6B7690C}" type="slidenum">
              <a:rPr lang="el-GR" altLang="el-GR"/>
              <a:pPr/>
              <a:t>‹#›</a:t>
            </a:fld>
            <a:endParaRPr lang="el-GR" altLang="el-GR"/>
          </a:p>
        </p:txBody>
      </p:sp>
    </p:spTree>
    <p:extLst>
      <p:ext uri="{BB962C8B-B14F-4D97-AF65-F5344CB8AC3E}">
        <p14:creationId xmlns:p14="http://schemas.microsoft.com/office/powerpoint/2010/main" val="1458850456"/>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Rectangle 61">
            <a:extLst>
              <a:ext uri="{FF2B5EF4-FFF2-40B4-BE49-F238E27FC236}">
                <a16:creationId xmlns:a16="http://schemas.microsoft.com/office/drawing/2014/main" id="{E1CBA46A-9552-40ED-9271-A0FCDE980A29}"/>
              </a:ext>
            </a:extLst>
          </p:cNvPr>
          <p:cNvSpPr>
            <a:spLocks noGrp="1" noChangeArrowheads="1"/>
          </p:cNvSpPr>
          <p:nvPr>
            <p:ph type="dt" sz="half" idx="10"/>
          </p:nvPr>
        </p:nvSpPr>
        <p:spPr>
          <a:ln/>
        </p:spPr>
        <p:txBody>
          <a:bodyPr/>
          <a:lstStyle>
            <a:lvl1pPr>
              <a:defRPr/>
            </a:lvl1pPr>
          </a:lstStyle>
          <a:p>
            <a:pPr>
              <a:defRPr/>
            </a:pPr>
            <a:endParaRPr lang="el-GR"/>
          </a:p>
        </p:txBody>
      </p:sp>
      <p:sp>
        <p:nvSpPr>
          <p:cNvPr id="8" name="Rectangle 62">
            <a:extLst>
              <a:ext uri="{FF2B5EF4-FFF2-40B4-BE49-F238E27FC236}">
                <a16:creationId xmlns:a16="http://schemas.microsoft.com/office/drawing/2014/main" id="{129CE0CC-A937-4D39-99B5-2A6150961040}"/>
              </a:ext>
            </a:extLst>
          </p:cNvPr>
          <p:cNvSpPr>
            <a:spLocks noGrp="1" noChangeArrowheads="1"/>
          </p:cNvSpPr>
          <p:nvPr>
            <p:ph type="ftr" sz="quarter" idx="11"/>
          </p:nvPr>
        </p:nvSpPr>
        <p:spPr>
          <a:ln/>
        </p:spPr>
        <p:txBody>
          <a:bodyPr/>
          <a:lstStyle>
            <a:lvl1pPr>
              <a:defRPr/>
            </a:lvl1pPr>
          </a:lstStyle>
          <a:p>
            <a:pPr>
              <a:defRPr/>
            </a:pPr>
            <a:endParaRPr lang="el-GR"/>
          </a:p>
        </p:txBody>
      </p:sp>
      <p:sp>
        <p:nvSpPr>
          <p:cNvPr id="9" name="Rectangle 63">
            <a:extLst>
              <a:ext uri="{FF2B5EF4-FFF2-40B4-BE49-F238E27FC236}">
                <a16:creationId xmlns:a16="http://schemas.microsoft.com/office/drawing/2014/main" id="{8AE2ED85-55B3-4640-8A14-6F451CE6CC6B}"/>
              </a:ext>
            </a:extLst>
          </p:cNvPr>
          <p:cNvSpPr>
            <a:spLocks noGrp="1" noChangeArrowheads="1"/>
          </p:cNvSpPr>
          <p:nvPr>
            <p:ph type="sldNum" sz="quarter" idx="12"/>
          </p:nvPr>
        </p:nvSpPr>
        <p:spPr>
          <a:ln/>
        </p:spPr>
        <p:txBody>
          <a:bodyPr/>
          <a:lstStyle>
            <a:lvl1pPr>
              <a:defRPr/>
            </a:lvl1pPr>
          </a:lstStyle>
          <a:p>
            <a:fld id="{04A84FB6-6B3B-4A4D-A84D-F516FAD43A3E}" type="slidenum">
              <a:rPr lang="el-GR" altLang="el-GR"/>
              <a:pPr/>
              <a:t>‹#›</a:t>
            </a:fld>
            <a:endParaRPr lang="el-GR" altLang="el-GR"/>
          </a:p>
        </p:txBody>
      </p:sp>
    </p:spTree>
    <p:extLst>
      <p:ext uri="{BB962C8B-B14F-4D97-AF65-F5344CB8AC3E}">
        <p14:creationId xmlns:p14="http://schemas.microsoft.com/office/powerpoint/2010/main" val="2177148947"/>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Rectangle 61">
            <a:extLst>
              <a:ext uri="{FF2B5EF4-FFF2-40B4-BE49-F238E27FC236}">
                <a16:creationId xmlns:a16="http://schemas.microsoft.com/office/drawing/2014/main" id="{20ECA029-97F4-4BC3-A257-6C258E79AD86}"/>
              </a:ext>
            </a:extLst>
          </p:cNvPr>
          <p:cNvSpPr>
            <a:spLocks noGrp="1" noChangeArrowheads="1"/>
          </p:cNvSpPr>
          <p:nvPr>
            <p:ph type="dt" sz="half" idx="10"/>
          </p:nvPr>
        </p:nvSpPr>
        <p:spPr>
          <a:ln/>
        </p:spPr>
        <p:txBody>
          <a:bodyPr/>
          <a:lstStyle>
            <a:lvl1pPr>
              <a:defRPr/>
            </a:lvl1pPr>
          </a:lstStyle>
          <a:p>
            <a:pPr>
              <a:defRPr/>
            </a:pPr>
            <a:endParaRPr lang="el-GR"/>
          </a:p>
        </p:txBody>
      </p:sp>
      <p:sp>
        <p:nvSpPr>
          <p:cNvPr id="4" name="Rectangle 62">
            <a:extLst>
              <a:ext uri="{FF2B5EF4-FFF2-40B4-BE49-F238E27FC236}">
                <a16:creationId xmlns:a16="http://schemas.microsoft.com/office/drawing/2014/main" id="{F014508B-1074-40A5-8B12-AB1CAA9550B5}"/>
              </a:ext>
            </a:extLst>
          </p:cNvPr>
          <p:cNvSpPr>
            <a:spLocks noGrp="1" noChangeArrowheads="1"/>
          </p:cNvSpPr>
          <p:nvPr>
            <p:ph type="ftr" sz="quarter" idx="11"/>
          </p:nvPr>
        </p:nvSpPr>
        <p:spPr>
          <a:ln/>
        </p:spPr>
        <p:txBody>
          <a:bodyPr/>
          <a:lstStyle>
            <a:lvl1pPr>
              <a:defRPr/>
            </a:lvl1pPr>
          </a:lstStyle>
          <a:p>
            <a:pPr>
              <a:defRPr/>
            </a:pPr>
            <a:endParaRPr lang="el-GR"/>
          </a:p>
        </p:txBody>
      </p:sp>
      <p:sp>
        <p:nvSpPr>
          <p:cNvPr id="5" name="Rectangle 63">
            <a:extLst>
              <a:ext uri="{FF2B5EF4-FFF2-40B4-BE49-F238E27FC236}">
                <a16:creationId xmlns:a16="http://schemas.microsoft.com/office/drawing/2014/main" id="{99085588-2C32-4369-95A2-AEAD7C94C1C6}"/>
              </a:ext>
            </a:extLst>
          </p:cNvPr>
          <p:cNvSpPr>
            <a:spLocks noGrp="1" noChangeArrowheads="1"/>
          </p:cNvSpPr>
          <p:nvPr>
            <p:ph type="sldNum" sz="quarter" idx="12"/>
          </p:nvPr>
        </p:nvSpPr>
        <p:spPr>
          <a:ln/>
        </p:spPr>
        <p:txBody>
          <a:bodyPr/>
          <a:lstStyle>
            <a:lvl1pPr>
              <a:defRPr/>
            </a:lvl1pPr>
          </a:lstStyle>
          <a:p>
            <a:fld id="{9E27105C-E66B-4214-A774-3D2705D0B4B3}" type="slidenum">
              <a:rPr lang="el-GR" altLang="el-GR"/>
              <a:pPr/>
              <a:t>‹#›</a:t>
            </a:fld>
            <a:endParaRPr lang="el-GR" altLang="el-GR"/>
          </a:p>
        </p:txBody>
      </p:sp>
    </p:spTree>
    <p:extLst>
      <p:ext uri="{BB962C8B-B14F-4D97-AF65-F5344CB8AC3E}">
        <p14:creationId xmlns:p14="http://schemas.microsoft.com/office/powerpoint/2010/main" val="978080493"/>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61">
            <a:extLst>
              <a:ext uri="{FF2B5EF4-FFF2-40B4-BE49-F238E27FC236}">
                <a16:creationId xmlns:a16="http://schemas.microsoft.com/office/drawing/2014/main" id="{D512D6D0-3817-410C-B402-967EB6B64410}"/>
              </a:ext>
            </a:extLst>
          </p:cNvPr>
          <p:cNvSpPr>
            <a:spLocks noGrp="1" noChangeArrowheads="1"/>
          </p:cNvSpPr>
          <p:nvPr>
            <p:ph type="dt" sz="half" idx="10"/>
          </p:nvPr>
        </p:nvSpPr>
        <p:spPr>
          <a:ln/>
        </p:spPr>
        <p:txBody>
          <a:bodyPr/>
          <a:lstStyle>
            <a:lvl1pPr>
              <a:defRPr/>
            </a:lvl1pPr>
          </a:lstStyle>
          <a:p>
            <a:pPr>
              <a:defRPr/>
            </a:pPr>
            <a:endParaRPr lang="el-GR"/>
          </a:p>
        </p:txBody>
      </p:sp>
      <p:sp>
        <p:nvSpPr>
          <p:cNvPr id="3" name="Rectangle 62">
            <a:extLst>
              <a:ext uri="{FF2B5EF4-FFF2-40B4-BE49-F238E27FC236}">
                <a16:creationId xmlns:a16="http://schemas.microsoft.com/office/drawing/2014/main" id="{88F61E74-D9A7-41D1-B76A-411FAC66DD5E}"/>
              </a:ext>
            </a:extLst>
          </p:cNvPr>
          <p:cNvSpPr>
            <a:spLocks noGrp="1" noChangeArrowheads="1"/>
          </p:cNvSpPr>
          <p:nvPr>
            <p:ph type="ftr" sz="quarter" idx="11"/>
          </p:nvPr>
        </p:nvSpPr>
        <p:spPr>
          <a:ln/>
        </p:spPr>
        <p:txBody>
          <a:bodyPr/>
          <a:lstStyle>
            <a:lvl1pPr>
              <a:defRPr/>
            </a:lvl1pPr>
          </a:lstStyle>
          <a:p>
            <a:pPr>
              <a:defRPr/>
            </a:pPr>
            <a:endParaRPr lang="el-GR"/>
          </a:p>
        </p:txBody>
      </p:sp>
      <p:sp>
        <p:nvSpPr>
          <p:cNvPr id="4" name="Rectangle 63">
            <a:extLst>
              <a:ext uri="{FF2B5EF4-FFF2-40B4-BE49-F238E27FC236}">
                <a16:creationId xmlns:a16="http://schemas.microsoft.com/office/drawing/2014/main" id="{4CF90E48-78BD-475E-9DF6-4D2603AA6A00}"/>
              </a:ext>
            </a:extLst>
          </p:cNvPr>
          <p:cNvSpPr>
            <a:spLocks noGrp="1" noChangeArrowheads="1"/>
          </p:cNvSpPr>
          <p:nvPr>
            <p:ph type="sldNum" sz="quarter" idx="12"/>
          </p:nvPr>
        </p:nvSpPr>
        <p:spPr>
          <a:ln/>
        </p:spPr>
        <p:txBody>
          <a:bodyPr/>
          <a:lstStyle>
            <a:lvl1pPr>
              <a:defRPr/>
            </a:lvl1pPr>
          </a:lstStyle>
          <a:p>
            <a:fld id="{3F37F79F-DA8F-40D7-B805-90A377C16B13}" type="slidenum">
              <a:rPr lang="el-GR" altLang="el-GR"/>
              <a:pPr/>
              <a:t>‹#›</a:t>
            </a:fld>
            <a:endParaRPr lang="el-GR" altLang="el-GR"/>
          </a:p>
        </p:txBody>
      </p:sp>
    </p:spTree>
    <p:extLst>
      <p:ext uri="{BB962C8B-B14F-4D97-AF65-F5344CB8AC3E}">
        <p14:creationId xmlns:p14="http://schemas.microsoft.com/office/powerpoint/2010/main" val="268469943"/>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endParaRPr lang="en-US"/>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61">
            <a:extLst>
              <a:ext uri="{FF2B5EF4-FFF2-40B4-BE49-F238E27FC236}">
                <a16:creationId xmlns:a16="http://schemas.microsoft.com/office/drawing/2014/main" id="{BF3A2677-5FE4-4428-8269-E4743BD8613B}"/>
              </a:ext>
            </a:extLst>
          </p:cNvPr>
          <p:cNvSpPr>
            <a:spLocks noGrp="1" noChangeArrowheads="1"/>
          </p:cNvSpPr>
          <p:nvPr>
            <p:ph type="dt" sz="half" idx="10"/>
          </p:nvPr>
        </p:nvSpPr>
        <p:spPr>
          <a:ln/>
        </p:spPr>
        <p:txBody>
          <a:bodyPr/>
          <a:lstStyle>
            <a:lvl1pPr>
              <a:defRPr/>
            </a:lvl1pPr>
          </a:lstStyle>
          <a:p>
            <a:pPr>
              <a:defRPr/>
            </a:pPr>
            <a:endParaRPr lang="el-GR"/>
          </a:p>
        </p:txBody>
      </p:sp>
      <p:sp>
        <p:nvSpPr>
          <p:cNvPr id="6" name="Rectangle 62">
            <a:extLst>
              <a:ext uri="{FF2B5EF4-FFF2-40B4-BE49-F238E27FC236}">
                <a16:creationId xmlns:a16="http://schemas.microsoft.com/office/drawing/2014/main" id="{9F3B3CAE-8B2B-4175-AD72-E2A734031808}"/>
              </a:ext>
            </a:extLst>
          </p:cNvPr>
          <p:cNvSpPr>
            <a:spLocks noGrp="1" noChangeArrowheads="1"/>
          </p:cNvSpPr>
          <p:nvPr>
            <p:ph type="ftr" sz="quarter" idx="11"/>
          </p:nvPr>
        </p:nvSpPr>
        <p:spPr>
          <a:ln/>
        </p:spPr>
        <p:txBody>
          <a:bodyPr/>
          <a:lstStyle>
            <a:lvl1pPr>
              <a:defRPr/>
            </a:lvl1pPr>
          </a:lstStyle>
          <a:p>
            <a:pPr>
              <a:defRPr/>
            </a:pPr>
            <a:endParaRPr lang="el-GR"/>
          </a:p>
        </p:txBody>
      </p:sp>
      <p:sp>
        <p:nvSpPr>
          <p:cNvPr id="7" name="Rectangle 63">
            <a:extLst>
              <a:ext uri="{FF2B5EF4-FFF2-40B4-BE49-F238E27FC236}">
                <a16:creationId xmlns:a16="http://schemas.microsoft.com/office/drawing/2014/main" id="{AE329195-FC5E-4E49-87F6-839F700641AC}"/>
              </a:ext>
            </a:extLst>
          </p:cNvPr>
          <p:cNvSpPr>
            <a:spLocks noGrp="1" noChangeArrowheads="1"/>
          </p:cNvSpPr>
          <p:nvPr>
            <p:ph type="sldNum" sz="quarter" idx="12"/>
          </p:nvPr>
        </p:nvSpPr>
        <p:spPr>
          <a:ln/>
        </p:spPr>
        <p:txBody>
          <a:bodyPr/>
          <a:lstStyle>
            <a:lvl1pPr>
              <a:defRPr/>
            </a:lvl1pPr>
          </a:lstStyle>
          <a:p>
            <a:fld id="{13E12F8C-E039-4994-A725-E816D5A02402}" type="slidenum">
              <a:rPr lang="el-GR" altLang="el-GR"/>
              <a:pPr/>
              <a:t>‹#›</a:t>
            </a:fld>
            <a:endParaRPr lang="el-GR" altLang="el-GR"/>
          </a:p>
        </p:txBody>
      </p:sp>
    </p:spTree>
    <p:extLst>
      <p:ext uri="{BB962C8B-B14F-4D97-AF65-F5344CB8AC3E}">
        <p14:creationId xmlns:p14="http://schemas.microsoft.com/office/powerpoint/2010/main" val="850041064"/>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endParaRPr lang="en-US"/>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61">
            <a:extLst>
              <a:ext uri="{FF2B5EF4-FFF2-40B4-BE49-F238E27FC236}">
                <a16:creationId xmlns:a16="http://schemas.microsoft.com/office/drawing/2014/main" id="{CA979967-BFB3-4233-BFE2-CB0755D58D12}"/>
              </a:ext>
            </a:extLst>
          </p:cNvPr>
          <p:cNvSpPr>
            <a:spLocks noGrp="1" noChangeArrowheads="1"/>
          </p:cNvSpPr>
          <p:nvPr>
            <p:ph type="dt" sz="half" idx="10"/>
          </p:nvPr>
        </p:nvSpPr>
        <p:spPr>
          <a:ln/>
        </p:spPr>
        <p:txBody>
          <a:bodyPr/>
          <a:lstStyle>
            <a:lvl1pPr>
              <a:defRPr/>
            </a:lvl1pPr>
          </a:lstStyle>
          <a:p>
            <a:pPr>
              <a:defRPr/>
            </a:pPr>
            <a:endParaRPr lang="el-GR"/>
          </a:p>
        </p:txBody>
      </p:sp>
      <p:sp>
        <p:nvSpPr>
          <p:cNvPr id="6" name="Rectangle 62">
            <a:extLst>
              <a:ext uri="{FF2B5EF4-FFF2-40B4-BE49-F238E27FC236}">
                <a16:creationId xmlns:a16="http://schemas.microsoft.com/office/drawing/2014/main" id="{7F824E0A-F00F-4F12-A1B1-1096B51280F0}"/>
              </a:ext>
            </a:extLst>
          </p:cNvPr>
          <p:cNvSpPr>
            <a:spLocks noGrp="1" noChangeArrowheads="1"/>
          </p:cNvSpPr>
          <p:nvPr>
            <p:ph type="ftr" sz="quarter" idx="11"/>
          </p:nvPr>
        </p:nvSpPr>
        <p:spPr>
          <a:ln/>
        </p:spPr>
        <p:txBody>
          <a:bodyPr/>
          <a:lstStyle>
            <a:lvl1pPr>
              <a:defRPr/>
            </a:lvl1pPr>
          </a:lstStyle>
          <a:p>
            <a:pPr>
              <a:defRPr/>
            </a:pPr>
            <a:endParaRPr lang="el-GR"/>
          </a:p>
        </p:txBody>
      </p:sp>
      <p:sp>
        <p:nvSpPr>
          <p:cNvPr id="7" name="Rectangle 63">
            <a:extLst>
              <a:ext uri="{FF2B5EF4-FFF2-40B4-BE49-F238E27FC236}">
                <a16:creationId xmlns:a16="http://schemas.microsoft.com/office/drawing/2014/main" id="{D7BA0692-5A44-4E06-AD51-DB6029BCA2FB}"/>
              </a:ext>
            </a:extLst>
          </p:cNvPr>
          <p:cNvSpPr>
            <a:spLocks noGrp="1" noChangeArrowheads="1"/>
          </p:cNvSpPr>
          <p:nvPr>
            <p:ph type="sldNum" sz="quarter" idx="12"/>
          </p:nvPr>
        </p:nvSpPr>
        <p:spPr>
          <a:ln/>
        </p:spPr>
        <p:txBody>
          <a:bodyPr/>
          <a:lstStyle>
            <a:lvl1pPr>
              <a:defRPr/>
            </a:lvl1pPr>
          </a:lstStyle>
          <a:p>
            <a:fld id="{E87C902A-27B9-498E-B98A-70FEB246D24D}" type="slidenum">
              <a:rPr lang="el-GR" altLang="el-GR"/>
              <a:pPr/>
              <a:t>‹#›</a:t>
            </a:fld>
            <a:endParaRPr lang="el-GR" altLang="el-GR"/>
          </a:p>
        </p:txBody>
      </p:sp>
    </p:spTree>
    <p:extLst>
      <p:ext uri="{BB962C8B-B14F-4D97-AF65-F5344CB8AC3E}">
        <p14:creationId xmlns:p14="http://schemas.microsoft.com/office/powerpoint/2010/main" val="473039249"/>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ECFF"/>
            </a:gs>
            <a:gs pos="100000">
              <a:srgbClr val="FFFFFF"/>
            </a:gs>
          </a:gsLst>
          <a:lin ang="5400000" scaled="1"/>
        </a:gra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5EE11637-0612-4EB6-879E-BF2E71F64F4C}"/>
              </a:ext>
            </a:extLst>
          </p:cNvPr>
          <p:cNvGrpSpPr>
            <a:grpSpLocks/>
          </p:cNvGrpSpPr>
          <p:nvPr/>
        </p:nvGrpSpPr>
        <p:grpSpPr bwMode="auto">
          <a:xfrm>
            <a:off x="215900" y="76200"/>
            <a:ext cx="8686800" cy="6781800"/>
            <a:chOff x="136" y="48"/>
            <a:chExt cx="5472" cy="4272"/>
          </a:xfrm>
        </p:grpSpPr>
        <p:grpSp>
          <p:nvGrpSpPr>
            <p:cNvPr id="2056" name="Group 3">
              <a:extLst>
                <a:ext uri="{FF2B5EF4-FFF2-40B4-BE49-F238E27FC236}">
                  <a16:creationId xmlns:a16="http://schemas.microsoft.com/office/drawing/2014/main" id="{B6C2BE31-64A3-4104-8B6B-ABE4D4EB5197}"/>
                </a:ext>
              </a:extLst>
            </p:cNvPr>
            <p:cNvGrpSpPr>
              <a:grpSpLocks/>
            </p:cNvGrpSpPr>
            <p:nvPr userDrawn="1"/>
          </p:nvGrpSpPr>
          <p:grpSpPr bwMode="auto">
            <a:xfrm>
              <a:off x="136" y="48"/>
              <a:ext cx="5472" cy="212"/>
              <a:chOff x="136" y="48"/>
              <a:chExt cx="5472" cy="212"/>
            </a:xfrm>
          </p:grpSpPr>
          <p:grpSp>
            <p:nvGrpSpPr>
              <p:cNvPr id="2082" name="Group 4">
                <a:extLst>
                  <a:ext uri="{FF2B5EF4-FFF2-40B4-BE49-F238E27FC236}">
                    <a16:creationId xmlns:a16="http://schemas.microsoft.com/office/drawing/2014/main" id="{8C765E71-79DE-4B24-9B16-9BA6F057C338}"/>
                  </a:ext>
                </a:extLst>
              </p:cNvPr>
              <p:cNvGrpSpPr>
                <a:grpSpLocks/>
              </p:cNvGrpSpPr>
              <p:nvPr/>
            </p:nvGrpSpPr>
            <p:grpSpPr bwMode="auto">
              <a:xfrm>
                <a:off x="136" y="48"/>
                <a:ext cx="1056" cy="212"/>
                <a:chOff x="2544" y="2160"/>
                <a:chExt cx="1920" cy="384"/>
              </a:xfrm>
            </p:grpSpPr>
            <p:sp>
              <p:nvSpPr>
                <p:cNvPr id="3077" name="Rectangle 5">
                  <a:extLst>
                    <a:ext uri="{FF2B5EF4-FFF2-40B4-BE49-F238E27FC236}">
                      <a16:creationId xmlns:a16="http://schemas.microsoft.com/office/drawing/2014/main" id="{422B005A-2449-4653-8C1F-74E820C1F6E7}"/>
                    </a:ext>
                  </a:extLst>
                </p:cNvPr>
                <p:cNvSpPr>
                  <a:spLocks noChangeArrowheads="1"/>
                </p:cNvSpPr>
                <p:nvPr/>
              </p:nvSpPr>
              <p:spPr bwMode="auto">
                <a:xfrm>
                  <a:off x="3504" y="2160"/>
                  <a:ext cx="960" cy="192"/>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078" name="Rectangle 6">
                  <a:extLst>
                    <a:ext uri="{FF2B5EF4-FFF2-40B4-BE49-F238E27FC236}">
                      <a16:creationId xmlns:a16="http://schemas.microsoft.com/office/drawing/2014/main" id="{74B4F402-DE43-436A-8C1A-00CE1412FED6}"/>
                    </a:ext>
                  </a:extLst>
                </p:cNvPr>
                <p:cNvSpPr>
                  <a:spLocks noChangeArrowheads="1"/>
                </p:cNvSpPr>
                <p:nvPr/>
              </p:nvSpPr>
              <p:spPr bwMode="auto">
                <a:xfrm>
                  <a:off x="3504" y="2352"/>
                  <a:ext cx="960" cy="192"/>
                </a:xfrm>
                <a:prstGeom prst="rect">
                  <a:avLst/>
                </a:prstGeom>
                <a:solidFill>
                  <a:schemeClr val="hlink"/>
                </a:solidFill>
                <a:ln w="9525">
                  <a:noFill/>
                  <a:miter lim="800000"/>
                  <a:headEnd/>
                  <a:tailEnd/>
                </a:ln>
                <a:effectLst/>
              </p:spPr>
              <p:txBody>
                <a:bodyPr wrap="none" anchor="ctr"/>
                <a:lstStyle/>
                <a:p>
                  <a:pPr>
                    <a:defRPr/>
                  </a:pPr>
                  <a:endParaRPr lang="en-US"/>
                </a:p>
              </p:txBody>
            </p:sp>
            <p:sp>
              <p:nvSpPr>
                <p:cNvPr id="3079" name="Rectangle 7">
                  <a:extLst>
                    <a:ext uri="{FF2B5EF4-FFF2-40B4-BE49-F238E27FC236}">
                      <a16:creationId xmlns:a16="http://schemas.microsoft.com/office/drawing/2014/main" id="{EBBA4D75-7296-4A22-8728-FCD23DC55FD6}"/>
                    </a:ext>
                  </a:extLst>
                </p:cNvPr>
                <p:cNvSpPr>
                  <a:spLocks noChangeArrowheads="1"/>
                </p:cNvSpPr>
                <p:nvPr/>
              </p:nvSpPr>
              <p:spPr bwMode="auto">
                <a:xfrm>
                  <a:off x="2544" y="2352"/>
                  <a:ext cx="960" cy="192"/>
                </a:xfrm>
                <a:prstGeom prst="rect">
                  <a:avLst/>
                </a:prstGeom>
                <a:solidFill>
                  <a:schemeClr val="folHlink"/>
                </a:solidFill>
                <a:ln w="9525">
                  <a:noFill/>
                  <a:miter lim="800000"/>
                  <a:headEnd/>
                  <a:tailEnd/>
                </a:ln>
                <a:effectLst/>
              </p:spPr>
              <p:txBody>
                <a:bodyPr wrap="none" anchor="ctr"/>
                <a:lstStyle/>
                <a:p>
                  <a:pPr>
                    <a:defRPr/>
                  </a:pPr>
                  <a:endParaRPr lang="en-US"/>
                </a:p>
              </p:txBody>
            </p:sp>
            <p:sp>
              <p:nvSpPr>
                <p:cNvPr id="3080" name="Rectangle 8">
                  <a:extLst>
                    <a:ext uri="{FF2B5EF4-FFF2-40B4-BE49-F238E27FC236}">
                      <a16:creationId xmlns:a16="http://schemas.microsoft.com/office/drawing/2014/main" id="{1A7E651A-E406-416E-BD7E-AB3A33ADB389}"/>
                    </a:ext>
                  </a:extLst>
                </p:cNvPr>
                <p:cNvSpPr>
                  <a:spLocks noChangeArrowheads="1"/>
                </p:cNvSpPr>
                <p:nvPr/>
              </p:nvSpPr>
              <p:spPr bwMode="auto">
                <a:xfrm>
                  <a:off x="2544" y="2160"/>
                  <a:ext cx="960" cy="192"/>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3081" name="Rectangle 9">
                  <a:extLst>
                    <a:ext uri="{FF2B5EF4-FFF2-40B4-BE49-F238E27FC236}">
                      <a16:creationId xmlns:a16="http://schemas.microsoft.com/office/drawing/2014/main" id="{091D57C1-6997-4CAD-9274-A67CD179C722}"/>
                    </a:ext>
                  </a:extLst>
                </p:cNvPr>
                <p:cNvSpPr>
                  <a:spLocks noChangeArrowheads="1"/>
                </p:cNvSpPr>
                <p:nvPr/>
              </p:nvSpPr>
              <p:spPr bwMode="auto">
                <a:xfrm>
                  <a:off x="2640" y="2256"/>
                  <a:ext cx="1727" cy="192"/>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grpSp>
          <p:grpSp>
            <p:nvGrpSpPr>
              <p:cNvPr id="2083" name="Group 10">
                <a:extLst>
                  <a:ext uri="{FF2B5EF4-FFF2-40B4-BE49-F238E27FC236}">
                    <a16:creationId xmlns:a16="http://schemas.microsoft.com/office/drawing/2014/main" id="{1AB41FAC-2C4D-40A9-9CC0-F61BC30D5CC8}"/>
                  </a:ext>
                </a:extLst>
              </p:cNvPr>
              <p:cNvGrpSpPr>
                <a:grpSpLocks/>
              </p:cNvGrpSpPr>
              <p:nvPr/>
            </p:nvGrpSpPr>
            <p:grpSpPr bwMode="auto">
              <a:xfrm>
                <a:off x="1240" y="48"/>
                <a:ext cx="1056" cy="212"/>
                <a:chOff x="2544" y="2160"/>
                <a:chExt cx="1920" cy="384"/>
              </a:xfrm>
            </p:grpSpPr>
            <p:sp>
              <p:nvSpPr>
                <p:cNvPr id="3083" name="Rectangle 11">
                  <a:extLst>
                    <a:ext uri="{FF2B5EF4-FFF2-40B4-BE49-F238E27FC236}">
                      <a16:creationId xmlns:a16="http://schemas.microsoft.com/office/drawing/2014/main" id="{9A7B9C53-CCBF-42D2-911C-6200BB6F634D}"/>
                    </a:ext>
                  </a:extLst>
                </p:cNvPr>
                <p:cNvSpPr>
                  <a:spLocks noChangeArrowheads="1"/>
                </p:cNvSpPr>
                <p:nvPr/>
              </p:nvSpPr>
              <p:spPr bwMode="auto">
                <a:xfrm>
                  <a:off x="3504" y="2160"/>
                  <a:ext cx="960" cy="192"/>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084" name="Rectangle 12">
                  <a:extLst>
                    <a:ext uri="{FF2B5EF4-FFF2-40B4-BE49-F238E27FC236}">
                      <a16:creationId xmlns:a16="http://schemas.microsoft.com/office/drawing/2014/main" id="{74C38E1F-0037-4B66-AA01-5F7D5AC1C583}"/>
                    </a:ext>
                  </a:extLst>
                </p:cNvPr>
                <p:cNvSpPr>
                  <a:spLocks noChangeArrowheads="1"/>
                </p:cNvSpPr>
                <p:nvPr/>
              </p:nvSpPr>
              <p:spPr bwMode="auto">
                <a:xfrm>
                  <a:off x="3504" y="2352"/>
                  <a:ext cx="960" cy="192"/>
                </a:xfrm>
                <a:prstGeom prst="rect">
                  <a:avLst/>
                </a:prstGeom>
                <a:solidFill>
                  <a:schemeClr val="hlink"/>
                </a:solidFill>
                <a:ln w="9525">
                  <a:noFill/>
                  <a:miter lim="800000"/>
                  <a:headEnd/>
                  <a:tailEnd/>
                </a:ln>
                <a:effectLst/>
              </p:spPr>
              <p:txBody>
                <a:bodyPr wrap="none" anchor="ctr"/>
                <a:lstStyle/>
                <a:p>
                  <a:pPr>
                    <a:defRPr/>
                  </a:pPr>
                  <a:endParaRPr lang="en-US"/>
                </a:p>
              </p:txBody>
            </p:sp>
            <p:sp>
              <p:nvSpPr>
                <p:cNvPr id="3085" name="Rectangle 13">
                  <a:extLst>
                    <a:ext uri="{FF2B5EF4-FFF2-40B4-BE49-F238E27FC236}">
                      <a16:creationId xmlns:a16="http://schemas.microsoft.com/office/drawing/2014/main" id="{A147496D-1349-4432-A4E7-8FBFF2F5BAFB}"/>
                    </a:ext>
                  </a:extLst>
                </p:cNvPr>
                <p:cNvSpPr>
                  <a:spLocks noChangeArrowheads="1"/>
                </p:cNvSpPr>
                <p:nvPr/>
              </p:nvSpPr>
              <p:spPr bwMode="auto">
                <a:xfrm>
                  <a:off x="2544" y="2352"/>
                  <a:ext cx="960" cy="192"/>
                </a:xfrm>
                <a:prstGeom prst="rect">
                  <a:avLst/>
                </a:prstGeom>
                <a:solidFill>
                  <a:schemeClr val="folHlink"/>
                </a:solidFill>
                <a:ln w="9525">
                  <a:noFill/>
                  <a:miter lim="800000"/>
                  <a:headEnd/>
                  <a:tailEnd/>
                </a:ln>
                <a:effectLst/>
              </p:spPr>
              <p:txBody>
                <a:bodyPr wrap="none" anchor="ctr"/>
                <a:lstStyle/>
                <a:p>
                  <a:pPr>
                    <a:defRPr/>
                  </a:pPr>
                  <a:endParaRPr lang="en-US"/>
                </a:p>
              </p:txBody>
            </p:sp>
            <p:sp>
              <p:nvSpPr>
                <p:cNvPr id="3086" name="Rectangle 14">
                  <a:extLst>
                    <a:ext uri="{FF2B5EF4-FFF2-40B4-BE49-F238E27FC236}">
                      <a16:creationId xmlns:a16="http://schemas.microsoft.com/office/drawing/2014/main" id="{A0E930D4-4479-45A9-8843-4379E8A12A1C}"/>
                    </a:ext>
                  </a:extLst>
                </p:cNvPr>
                <p:cNvSpPr>
                  <a:spLocks noChangeArrowheads="1"/>
                </p:cNvSpPr>
                <p:nvPr/>
              </p:nvSpPr>
              <p:spPr bwMode="auto">
                <a:xfrm>
                  <a:off x="2544" y="2160"/>
                  <a:ext cx="960" cy="192"/>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3087" name="Rectangle 15">
                  <a:extLst>
                    <a:ext uri="{FF2B5EF4-FFF2-40B4-BE49-F238E27FC236}">
                      <a16:creationId xmlns:a16="http://schemas.microsoft.com/office/drawing/2014/main" id="{F23FC543-5519-463B-873A-076D9CA8434F}"/>
                    </a:ext>
                  </a:extLst>
                </p:cNvPr>
                <p:cNvSpPr>
                  <a:spLocks noChangeArrowheads="1"/>
                </p:cNvSpPr>
                <p:nvPr/>
              </p:nvSpPr>
              <p:spPr bwMode="auto">
                <a:xfrm>
                  <a:off x="2640" y="2256"/>
                  <a:ext cx="1727" cy="192"/>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grpSp>
          <p:grpSp>
            <p:nvGrpSpPr>
              <p:cNvPr id="2084" name="Group 16">
                <a:extLst>
                  <a:ext uri="{FF2B5EF4-FFF2-40B4-BE49-F238E27FC236}">
                    <a16:creationId xmlns:a16="http://schemas.microsoft.com/office/drawing/2014/main" id="{A313FBB6-FA8F-4C09-AAE1-1CE7A27F1150}"/>
                  </a:ext>
                </a:extLst>
              </p:cNvPr>
              <p:cNvGrpSpPr>
                <a:grpSpLocks/>
              </p:cNvGrpSpPr>
              <p:nvPr/>
            </p:nvGrpSpPr>
            <p:grpSpPr bwMode="auto">
              <a:xfrm>
                <a:off x="2344" y="48"/>
                <a:ext cx="1056" cy="212"/>
                <a:chOff x="2544" y="2160"/>
                <a:chExt cx="1920" cy="384"/>
              </a:xfrm>
            </p:grpSpPr>
            <p:sp>
              <p:nvSpPr>
                <p:cNvPr id="3089" name="Rectangle 17">
                  <a:extLst>
                    <a:ext uri="{FF2B5EF4-FFF2-40B4-BE49-F238E27FC236}">
                      <a16:creationId xmlns:a16="http://schemas.microsoft.com/office/drawing/2014/main" id="{390CCA86-0648-45BD-BBA0-B8D465B627F5}"/>
                    </a:ext>
                  </a:extLst>
                </p:cNvPr>
                <p:cNvSpPr>
                  <a:spLocks noChangeArrowheads="1"/>
                </p:cNvSpPr>
                <p:nvPr/>
              </p:nvSpPr>
              <p:spPr bwMode="auto">
                <a:xfrm>
                  <a:off x="3504" y="2160"/>
                  <a:ext cx="960" cy="192"/>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090" name="Rectangle 18">
                  <a:extLst>
                    <a:ext uri="{FF2B5EF4-FFF2-40B4-BE49-F238E27FC236}">
                      <a16:creationId xmlns:a16="http://schemas.microsoft.com/office/drawing/2014/main" id="{6259C7E8-5B05-44EB-BFC4-7D877DFA4651}"/>
                    </a:ext>
                  </a:extLst>
                </p:cNvPr>
                <p:cNvSpPr>
                  <a:spLocks noChangeArrowheads="1"/>
                </p:cNvSpPr>
                <p:nvPr/>
              </p:nvSpPr>
              <p:spPr bwMode="auto">
                <a:xfrm>
                  <a:off x="3504" y="2352"/>
                  <a:ext cx="960" cy="192"/>
                </a:xfrm>
                <a:prstGeom prst="rect">
                  <a:avLst/>
                </a:prstGeom>
                <a:solidFill>
                  <a:schemeClr val="hlink"/>
                </a:solidFill>
                <a:ln w="9525">
                  <a:noFill/>
                  <a:miter lim="800000"/>
                  <a:headEnd/>
                  <a:tailEnd/>
                </a:ln>
                <a:effectLst/>
              </p:spPr>
              <p:txBody>
                <a:bodyPr wrap="none" anchor="ctr"/>
                <a:lstStyle/>
                <a:p>
                  <a:pPr>
                    <a:defRPr/>
                  </a:pPr>
                  <a:endParaRPr lang="en-US"/>
                </a:p>
              </p:txBody>
            </p:sp>
            <p:sp>
              <p:nvSpPr>
                <p:cNvPr id="3091" name="Rectangle 19">
                  <a:extLst>
                    <a:ext uri="{FF2B5EF4-FFF2-40B4-BE49-F238E27FC236}">
                      <a16:creationId xmlns:a16="http://schemas.microsoft.com/office/drawing/2014/main" id="{71441195-AA62-4C40-83DC-965ADADED076}"/>
                    </a:ext>
                  </a:extLst>
                </p:cNvPr>
                <p:cNvSpPr>
                  <a:spLocks noChangeArrowheads="1"/>
                </p:cNvSpPr>
                <p:nvPr/>
              </p:nvSpPr>
              <p:spPr bwMode="auto">
                <a:xfrm>
                  <a:off x="2544" y="2352"/>
                  <a:ext cx="960" cy="192"/>
                </a:xfrm>
                <a:prstGeom prst="rect">
                  <a:avLst/>
                </a:prstGeom>
                <a:solidFill>
                  <a:schemeClr val="folHlink"/>
                </a:solidFill>
                <a:ln w="9525">
                  <a:noFill/>
                  <a:miter lim="800000"/>
                  <a:headEnd/>
                  <a:tailEnd/>
                </a:ln>
                <a:effectLst/>
              </p:spPr>
              <p:txBody>
                <a:bodyPr wrap="none" anchor="ctr"/>
                <a:lstStyle/>
                <a:p>
                  <a:pPr>
                    <a:defRPr/>
                  </a:pPr>
                  <a:endParaRPr lang="en-US"/>
                </a:p>
              </p:txBody>
            </p:sp>
            <p:sp>
              <p:nvSpPr>
                <p:cNvPr id="3092" name="Rectangle 20">
                  <a:extLst>
                    <a:ext uri="{FF2B5EF4-FFF2-40B4-BE49-F238E27FC236}">
                      <a16:creationId xmlns:a16="http://schemas.microsoft.com/office/drawing/2014/main" id="{A4E6DF36-4F5D-400D-9AA9-F0EB6B63DC74}"/>
                    </a:ext>
                  </a:extLst>
                </p:cNvPr>
                <p:cNvSpPr>
                  <a:spLocks noChangeArrowheads="1"/>
                </p:cNvSpPr>
                <p:nvPr/>
              </p:nvSpPr>
              <p:spPr bwMode="auto">
                <a:xfrm>
                  <a:off x="2544" y="2160"/>
                  <a:ext cx="960" cy="192"/>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3093" name="Rectangle 21">
                  <a:extLst>
                    <a:ext uri="{FF2B5EF4-FFF2-40B4-BE49-F238E27FC236}">
                      <a16:creationId xmlns:a16="http://schemas.microsoft.com/office/drawing/2014/main" id="{E3D0314B-E25A-452F-972D-9EC92BC83F75}"/>
                    </a:ext>
                  </a:extLst>
                </p:cNvPr>
                <p:cNvSpPr>
                  <a:spLocks noChangeArrowheads="1"/>
                </p:cNvSpPr>
                <p:nvPr/>
              </p:nvSpPr>
              <p:spPr bwMode="auto">
                <a:xfrm>
                  <a:off x="2640" y="2256"/>
                  <a:ext cx="1727" cy="192"/>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grpSp>
          <p:grpSp>
            <p:nvGrpSpPr>
              <p:cNvPr id="2085" name="Group 22">
                <a:extLst>
                  <a:ext uri="{FF2B5EF4-FFF2-40B4-BE49-F238E27FC236}">
                    <a16:creationId xmlns:a16="http://schemas.microsoft.com/office/drawing/2014/main" id="{334ADE78-4AC8-4E72-A43B-6E8700B82220}"/>
                  </a:ext>
                </a:extLst>
              </p:cNvPr>
              <p:cNvGrpSpPr>
                <a:grpSpLocks/>
              </p:cNvGrpSpPr>
              <p:nvPr/>
            </p:nvGrpSpPr>
            <p:grpSpPr bwMode="auto">
              <a:xfrm>
                <a:off x="3448" y="48"/>
                <a:ext cx="1056" cy="212"/>
                <a:chOff x="2544" y="2160"/>
                <a:chExt cx="1920" cy="384"/>
              </a:xfrm>
            </p:grpSpPr>
            <p:sp>
              <p:nvSpPr>
                <p:cNvPr id="3095" name="Rectangle 23">
                  <a:extLst>
                    <a:ext uri="{FF2B5EF4-FFF2-40B4-BE49-F238E27FC236}">
                      <a16:creationId xmlns:a16="http://schemas.microsoft.com/office/drawing/2014/main" id="{E081E43F-1E30-4CDC-9F33-F49B34210CEB}"/>
                    </a:ext>
                  </a:extLst>
                </p:cNvPr>
                <p:cNvSpPr>
                  <a:spLocks noChangeArrowheads="1"/>
                </p:cNvSpPr>
                <p:nvPr/>
              </p:nvSpPr>
              <p:spPr bwMode="auto">
                <a:xfrm>
                  <a:off x="3504" y="2160"/>
                  <a:ext cx="960" cy="192"/>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096" name="Rectangle 24">
                  <a:extLst>
                    <a:ext uri="{FF2B5EF4-FFF2-40B4-BE49-F238E27FC236}">
                      <a16:creationId xmlns:a16="http://schemas.microsoft.com/office/drawing/2014/main" id="{F058DF8A-8159-415B-8B7F-BDA601C85B5B}"/>
                    </a:ext>
                  </a:extLst>
                </p:cNvPr>
                <p:cNvSpPr>
                  <a:spLocks noChangeArrowheads="1"/>
                </p:cNvSpPr>
                <p:nvPr/>
              </p:nvSpPr>
              <p:spPr bwMode="auto">
                <a:xfrm>
                  <a:off x="3504" y="2352"/>
                  <a:ext cx="960" cy="192"/>
                </a:xfrm>
                <a:prstGeom prst="rect">
                  <a:avLst/>
                </a:prstGeom>
                <a:solidFill>
                  <a:schemeClr val="hlink"/>
                </a:solidFill>
                <a:ln w="9525">
                  <a:noFill/>
                  <a:miter lim="800000"/>
                  <a:headEnd/>
                  <a:tailEnd/>
                </a:ln>
                <a:effectLst/>
              </p:spPr>
              <p:txBody>
                <a:bodyPr wrap="none" anchor="ctr"/>
                <a:lstStyle/>
                <a:p>
                  <a:pPr>
                    <a:defRPr/>
                  </a:pPr>
                  <a:endParaRPr lang="en-US"/>
                </a:p>
              </p:txBody>
            </p:sp>
            <p:sp>
              <p:nvSpPr>
                <p:cNvPr id="3097" name="Rectangle 25">
                  <a:extLst>
                    <a:ext uri="{FF2B5EF4-FFF2-40B4-BE49-F238E27FC236}">
                      <a16:creationId xmlns:a16="http://schemas.microsoft.com/office/drawing/2014/main" id="{5C2BDB4F-B397-4EBB-833D-F18C197059BB}"/>
                    </a:ext>
                  </a:extLst>
                </p:cNvPr>
                <p:cNvSpPr>
                  <a:spLocks noChangeArrowheads="1"/>
                </p:cNvSpPr>
                <p:nvPr/>
              </p:nvSpPr>
              <p:spPr bwMode="auto">
                <a:xfrm>
                  <a:off x="2544" y="2352"/>
                  <a:ext cx="960" cy="192"/>
                </a:xfrm>
                <a:prstGeom prst="rect">
                  <a:avLst/>
                </a:prstGeom>
                <a:solidFill>
                  <a:schemeClr val="folHlink"/>
                </a:solidFill>
                <a:ln w="9525">
                  <a:noFill/>
                  <a:miter lim="800000"/>
                  <a:headEnd/>
                  <a:tailEnd/>
                </a:ln>
                <a:effectLst/>
              </p:spPr>
              <p:txBody>
                <a:bodyPr wrap="none" anchor="ctr"/>
                <a:lstStyle/>
                <a:p>
                  <a:pPr>
                    <a:defRPr/>
                  </a:pPr>
                  <a:endParaRPr lang="en-US"/>
                </a:p>
              </p:txBody>
            </p:sp>
            <p:sp>
              <p:nvSpPr>
                <p:cNvPr id="3098" name="Rectangle 26">
                  <a:extLst>
                    <a:ext uri="{FF2B5EF4-FFF2-40B4-BE49-F238E27FC236}">
                      <a16:creationId xmlns:a16="http://schemas.microsoft.com/office/drawing/2014/main" id="{3ED8493C-D107-4846-B9E9-820BEE626751}"/>
                    </a:ext>
                  </a:extLst>
                </p:cNvPr>
                <p:cNvSpPr>
                  <a:spLocks noChangeArrowheads="1"/>
                </p:cNvSpPr>
                <p:nvPr/>
              </p:nvSpPr>
              <p:spPr bwMode="auto">
                <a:xfrm>
                  <a:off x="2544" y="2160"/>
                  <a:ext cx="960" cy="192"/>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3099" name="Rectangle 27">
                  <a:extLst>
                    <a:ext uri="{FF2B5EF4-FFF2-40B4-BE49-F238E27FC236}">
                      <a16:creationId xmlns:a16="http://schemas.microsoft.com/office/drawing/2014/main" id="{F9229BF0-D096-496B-ACE0-58DD03C0E92A}"/>
                    </a:ext>
                  </a:extLst>
                </p:cNvPr>
                <p:cNvSpPr>
                  <a:spLocks noChangeArrowheads="1"/>
                </p:cNvSpPr>
                <p:nvPr/>
              </p:nvSpPr>
              <p:spPr bwMode="auto">
                <a:xfrm>
                  <a:off x="2640" y="2256"/>
                  <a:ext cx="1727" cy="192"/>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grpSp>
          <p:grpSp>
            <p:nvGrpSpPr>
              <p:cNvPr id="2086" name="Group 28">
                <a:extLst>
                  <a:ext uri="{FF2B5EF4-FFF2-40B4-BE49-F238E27FC236}">
                    <a16:creationId xmlns:a16="http://schemas.microsoft.com/office/drawing/2014/main" id="{3FA80FED-ABC4-4E59-8752-EC4637796F87}"/>
                  </a:ext>
                </a:extLst>
              </p:cNvPr>
              <p:cNvGrpSpPr>
                <a:grpSpLocks/>
              </p:cNvGrpSpPr>
              <p:nvPr/>
            </p:nvGrpSpPr>
            <p:grpSpPr bwMode="auto">
              <a:xfrm>
                <a:off x="4552" y="48"/>
                <a:ext cx="1056" cy="212"/>
                <a:chOff x="2544" y="2160"/>
                <a:chExt cx="1920" cy="384"/>
              </a:xfrm>
            </p:grpSpPr>
            <p:sp>
              <p:nvSpPr>
                <p:cNvPr id="3101" name="Rectangle 29">
                  <a:extLst>
                    <a:ext uri="{FF2B5EF4-FFF2-40B4-BE49-F238E27FC236}">
                      <a16:creationId xmlns:a16="http://schemas.microsoft.com/office/drawing/2014/main" id="{EDB24776-03A3-480C-8A9A-0E39AAA79A24}"/>
                    </a:ext>
                  </a:extLst>
                </p:cNvPr>
                <p:cNvSpPr>
                  <a:spLocks noChangeArrowheads="1"/>
                </p:cNvSpPr>
                <p:nvPr/>
              </p:nvSpPr>
              <p:spPr bwMode="auto">
                <a:xfrm>
                  <a:off x="3504" y="2160"/>
                  <a:ext cx="960" cy="192"/>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102" name="Rectangle 30">
                  <a:extLst>
                    <a:ext uri="{FF2B5EF4-FFF2-40B4-BE49-F238E27FC236}">
                      <a16:creationId xmlns:a16="http://schemas.microsoft.com/office/drawing/2014/main" id="{8E9FA54C-17E7-45D4-88D9-3ECCA6E806EA}"/>
                    </a:ext>
                  </a:extLst>
                </p:cNvPr>
                <p:cNvSpPr>
                  <a:spLocks noChangeArrowheads="1"/>
                </p:cNvSpPr>
                <p:nvPr/>
              </p:nvSpPr>
              <p:spPr bwMode="auto">
                <a:xfrm>
                  <a:off x="3504" y="2352"/>
                  <a:ext cx="960" cy="192"/>
                </a:xfrm>
                <a:prstGeom prst="rect">
                  <a:avLst/>
                </a:prstGeom>
                <a:solidFill>
                  <a:schemeClr val="hlink"/>
                </a:solidFill>
                <a:ln w="9525">
                  <a:noFill/>
                  <a:miter lim="800000"/>
                  <a:headEnd/>
                  <a:tailEnd/>
                </a:ln>
                <a:effectLst/>
              </p:spPr>
              <p:txBody>
                <a:bodyPr wrap="none" anchor="ctr"/>
                <a:lstStyle/>
                <a:p>
                  <a:pPr>
                    <a:defRPr/>
                  </a:pPr>
                  <a:endParaRPr lang="en-US"/>
                </a:p>
              </p:txBody>
            </p:sp>
            <p:sp>
              <p:nvSpPr>
                <p:cNvPr id="3103" name="Rectangle 31">
                  <a:extLst>
                    <a:ext uri="{FF2B5EF4-FFF2-40B4-BE49-F238E27FC236}">
                      <a16:creationId xmlns:a16="http://schemas.microsoft.com/office/drawing/2014/main" id="{A7EBAF0C-60E2-45CE-B2AC-0E4E957CBB7C}"/>
                    </a:ext>
                  </a:extLst>
                </p:cNvPr>
                <p:cNvSpPr>
                  <a:spLocks noChangeArrowheads="1"/>
                </p:cNvSpPr>
                <p:nvPr/>
              </p:nvSpPr>
              <p:spPr bwMode="auto">
                <a:xfrm>
                  <a:off x="2544" y="2352"/>
                  <a:ext cx="960" cy="192"/>
                </a:xfrm>
                <a:prstGeom prst="rect">
                  <a:avLst/>
                </a:prstGeom>
                <a:solidFill>
                  <a:schemeClr val="folHlink"/>
                </a:solidFill>
                <a:ln w="9525">
                  <a:noFill/>
                  <a:miter lim="800000"/>
                  <a:headEnd/>
                  <a:tailEnd/>
                </a:ln>
                <a:effectLst/>
              </p:spPr>
              <p:txBody>
                <a:bodyPr wrap="none" anchor="ctr"/>
                <a:lstStyle/>
                <a:p>
                  <a:pPr>
                    <a:defRPr/>
                  </a:pPr>
                  <a:endParaRPr lang="en-US"/>
                </a:p>
              </p:txBody>
            </p:sp>
            <p:sp>
              <p:nvSpPr>
                <p:cNvPr id="3104" name="Rectangle 32">
                  <a:extLst>
                    <a:ext uri="{FF2B5EF4-FFF2-40B4-BE49-F238E27FC236}">
                      <a16:creationId xmlns:a16="http://schemas.microsoft.com/office/drawing/2014/main" id="{D38406A6-E0B5-418F-A763-09A95804E14B}"/>
                    </a:ext>
                  </a:extLst>
                </p:cNvPr>
                <p:cNvSpPr>
                  <a:spLocks noChangeArrowheads="1"/>
                </p:cNvSpPr>
                <p:nvPr/>
              </p:nvSpPr>
              <p:spPr bwMode="auto">
                <a:xfrm>
                  <a:off x="2544" y="2160"/>
                  <a:ext cx="960" cy="192"/>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3105" name="Rectangle 33">
                  <a:extLst>
                    <a:ext uri="{FF2B5EF4-FFF2-40B4-BE49-F238E27FC236}">
                      <a16:creationId xmlns:a16="http://schemas.microsoft.com/office/drawing/2014/main" id="{E86F5AEE-9002-4630-B056-0989C48C97F9}"/>
                    </a:ext>
                  </a:extLst>
                </p:cNvPr>
                <p:cNvSpPr>
                  <a:spLocks noChangeArrowheads="1"/>
                </p:cNvSpPr>
                <p:nvPr/>
              </p:nvSpPr>
              <p:spPr bwMode="auto">
                <a:xfrm>
                  <a:off x="2640" y="2256"/>
                  <a:ext cx="1727" cy="192"/>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grpSp>
        </p:grpSp>
        <p:grpSp>
          <p:nvGrpSpPr>
            <p:cNvPr id="2057" name="Group 34">
              <a:extLst>
                <a:ext uri="{FF2B5EF4-FFF2-40B4-BE49-F238E27FC236}">
                  <a16:creationId xmlns:a16="http://schemas.microsoft.com/office/drawing/2014/main" id="{8EC96E33-5C26-4ED4-A271-6717D89D7A06}"/>
                </a:ext>
              </a:extLst>
            </p:cNvPr>
            <p:cNvGrpSpPr>
              <a:grpSpLocks/>
            </p:cNvGrpSpPr>
            <p:nvPr userDrawn="1"/>
          </p:nvGrpSpPr>
          <p:grpSpPr bwMode="auto">
            <a:xfrm>
              <a:off x="192" y="4273"/>
              <a:ext cx="5328" cy="47"/>
              <a:chOff x="192" y="3840"/>
              <a:chExt cx="5328" cy="47"/>
            </a:xfrm>
          </p:grpSpPr>
          <p:grpSp>
            <p:nvGrpSpPr>
              <p:cNvPr id="2058" name="Group 35">
                <a:extLst>
                  <a:ext uri="{FF2B5EF4-FFF2-40B4-BE49-F238E27FC236}">
                    <a16:creationId xmlns:a16="http://schemas.microsoft.com/office/drawing/2014/main" id="{DBA98A58-D09C-4FEE-A730-82F18098E825}"/>
                  </a:ext>
                </a:extLst>
              </p:cNvPr>
              <p:cNvGrpSpPr>
                <a:grpSpLocks/>
              </p:cNvGrpSpPr>
              <p:nvPr userDrawn="1"/>
            </p:nvGrpSpPr>
            <p:grpSpPr bwMode="auto">
              <a:xfrm>
                <a:off x="192" y="3840"/>
                <a:ext cx="624" cy="47"/>
                <a:chOff x="624" y="3706"/>
                <a:chExt cx="1056" cy="106"/>
              </a:xfrm>
            </p:grpSpPr>
            <p:sp>
              <p:nvSpPr>
                <p:cNvPr id="3108" name="Rectangle 36">
                  <a:extLst>
                    <a:ext uri="{FF2B5EF4-FFF2-40B4-BE49-F238E27FC236}">
                      <a16:creationId xmlns:a16="http://schemas.microsoft.com/office/drawing/2014/main" id="{D53BA521-2DAC-4F61-A8B2-90C6C7BAD374}"/>
                    </a:ext>
                  </a:extLst>
                </p:cNvPr>
                <p:cNvSpPr>
                  <a:spLocks noChangeArrowheads="1"/>
                </p:cNvSpPr>
                <p:nvPr userDrawn="1"/>
              </p:nvSpPr>
              <p:spPr bwMode="ltGray">
                <a:xfrm>
                  <a:off x="1152" y="3706"/>
                  <a:ext cx="528" cy="106"/>
                </a:xfrm>
                <a:prstGeom prst="rect">
                  <a:avLst/>
                </a:prstGeom>
                <a:solidFill>
                  <a:schemeClr val="hlink"/>
                </a:solidFill>
                <a:ln w="9525">
                  <a:noFill/>
                  <a:miter lim="800000"/>
                  <a:headEnd/>
                  <a:tailEnd/>
                </a:ln>
                <a:effectLst/>
              </p:spPr>
              <p:txBody>
                <a:bodyPr wrap="none" anchor="ctr"/>
                <a:lstStyle/>
                <a:p>
                  <a:pPr>
                    <a:defRPr/>
                  </a:pPr>
                  <a:endParaRPr lang="en-US"/>
                </a:p>
              </p:txBody>
            </p:sp>
            <p:sp>
              <p:nvSpPr>
                <p:cNvPr id="3109" name="Rectangle 37">
                  <a:extLst>
                    <a:ext uri="{FF2B5EF4-FFF2-40B4-BE49-F238E27FC236}">
                      <a16:creationId xmlns:a16="http://schemas.microsoft.com/office/drawing/2014/main" id="{F7C3CC94-A7C6-45C5-89EA-3D83E3838BC5}"/>
                    </a:ext>
                  </a:extLst>
                </p:cNvPr>
                <p:cNvSpPr>
                  <a:spLocks noChangeArrowheads="1"/>
                </p:cNvSpPr>
                <p:nvPr userDrawn="1"/>
              </p:nvSpPr>
              <p:spPr bwMode="ltGray">
                <a:xfrm>
                  <a:off x="624" y="3706"/>
                  <a:ext cx="528" cy="106"/>
                </a:xfrm>
                <a:prstGeom prst="rect">
                  <a:avLst/>
                </a:prstGeom>
                <a:solidFill>
                  <a:schemeClr val="folHlink"/>
                </a:solidFill>
                <a:ln w="9525">
                  <a:noFill/>
                  <a:miter lim="800000"/>
                  <a:headEnd/>
                  <a:tailEnd/>
                </a:ln>
                <a:effectLst/>
              </p:spPr>
              <p:txBody>
                <a:bodyPr wrap="none" anchor="ctr"/>
                <a:lstStyle/>
                <a:p>
                  <a:pPr>
                    <a:defRPr/>
                  </a:pPr>
                  <a:endParaRPr lang="en-US"/>
                </a:p>
              </p:txBody>
            </p:sp>
          </p:grpSp>
          <p:grpSp>
            <p:nvGrpSpPr>
              <p:cNvPr id="2059" name="Group 38">
                <a:extLst>
                  <a:ext uri="{FF2B5EF4-FFF2-40B4-BE49-F238E27FC236}">
                    <a16:creationId xmlns:a16="http://schemas.microsoft.com/office/drawing/2014/main" id="{9E12C108-39B5-41E6-A473-EE81123131AF}"/>
                  </a:ext>
                </a:extLst>
              </p:cNvPr>
              <p:cNvGrpSpPr>
                <a:grpSpLocks/>
              </p:cNvGrpSpPr>
              <p:nvPr userDrawn="1"/>
            </p:nvGrpSpPr>
            <p:grpSpPr bwMode="auto">
              <a:xfrm>
                <a:off x="864" y="3840"/>
                <a:ext cx="624" cy="47"/>
                <a:chOff x="624" y="3600"/>
                <a:chExt cx="1056" cy="106"/>
              </a:xfrm>
            </p:grpSpPr>
            <p:sp>
              <p:nvSpPr>
                <p:cNvPr id="3111" name="Rectangle 39">
                  <a:extLst>
                    <a:ext uri="{FF2B5EF4-FFF2-40B4-BE49-F238E27FC236}">
                      <a16:creationId xmlns:a16="http://schemas.microsoft.com/office/drawing/2014/main" id="{E69A57B3-F6C7-4EA2-A431-67E43181E458}"/>
                    </a:ext>
                  </a:extLst>
                </p:cNvPr>
                <p:cNvSpPr>
                  <a:spLocks noChangeArrowheads="1"/>
                </p:cNvSpPr>
                <p:nvPr userDrawn="1"/>
              </p:nvSpPr>
              <p:spPr bwMode="ltGray">
                <a:xfrm>
                  <a:off x="1152" y="3600"/>
                  <a:ext cx="528" cy="106"/>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112" name="Rectangle 40">
                  <a:extLst>
                    <a:ext uri="{FF2B5EF4-FFF2-40B4-BE49-F238E27FC236}">
                      <a16:creationId xmlns:a16="http://schemas.microsoft.com/office/drawing/2014/main" id="{4E80ADDE-67AE-492D-8664-AD0A92967D4E}"/>
                    </a:ext>
                  </a:extLst>
                </p:cNvPr>
                <p:cNvSpPr>
                  <a:spLocks noChangeArrowheads="1"/>
                </p:cNvSpPr>
                <p:nvPr userDrawn="1"/>
              </p:nvSpPr>
              <p:spPr bwMode="ltGray">
                <a:xfrm>
                  <a:off x="624" y="3600"/>
                  <a:ext cx="528" cy="106"/>
                </a:xfrm>
                <a:prstGeom prst="rect">
                  <a:avLst/>
                </a:prstGeom>
                <a:solidFill>
                  <a:schemeClr val="accent1"/>
                </a:solidFill>
                <a:ln w="9525">
                  <a:noFill/>
                  <a:miter lim="800000"/>
                  <a:headEnd/>
                  <a:tailEnd/>
                </a:ln>
                <a:effectLst/>
              </p:spPr>
              <p:txBody>
                <a:bodyPr wrap="none" anchor="ctr"/>
                <a:lstStyle/>
                <a:p>
                  <a:pPr>
                    <a:defRPr/>
                  </a:pPr>
                  <a:endParaRPr lang="en-US"/>
                </a:p>
              </p:txBody>
            </p:sp>
          </p:grpSp>
          <p:grpSp>
            <p:nvGrpSpPr>
              <p:cNvPr id="2060" name="Group 41">
                <a:extLst>
                  <a:ext uri="{FF2B5EF4-FFF2-40B4-BE49-F238E27FC236}">
                    <a16:creationId xmlns:a16="http://schemas.microsoft.com/office/drawing/2014/main" id="{CFFECB46-2C7B-4993-ACE5-49693907E1E5}"/>
                  </a:ext>
                </a:extLst>
              </p:cNvPr>
              <p:cNvGrpSpPr>
                <a:grpSpLocks/>
              </p:cNvGrpSpPr>
              <p:nvPr userDrawn="1"/>
            </p:nvGrpSpPr>
            <p:grpSpPr bwMode="auto">
              <a:xfrm>
                <a:off x="1536" y="3840"/>
                <a:ext cx="624" cy="47"/>
                <a:chOff x="624" y="3706"/>
                <a:chExt cx="1056" cy="106"/>
              </a:xfrm>
            </p:grpSpPr>
            <p:sp>
              <p:nvSpPr>
                <p:cNvPr id="3114" name="Rectangle 42">
                  <a:extLst>
                    <a:ext uri="{FF2B5EF4-FFF2-40B4-BE49-F238E27FC236}">
                      <a16:creationId xmlns:a16="http://schemas.microsoft.com/office/drawing/2014/main" id="{6AA46302-E45A-4892-A3DF-41A613A5B74C}"/>
                    </a:ext>
                  </a:extLst>
                </p:cNvPr>
                <p:cNvSpPr>
                  <a:spLocks noChangeArrowheads="1"/>
                </p:cNvSpPr>
                <p:nvPr userDrawn="1"/>
              </p:nvSpPr>
              <p:spPr bwMode="ltGray">
                <a:xfrm>
                  <a:off x="1152" y="3706"/>
                  <a:ext cx="528" cy="106"/>
                </a:xfrm>
                <a:prstGeom prst="rect">
                  <a:avLst/>
                </a:prstGeom>
                <a:solidFill>
                  <a:schemeClr val="hlink"/>
                </a:solidFill>
                <a:ln w="9525">
                  <a:noFill/>
                  <a:miter lim="800000"/>
                  <a:headEnd/>
                  <a:tailEnd/>
                </a:ln>
                <a:effectLst/>
              </p:spPr>
              <p:txBody>
                <a:bodyPr wrap="none" anchor="ctr"/>
                <a:lstStyle/>
                <a:p>
                  <a:pPr>
                    <a:defRPr/>
                  </a:pPr>
                  <a:endParaRPr lang="en-US"/>
                </a:p>
              </p:txBody>
            </p:sp>
            <p:sp>
              <p:nvSpPr>
                <p:cNvPr id="3115" name="Rectangle 43">
                  <a:extLst>
                    <a:ext uri="{FF2B5EF4-FFF2-40B4-BE49-F238E27FC236}">
                      <a16:creationId xmlns:a16="http://schemas.microsoft.com/office/drawing/2014/main" id="{A80C41B1-79E6-45FD-A2ED-9CBB00BC1E7E}"/>
                    </a:ext>
                  </a:extLst>
                </p:cNvPr>
                <p:cNvSpPr>
                  <a:spLocks noChangeArrowheads="1"/>
                </p:cNvSpPr>
                <p:nvPr userDrawn="1"/>
              </p:nvSpPr>
              <p:spPr bwMode="ltGray">
                <a:xfrm>
                  <a:off x="624" y="3706"/>
                  <a:ext cx="528" cy="106"/>
                </a:xfrm>
                <a:prstGeom prst="rect">
                  <a:avLst/>
                </a:prstGeom>
                <a:solidFill>
                  <a:schemeClr val="folHlink"/>
                </a:solidFill>
                <a:ln w="9525">
                  <a:noFill/>
                  <a:miter lim="800000"/>
                  <a:headEnd/>
                  <a:tailEnd/>
                </a:ln>
                <a:effectLst/>
              </p:spPr>
              <p:txBody>
                <a:bodyPr wrap="none" anchor="ctr"/>
                <a:lstStyle/>
                <a:p>
                  <a:pPr>
                    <a:defRPr/>
                  </a:pPr>
                  <a:endParaRPr lang="en-US"/>
                </a:p>
              </p:txBody>
            </p:sp>
          </p:grpSp>
          <p:grpSp>
            <p:nvGrpSpPr>
              <p:cNvPr id="2061" name="Group 44">
                <a:extLst>
                  <a:ext uri="{FF2B5EF4-FFF2-40B4-BE49-F238E27FC236}">
                    <a16:creationId xmlns:a16="http://schemas.microsoft.com/office/drawing/2014/main" id="{56F10ADF-3EBA-417A-B964-C295FAB5641F}"/>
                  </a:ext>
                </a:extLst>
              </p:cNvPr>
              <p:cNvGrpSpPr>
                <a:grpSpLocks/>
              </p:cNvGrpSpPr>
              <p:nvPr userDrawn="1"/>
            </p:nvGrpSpPr>
            <p:grpSpPr bwMode="auto">
              <a:xfrm>
                <a:off x="2208" y="3840"/>
                <a:ext cx="624" cy="47"/>
                <a:chOff x="624" y="3600"/>
                <a:chExt cx="1056" cy="106"/>
              </a:xfrm>
            </p:grpSpPr>
            <p:sp>
              <p:nvSpPr>
                <p:cNvPr id="3117" name="Rectangle 45">
                  <a:extLst>
                    <a:ext uri="{FF2B5EF4-FFF2-40B4-BE49-F238E27FC236}">
                      <a16:creationId xmlns:a16="http://schemas.microsoft.com/office/drawing/2014/main" id="{0252CB1A-9B1C-4E5B-8BE4-5F9C0040F462}"/>
                    </a:ext>
                  </a:extLst>
                </p:cNvPr>
                <p:cNvSpPr>
                  <a:spLocks noChangeArrowheads="1"/>
                </p:cNvSpPr>
                <p:nvPr userDrawn="1"/>
              </p:nvSpPr>
              <p:spPr bwMode="ltGray">
                <a:xfrm>
                  <a:off x="1152" y="3600"/>
                  <a:ext cx="528" cy="106"/>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118" name="Rectangle 46">
                  <a:extLst>
                    <a:ext uri="{FF2B5EF4-FFF2-40B4-BE49-F238E27FC236}">
                      <a16:creationId xmlns:a16="http://schemas.microsoft.com/office/drawing/2014/main" id="{728D4597-BE03-4312-AD40-0DF5CC5F6D0B}"/>
                    </a:ext>
                  </a:extLst>
                </p:cNvPr>
                <p:cNvSpPr>
                  <a:spLocks noChangeArrowheads="1"/>
                </p:cNvSpPr>
                <p:nvPr userDrawn="1"/>
              </p:nvSpPr>
              <p:spPr bwMode="ltGray">
                <a:xfrm>
                  <a:off x="624" y="3600"/>
                  <a:ext cx="528" cy="106"/>
                </a:xfrm>
                <a:prstGeom prst="rect">
                  <a:avLst/>
                </a:prstGeom>
                <a:solidFill>
                  <a:schemeClr val="accent1"/>
                </a:solidFill>
                <a:ln w="9525">
                  <a:noFill/>
                  <a:miter lim="800000"/>
                  <a:headEnd/>
                  <a:tailEnd/>
                </a:ln>
                <a:effectLst/>
              </p:spPr>
              <p:txBody>
                <a:bodyPr wrap="none" anchor="ctr"/>
                <a:lstStyle/>
                <a:p>
                  <a:pPr>
                    <a:defRPr/>
                  </a:pPr>
                  <a:endParaRPr lang="en-US"/>
                </a:p>
              </p:txBody>
            </p:sp>
          </p:grpSp>
          <p:grpSp>
            <p:nvGrpSpPr>
              <p:cNvPr id="2062" name="Group 47">
                <a:extLst>
                  <a:ext uri="{FF2B5EF4-FFF2-40B4-BE49-F238E27FC236}">
                    <a16:creationId xmlns:a16="http://schemas.microsoft.com/office/drawing/2014/main" id="{390DAC71-0B30-410D-82B0-6249A9150971}"/>
                  </a:ext>
                </a:extLst>
              </p:cNvPr>
              <p:cNvGrpSpPr>
                <a:grpSpLocks/>
              </p:cNvGrpSpPr>
              <p:nvPr userDrawn="1"/>
            </p:nvGrpSpPr>
            <p:grpSpPr bwMode="auto">
              <a:xfrm>
                <a:off x="2880" y="3840"/>
                <a:ext cx="624" cy="47"/>
                <a:chOff x="624" y="3706"/>
                <a:chExt cx="1056" cy="106"/>
              </a:xfrm>
            </p:grpSpPr>
            <p:sp>
              <p:nvSpPr>
                <p:cNvPr id="3120" name="Rectangle 48">
                  <a:extLst>
                    <a:ext uri="{FF2B5EF4-FFF2-40B4-BE49-F238E27FC236}">
                      <a16:creationId xmlns:a16="http://schemas.microsoft.com/office/drawing/2014/main" id="{8741E149-235F-40B4-896D-4B4354D38622}"/>
                    </a:ext>
                  </a:extLst>
                </p:cNvPr>
                <p:cNvSpPr>
                  <a:spLocks noChangeArrowheads="1"/>
                </p:cNvSpPr>
                <p:nvPr userDrawn="1"/>
              </p:nvSpPr>
              <p:spPr bwMode="ltGray">
                <a:xfrm>
                  <a:off x="1152" y="3706"/>
                  <a:ext cx="528" cy="106"/>
                </a:xfrm>
                <a:prstGeom prst="rect">
                  <a:avLst/>
                </a:prstGeom>
                <a:solidFill>
                  <a:schemeClr val="hlink"/>
                </a:solidFill>
                <a:ln w="9525">
                  <a:noFill/>
                  <a:miter lim="800000"/>
                  <a:headEnd/>
                  <a:tailEnd/>
                </a:ln>
                <a:effectLst/>
              </p:spPr>
              <p:txBody>
                <a:bodyPr wrap="none" anchor="ctr"/>
                <a:lstStyle/>
                <a:p>
                  <a:pPr>
                    <a:defRPr/>
                  </a:pPr>
                  <a:endParaRPr lang="en-US"/>
                </a:p>
              </p:txBody>
            </p:sp>
            <p:sp>
              <p:nvSpPr>
                <p:cNvPr id="3121" name="Rectangle 49">
                  <a:extLst>
                    <a:ext uri="{FF2B5EF4-FFF2-40B4-BE49-F238E27FC236}">
                      <a16:creationId xmlns:a16="http://schemas.microsoft.com/office/drawing/2014/main" id="{3493E7A0-8EFE-4CDE-AD4E-CD3DED47BD22}"/>
                    </a:ext>
                  </a:extLst>
                </p:cNvPr>
                <p:cNvSpPr>
                  <a:spLocks noChangeArrowheads="1"/>
                </p:cNvSpPr>
                <p:nvPr userDrawn="1"/>
              </p:nvSpPr>
              <p:spPr bwMode="ltGray">
                <a:xfrm>
                  <a:off x="624" y="3706"/>
                  <a:ext cx="528" cy="106"/>
                </a:xfrm>
                <a:prstGeom prst="rect">
                  <a:avLst/>
                </a:prstGeom>
                <a:solidFill>
                  <a:schemeClr val="folHlink"/>
                </a:solidFill>
                <a:ln w="9525">
                  <a:noFill/>
                  <a:miter lim="800000"/>
                  <a:headEnd/>
                  <a:tailEnd/>
                </a:ln>
                <a:effectLst/>
              </p:spPr>
              <p:txBody>
                <a:bodyPr wrap="none" anchor="ctr"/>
                <a:lstStyle/>
                <a:p>
                  <a:pPr>
                    <a:defRPr/>
                  </a:pPr>
                  <a:endParaRPr lang="en-US"/>
                </a:p>
              </p:txBody>
            </p:sp>
          </p:grpSp>
          <p:grpSp>
            <p:nvGrpSpPr>
              <p:cNvPr id="2063" name="Group 50">
                <a:extLst>
                  <a:ext uri="{FF2B5EF4-FFF2-40B4-BE49-F238E27FC236}">
                    <a16:creationId xmlns:a16="http://schemas.microsoft.com/office/drawing/2014/main" id="{EF37475F-3974-43DF-A002-71F78227BECD}"/>
                  </a:ext>
                </a:extLst>
              </p:cNvPr>
              <p:cNvGrpSpPr>
                <a:grpSpLocks/>
              </p:cNvGrpSpPr>
              <p:nvPr userDrawn="1"/>
            </p:nvGrpSpPr>
            <p:grpSpPr bwMode="auto">
              <a:xfrm>
                <a:off x="3552" y="3840"/>
                <a:ext cx="624" cy="47"/>
                <a:chOff x="624" y="3600"/>
                <a:chExt cx="1056" cy="106"/>
              </a:xfrm>
            </p:grpSpPr>
            <p:sp>
              <p:nvSpPr>
                <p:cNvPr id="3123" name="Rectangle 51">
                  <a:extLst>
                    <a:ext uri="{FF2B5EF4-FFF2-40B4-BE49-F238E27FC236}">
                      <a16:creationId xmlns:a16="http://schemas.microsoft.com/office/drawing/2014/main" id="{B897BEE3-3BC8-442F-B472-E660E26CC5B0}"/>
                    </a:ext>
                  </a:extLst>
                </p:cNvPr>
                <p:cNvSpPr>
                  <a:spLocks noChangeArrowheads="1"/>
                </p:cNvSpPr>
                <p:nvPr userDrawn="1"/>
              </p:nvSpPr>
              <p:spPr bwMode="ltGray">
                <a:xfrm>
                  <a:off x="1152" y="3600"/>
                  <a:ext cx="528" cy="106"/>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124" name="Rectangle 52">
                  <a:extLst>
                    <a:ext uri="{FF2B5EF4-FFF2-40B4-BE49-F238E27FC236}">
                      <a16:creationId xmlns:a16="http://schemas.microsoft.com/office/drawing/2014/main" id="{65045AC7-41A3-42AB-9473-4A721CA2EDD8}"/>
                    </a:ext>
                  </a:extLst>
                </p:cNvPr>
                <p:cNvSpPr>
                  <a:spLocks noChangeArrowheads="1"/>
                </p:cNvSpPr>
                <p:nvPr userDrawn="1"/>
              </p:nvSpPr>
              <p:spPr bwMode="ltGray">
                <a:xfrm>
                  <a:off x="624" y="3600"/>
                  <a:ext cx="528" cy="106"/>
                </a:xfrm>
                <a:prstGeom prst="rect">
                  <a:avLst/>
                </a:prstGeom>
                <a:solidFill>
                  <a:schemeClr val="accent1"/>
                </a:solidFill>
                <a:ln w="9525">
                  <a:noFill/>
                  <a:miter lim="800000"/>
                  <a:headEnd/>
                  <a:tailEnd/>
                </a:ln>
                <a:effectLst/>
              </p:spPr>
              <p:txBody>
                <a:bodyPr wrap="none" anchor="ctr"/>
                <a:lstStyle/>
                <a:p>
                  <a:pPr>
                    <a:defRPr/>
                  </a:pPr>
                  <a:endParaRPr lang="en-US"/>
                </a:p>
              </p:txBody>
            </p:sp>
          </p:grpSp>
          <p:grpSp>
            <p:nvGrpSpPr>
              <p:cNvPr id="2064" name="Group 53">
                <a:extLst>
                  <a:ext uri="{FF2B5EF4-FFF2-40B4-BE49-F238E27FC236}">
                    <a16:creationId xmlns:a16="http://schemas.microsoft.com/office/drawing/2014/main" id="{CCD5B078-4DD5-4F91-BEA0-E87EE6FCA04C}"/>
                  </a:ext>
                </a:extLst>
              </p:cNvPr>
              <p:cNvGrpSpPr>
                <a:grpSpLocks/>
              </p:cNvGrpSpPr>
              <p:nvPr userDrawn="1"/>
            </p:nvGrpSpPr>
            <p:grpSpPr bwMode="auto">
              <a:xfrm>
                <a:off x="4224" y="3840"/>
                <a:ext cx="624" cy="47"/>
                <a:chOff x="624" y="3706"/>
                <a:chExt cx="1056" cy="106"/>
              </a:xfrm>
            </p:grpSpPr>
            <p:sp>
              <p:nvSpPr>
                <p:cNvPr id="3126" name="Rectangle 54">
                  <a:extLst>
                    <a:ext uri="{FF2B5EF4-FFF2-40B4-BE49-F238E27FC236}">
                      <a16:creationId xmlns:a16="http://schemas.microsoft.com/office/drawing/2014/main" id="{8703AE08-A7C1-49B9-B2AB-EDDA27DFB6C6}"/>
                    </a:ext>
                  </a:extLst>
                </p:cNvPr>
                <p:cNvSpPr>
                  <a:spLocks noChangeArrowheads="1"/>
                </p:cNvSpPr>
                <p:nvPr userDrawn="1"/>
              </p:nvSpPr>
              <p:spPr bwMode="ltGray">
                <a:xfrm>
                  <a:off x="1152" y="3706"/>
                  <a:ext cx="528" cy="106"/>
                </a:xfrm>
                <a:prstGeom prst="rect">
                  <a:avLst/>
                </a:prstGeom>
                <a:solidFill>
                  <a:schemeClr val="hlink"/>
                </a:solidFill>
                <a:ln w="9525">
                  <a:noFill/>
                  <a:miter lim="800000"/>
                  <a:headEnd/>
                  <a:tailEnd/>
                </a:ln>
                <a:effectLst/>
              </p:spPr>
              <p:txBody>
                <a:bodyPr wrap="none" anchor="ctr"/>
                <a:lstStyle/>
                <a:p>
                  <a:pPr>
                    <a:defRPr/>
                  </a:pPr>
                  <a:endParaRPr lang="en-US"/>
                </a:p>
              </p:txBody>
            </p:sp>
            <p:sp>
              <p:nvSpPr>
                <p:cNvPr id="3127" name="Rectangle 55">
                  <a:extLst>
                    <a:ext uri="{FF2B5EF4-FFF2-40B4-BE49-F238E27FC236}">
                      <a16:creationId xmlns:a16="http://schemas.microsoft.com/office/drawing/2014/main" id="{97C3E7E1-E925-4E1C-9ABE-8C51FA5D6FE6}"/>
                    </a:ext>
                  </a:extLst>
                </p:cNvPr>
                <p:cNvSpPr>
                  <a:spLocks noChangeArrowheads="1"/>
                </p:cNvSpPr>
                <p:nvPr userDrawn="1"/>
              </p:nvSpPr>
              <p:spPr bwMode="ltGray">
                <a:xfrm>
                  <a:off x="624" y="3706"/>
                  <a:ext cx="528" cy="106"/>
                </a:xfrm>
                <a:prstGeom prst="rect">
                  <a:avLst/>
                </a:prstGeom>
                <a:solidFill>
                  <a:schemeClr val="folHlink"/>
                </a:solidFill>
                <a:ln w="9525">
                  <a:noFill/>
                  <a:miter lim="800000"/>
                  <a:headEnd/>
                  <a:tailEnd/>
                </a:ln>
                <a:effectLst/>
              </p:spPr>
              <p:txBody>
                <a:bodyPr wrap="none" anchor="ctr"/>
                <a:lstStyle/>
                <a:p>
                  <a:pPr>
                    <a:defRPr/>
                  </a:pPr>
                  <a:endParaRPr lang="en-US"/>
                </a:p>
              </p:txBody>
            </p:sp>
          </p:grpSp>
          <p:grpSp>
            <p:nvGrpSpPr>
              <p:cNvPr id="2065" name="Group 56">
                <a:extLst>
                  <a:ext uri="{FF2B5EF4-FFF2-40B4-BE49-F238E27FC236}">
                    <a16:creationId xmlns:a16="http://schemas.microsoft.com/office/drawing/2014/main" id="{AF419014-19F4-492C-A6BF-FA805B41DD3C}"/>
                  </a:ext>
                </a:extLst>
              </p:cNvPr>
              <p:cNvGrpSpPr>
                <a:grpSpLocks/>
              </p:cNvGrpSpPr>
              <p:nvPr userDrawn="1"/>
            </p:nvGrpSpPr>
            <p:grpSpPr bwMode="auto">
              <a:xfrm>
                <a:off x="4896" y="3840"/>
                <a:ext cx="624" cy="47"/>
                <a:chOff x="624" y="3600"/>
                <a:chExt cx="1056" cy="106"/>
              </a:xfrm>
            </p:grpSpPr>
            <p:sp>
              <p:nvSpPr>
                <p:cNvPr id="3129" name="Rectangle 57">
                  <a:extLst>
                    <a:ext uri="{FF2B5EF4-FFF2-40B4-BE49-F238E27FC236}">
                      <a16:creationId xmlns:a16="http://schemas.microsoft.com/office/drawing/2014/main" id="{AE988041-EB6E-495E-9FA3-679D9CD14D31}"/>
                    </a:ext>
                  </a:extLst>
                </p:cNvPr>
                <p:cNvSpPr>
                  <a:spLocks noChangeArrowheads="1"/>
                </p:cNvSpPr>
                <p:nvPr userDrawn="1"/>
              </p:nvSpPr>
              <p:spPr bwMode="ltGray">
                <a:xfrm>
                  <a:off x="1152" y="3600"/>
                  <a:ext cx="528" cy="106"/>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130" name="Rectangle 58">
                  <a:extLst>
                    <a:ext uri="{FF2B5EF4-FFF2-40B4-BE49-F238E27FC236}">
                      <a16:creationId xmlns:a16="http://schemas.microsoft.com/office/drawing/2014/main" id="{CDEA6DC1-B85B-49E2-BA34-CD03799D29F2}"/>
                    </a:ext>
                  </a:extLst>
                </p:cNvPr>
                <p:cNvSpPr>
                  <a:spLocks noChangeArrowheads="1"/>
                </p:cNvSpPr>
                <p:nvPr userDrawn="1"/>
              </p:nvSpPr>
              <p:spPr bwMode="ltGray">
                <a:xfrm>
                  <a:off x="624" y="3600"/>
                  <a:ext cx="528" cy="106"/>
                </a:xfrm>
                <a:prstGeom prst="rect">
                  <a:avLst/>
                </a:prstGeom>
                <a:solidFill>
                  <a:schemeClr val="accent1"/>
                </a:solidFill>
                <a:ln w="9525">
                  <a:noFill/>
                  <a:miter lim="800000"/>
                  <a:headEnd/>
                  <a:tailEnd/>
                </a:ln>
                <a:effectLst/>
              </p:spPr>
              <p:txBody>
                <a:bodyPr wrap="none" anchor="ctr"/>
                <a:lstStyle/>
                <a:p>
                  <a:pPr>
                    <a:defRPr/>
                  </a:pPr>
                  <a:endParaRPr lang="en-US"/>
                </a:p>
              </p:txBody>
            </p:sp>
          </p:grpSp>
        </p:grpSp>
      </p:grpSp>
      <p:sp>
        <p:nvSpPr>
          <p:cNvPr id="2051" name="Rectangle 59">
            <a:extLst>
              <a:ext uri="{FF2B5EF4-FFF2-40B4-BE49-F238E27FC236}">
                <a16:creationId xmlns:a16="http://schemas.microsoft.com/office/drawing/2014/main" id="{6D66FD72-1D6B-4B5C-A89C-6E9218442615}"/>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a:t>Κάντε κλικ για να επεξεργαστείτε τον τίτλο</a:t>
            </a:r>
          </a:p>
        </p:txBody>
      </p:sp>
      <p:sp>
        <p:nvSpPr>
          <p:cNvPr id="2052" name="Rectangle 60">
            <a:extLst>
              <a:ext uri="{FF2B5EF4-FFF2-40B4-BE49-F238E27FC236}">
                <a16:creationId xmlns:a16="http://schemas.microsoft.com/office/drawing/2014/main" id="{5B2F5C40-20BC-4DF5-A904-FAEDF3EC0B4A}"/>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a:t>Κάντε κλικ για να επεξεργαστείτε τα στυλ κειμένου του υποδείγματος</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3133" name="Rectangle 61">
            <a:extLst>
              <a:ext uri="{FF2B5EF4-FFF2-40B4-BE49-F238E27FC236}">
                <a16:creationId xmlns:a16="http://schemas.microsoft.com/office/drawing/2014/main" id="{30C61F12-90D3-485D-9E88-26572445254A}"/>
              </a:ext>
            </a:extLst>
          </p:cNvPr>
          <p:cNvSpPr>
            <a:spLocks noGrp="1" noChangeArrowheads="1"/>
          </p:cNvSpPr>
          <p:nvPr>
            <p:ph type="dt" sz="half" idx="2"/>
          </p:nvPr>
        </p:nvSpPr>
        <p:spPr bwMode="auto">
          <a:xfrm>
            <a:off x="685800" y="61722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0">
                <a:solidFill>
                  <a:schemeClr val="tx2"/>
                </a:solidFill>
                <a:latin typeface="Arial Narrow" pitchFamily="34" charset="0"/>
              </a:defRPr>
            </a:lvl1pPr>
          </a:lstStyle>
          <a:p>
            <a:pPr>
              <a:defRPr/>
            </a:pPr>
            <a:endParaRPr lang="el-GR"/>
          </a:p>
        </p:txBody>
      </p:sp>
      <p:sp>
        <p:nvSpPr>
          <p:cNvPr id="3134" name="Rectangle 62">
            <a:extLst>
              <a:ext uri="{FF2B5EF4-FFF2-40B4-BE49-F238E27FC236}">
                <a16:creationId xmlns:a16="http://schemas.microsoft.com/office/drawing/2014/main" id="{44C76523-7FCF-424C-B674-34DB69BEFF0A}"/>
              </a:ext>
            </a:extLst>
          </p:cNvPr>
          <p:cNvSpPr>
            <a:spLocks noGrp="1" noChangeArrowheads="1"/>
          </p:cNvSpPr>
          <p:nvPr>
            <p:ph type="ftr" sz="quarter" idx="3"/>
          </p:nvPr>
        </p:nvSpPr>
        <p:spPr bwMode="auto">
          <a:xfrm>
            <a:off x="3124200" y="61722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solidFill>
                  <a:schemeClr val="tx2"/>
                </a:solidFill>
                <a:latin typeface="Arial Narrow" pitchFamily="34" charset="0"/>
              </a:defRPr>
            </a:lvl1pPr>
          </a:lstStyle>
          <a:p>
            <a:pPr>
              <a:defRPr/>
            </a:pPr>
            <a:endParaRPr lang="el-GR"/>
          </a:p>
        </p:txBody>
      </p:sp>
      <p:sp>
        <p:nvSpPr>
          <p:cNvPr id="3135" name="Rectangle 63">
            <a:extLst>
              <a:ext uri="{FF2B5EF4-FFF2-40B4-BE49-F238E27FC236}">
                <a16:creationId xmlns:a16="http://schemas.microsoft.com/office/drawing/2014/main" id="{45D1D642-CA64-44B2-95EB-82C972D901A3}"/>
              </a:ext>
            </a:extLst>
          </p:cNvPr>
          <p:cNvSpPr>
            <a:spLocks noGrp="1" noChangeArrowheads="1"/>
          </p:cNvSpPr>
          <p:nvPr>
            <p:ph type="sldNum" sz="quarter" idx="4"/>
          </p:nvPr>
        </p:nvSpPr>
        <p:spPr bwMode="auto">
          <a:xfrm>
            <a:off x="6553200" y="61722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solidFill>
                  <a:schemeClr val="tx2"/>
                </a:solidFill>
                <a:latin typeface="Arial Narrow" panose="020B0606020202030204" pitchFamily="34" charset="0"/>
              </a:defRPr>
            </a:lvl1pPr>
          </a:lstStyle>
          <a:p>
            <a:fld id="{8F182D0D-472F-41BC-8934-7FC01D2063BE}" type="slidenum">
              <a:rPr lang="el-GR" altLang="el-GR"/>
              <a:pPr/>
              <a:t>‹#›</a:t>
            </a:fld>
            <a:endParaRPr lang="el-GR" altLang="el-GR"/>
          </a:p>
        </p:txBody>
      </p:sp>
    </p:spTree>
  </p:cSld>
  <p:clrMap bg1="lt1" tx1="dk1" bg2="lt2" tx2="dk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thruBlk="1"/>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SzPct val="80000"/>
        <a:buBlip>
          <a:blip r:embed="rId1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70000"/>
        <a:buFont typeface="Wingdings" panose="05000000000000000000"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accent2"/>
        </a:buClr>
        <a:buSzPct val="65000"/>
        <a:buFont typeface="Wingdings" panose="05000000000000000000"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l"/>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upload.wikimedia.org/wikipedia/commons/e/e2/Stylised_Lithium_Atom.png" TargetMode="Externa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oleObject" Target="../embeddings/oleObject1.bin"/><Relationship Id="rId7"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emf"/><Relationship Id="rId9" Type="http://schemas.openxmlformats.org/officeDocument/2006/relationships/image" Target="../media/image4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upload.wikimedia.org/wikipedia/commons/e/e2/Stylised_Lithium_Atom.png"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4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gmo765e/6_santorini/images/63/Google_Caldera_4-4-06.mov" TargetMode="External"/><Relationship Id="rId2" Type="http://schemas.openxmlformats.org/officeDocument/2006/relationships/image" Target="../media/image62.jpeg"/><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5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upload.wikimedia.org/wikipedia/commons/4/4d/Knossos_bull.jpg" TargetMode="External"/><Relationship Id="rId2" Type="http://schemas.openxmlformats.org/officeDocument/2006/relationships/image" Target="../media/image66.jpeg"/><Relationship Id="rId1" Type="http://schemas.openxmlformats.org/officeDocument/2006/relationships/slideLayout" Target="../slideLayouts/slideLayout2.xml"/><Relationship Id="rId5" Type="http://schemas.openxmlformats.org/officeDocument/2006/relationships/image" Target="../media/image68.jpeg"/><Relationship Id="rId4" Type="http://schemas.openxmlformats.org/officeDocument/2006/relationships/image" Target="../media/image67.jpeg"/></Relationships>
</file>

<file path=ppt/slides/_rels/slide5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54.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1D0810B1-21E2-403D-B21F-1675FBA5DE1A}"/>
              </a:ext>
            </a:extLst>
          </p:cNvPr>
          <p:cNvSpPr>
            <a:spLocks noGrp="1" noChangeArrowheads="1"/>
          </p:cNvSpPr>
          <p:nvPr>
            <p:ph type="ctrTitle"/>
          </p:nvPr>
        </p:nvSpPr>
        <p:spPr>
          <a:xfrm>
            <a:off x="685800" y="2790825"/>
            <a:ext cx="7772400" cy="1143000"/>
          </a:xfrm>
          <a:solidFill>
            <a:srgbClr val="FFFFFF"/>
          </a:solidFill>
          <a:ln>
            <a:solidFill>
              <a:schemeClr val="hlink"/>
            </a:solidFill>
            <a:miter lim="800000"/>
            <a:headEnd/>
            <a:tailEnd/>
          </a:ln>
        </p:spPr>
        <p:txBody>
          <a:bodyPr/>
          <a:lstStyle/>
          <a:p>
            <a:pPr eaLnBrk="1" hangingPunct="1"/>
            <a:r>
              <a:rPr lang="el-GR" altLang="el-GR" b="1">
                <a:solidFill>
                  <a:srgbClr val="000000"/>
                </a:solidFill>
                <a:latin typeface="Verdana" panose="020B0604030504040204" pitchFamily="34" charset="0"/>
              </a:rPr>
              <a:t>ΡΑΔΙΕΝΕΡΓΕΙΑ</a:t>
            </a: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135FEA9E-CF9D-42BF-9FB4-A6B283A48BF5}"/>
              </a:ext>
            </a:extLst>
          </p:cNvPr>
          <p:cNvSpPr>
            <a:spLocks noGrp="1" noChangeArrowheads="1"/>
          </p:cNvSpPr>
          <p:nvPr>
            <p:ph type="title"/>
          </p:nvPr>
        </p:nvSpPr>
        <p:spPr>
          <a:xfrm>
            <a:off x="685800" y="230188"/>
            <a:ext cx="7772400" cy="650875"/>
          </a:xfrm>
          <a:solidFill>
            <a:srgbClr val="FFFFFF"/>
          </a:solidFill>
          <a:ln>
            <a:solidFill>
              <a:schemeClr val="hlink"/>
            </a:solidFill>
            <a:miter lim="800000"/>
            <a:headEnd/>
            <a:tailEnd/>
          </a:ln>
        </p:spPr>
        <p:txBody>
          <a:bodyPr>
            <a:spAutoFit/>
          </a:bodyPr>
          <a:lstStyle/>
          <a:p>
            <a:pPr eaLnBrk="1" hangingPunct="1"/>
            <a:r>
              <a:rPr lang="el-GR" altLang="el-GR" sz="3600" b="1">
                <a:solidFill>
                  <a:srgbClr val="000000"/>
                </a:solidFill>
                <a:latin typeface="Verdana" panose="020B0604030504040204" pitchFamily="34" charset="0"/>
              </a:rPr>
              <a:t>ΡΑΔΙΕΝΕΡΓΕΙΑ</a:t>
            </a:r>
            <a:endParaRPr lang="en-GB" altLang="el-GR" sz="3600" b="1">
              <a:solidFill>
                <a:srgbClr val="000000"/>
              </a:solidFill>
              <a:latin typeface="Verdana" panose="020B0604030504040204" pitchFamily="34" charset="0"/>
            </a:endParaRPr>
          </a:p>
        </p:txBody>
      </p:sp>
      <p:sp>
        <p:nvSpPr>
          <p:cNvPr id="13315" name="Rectangle 3">
            <a:extLst>
              <a:ext uri="{FF2B5EF4-FFF2-40B4-BE49-F238E27FC236}">
                <a16:creationId xmlns:a16="http://schemas.microsoft.com/office/drawing/2014/main" id="{8A2FF4C5-56FB-4F72-B005-25407641AF1C}"/>
              </a:ext>
            </a:extLst>
          </p:cNvPr>
          <p:cNvSpPr>
            <a:spLocks noGrp="1" noChangeArrowheads="1"/>
          </p:cNvSpPr>
          <p:nvPr>
            <p:ph type="body" idx="1"/>
          </p:nvPr>
        </p:nvSpPr>
        <p:spPr>
          <a:xfrm>
            <a:off x="360363" y="1397000"/>
            <a:ext cx="8397875" cy="2209800"/>
          </a:xfrm>
          <a:noFill/>
        </p:spPr>
        <p:txBody>
          <a:bodyPr>
            <a:spAutoFit/>
          </a:bodyPr>
          <a:lstStyle/>
          <a:p>
            <a:pPr eaLnBrk="1" hangingPunct="1">
              <a:lnSpc>
                <a:spcPct val="110000"/>
              </a:lnSpc>
              <a:spcBef>
                <a:spcPct val="70000"/>
              </a:spcBef>
              <a:buFont typeface="Wingdings" panose="05000000000000000000" pitchFamily="2" charset="2"/>
              <a:buChar char="§"/>
              <a:tabLst>
                <a:tab pos="3319463" algn="l"/>
                <a:tab pos="6275388" algn="l"/>
              </a:tabLst>
            </a:pPr>
            <a:r>
              <a:rPr lang="el-GR" altLang="el-GR" sz="2400">
                <a:solidFill>
                  <a:srgbClr val="000000"/>
                </a:solidFill>
                <a:latin typeface="Verdana" panose="020B0604030504040204" pitchFamily="34" charset="0"/>
              </a:rPr>
              <a:t>Πολλά στοιχεία έχουν </a:t>
            </a:r>
            <a:r>
              <a:rPr lang="el-GR" altLang="el-GR" sz="2400" b="1">
                <a:solidFill>
                  <a:srgbClr val="FF0000"/>
                </a:solidFill>
                <a:latin typeface="Verdana" panose="020B0604030504040204" pitchFamily="34" charset="0"/>
              </a:rPr>
              <a:t>ισότοπα</a:t>
            </a:r>
            <a:r>
              <a:rPr lang="el-GR" altLang="el-GR" sz="2400">
                <a:solidFill>
                  <a:srgbClr val="000000"/>
                </a:solidFill>
                <a:latin typeface="Verdana" panose="020B0604030504040204" pitchFamily="34" charset="0"/>
              </a:rPr>
              <a:t> που είναι </a:t>
            </a:r>
            <a:r>
              <a:rPr lang="el-GR" altLang="el-GR" sz="2400" b="1">
                <a:solidFill>
                  <a:srgbClr val="FF0000"/>
                </a:solidFill>
                <a:latin typeface="Verdana" panose="020B0604030504040204" pitchFamily="34" charset="0"/>
              </a:rPr>
              <a:t>ασταθή</a:t>
            </a:r>
          </a:p>
          <a:p>
            <a:pPr eaLnBrk="1" hangingPunct="1">
              <a:lnSpc>
                <a:spcPct val="110000"/>
              </a:lnSpc>
              <a:spcBef>
                <a:spcPct val="70000"/>
              </a:spcBef>
              <a:buFont typeface="Wingdings" panose="05000000000000000000" pitchFamily="2" charset="2"/>
              <a:buChar char="§"/>
              <a:tabLst>
                <a:tab pos="3319463" algn="l"/>
                <a:tab pos="6275388" algn="l"/>
              </a:tabLst>
            </a:pPr>
            <a:r>
              <a:rPr lang="el-GR" altLang="el-GR" sz="2400">
                <a:solidFill>
                  <a:srgbClr val="000000"/>
                </a:solidFill>
                <a:latin typeface="Verdana" panose="020B0604030504040204" pitchFamily="34" charset="0"/>
              </a:rPr>
              <a:t>Οι πυρήνες τους </a:t>
            </a:r>
            <a:r>
              <a:rPr lang="el-GR" altLang="el-GR" sz="2400" b="1">
                <a:solidFill>
                  <a:srgbClr val="FF0000"/>
                </a:solidFill>
                <a:latin typeface="Verdana" panose="020B0604030504040204" pitchFamily="34" charset="0"/>
              </a:rPr>
              <a:t>διασπώνται</a:t>
            </a:r>
            <a:r>
              <a:rPr lang="el-GR" altLang="el-GR" sz="2400">
                <a:solidFill>
                  <a:srgbClr val="000000"/>
                </a:solidFill>
                <a:latin typeface="Verdana" panose="020B0604030504040204" pitchFamily="34" charset="0"/>
              </a:rPr>
              <a:t> σε άλλους με ελευθέρωση ενέργειας</a:t>
            </a:r>
          </a:p>
          <a:p>
            <a:pPr eaLnBrk="1" hangingPunct="1">
              <a:lnSpc>
                <a:spcPct val="110000"/>
              </a:lnSpc>
              <a:spcBef>
                <a:spcPct val="70000"/>
              </a:spcBef>
              <a:buFont typeface="Wingdings" panose="05000000000000000000" pitchFamily="2" charset="2"/>
              <a:buChar char="§"/>
              <a:tabLst>
                <a:tab pos="3319463" algn="l"/>
                <a:tab pos="6275388" algn="l"/>
              </a:tabLst>
            </a:pPr>
            <a:r>
              <a:rPr lang="el-GR" altLang="el-GR" sz="2400">
                <a:solidFill>
                  <a:srgbClr val="000000"/>
                </a:solidFill>
                <a:latin typeface="Verdana" panose="020B0604030504040204" pitchFamily="34" charset="0"/>
              </a:rPr>
              <a:t>Η διαδικασία ονομάζεται </a:t>
            </a:r>
            <a:r>
              <a:rPr lang="el-GR" altLang="el-GR" sz="2400" b="1">
                <a:solidFill>
                  <a:srgbClr val="FF0000"/>
                </a:solidFill>
                <a:latin typeface="Verdana" panose="020B0604030504040204" pitchFamily="34" charset="0"/>
              </a:rPr>
              <a:t>ραδιενέργεια</a:t>
            </a:r>
          </a:p>
        </p:txBody>
      </p:sp>
      <p:pic>
        <p:nvPicPr>
          <p:cNvPr id="13316" name="Picture 33" descr="radioactive-atom">
            <a:extLst>
              <a:ext uri="{FF2B5EF4-FFF2-40B4-BE49-F238E27FC236}">
                <a16:creationId xmlns:a16="http://schemas.microsoft.com/office/drawing/2014/main" id="{BF292631-02CD-4408-ABD2-1A1C19881B9A}"/>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6738" y="3878263"/>
            <a:ext cx="4500562"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34" descr="popcorn">
            <a:extLst>
              <a:ext uri="{FF2B5EF4-FFF2-40B4-BE49-F238E27FC236}">
                <a16:creationId xmlns:a16="http://schemas.microsoft.com/office/drawing/2014/main" id="{9A993970-0457-4097-8B56-23D5C656482A}"/>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94400" y="4062413"/>
            <a:ext cx="2403475"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1FE201E-1361-4F3E-AC6A-13FAADC31F46}"/>
              </a:ext>
            </a:extLst>
          </p:cNvPr>
          <p:cNvSpPr>
            <a:spLocks noGrp="1" noChangeArrowheads="1"/>
          </p:cNvSpPr>
          <p:nvPr>
            <p:ph type="title"/>
          </p:nvPr>
        </p:nvSpPr>
        <p:spPr>
          <a:xfrm>
            <a:off x="685800" y="230188"/>
            <a:ext cx="7772400" cy="650875"/>
          </a:xfrm>
          <a:solidFill>
            <a:srgbClr val="FFFFFF"/>
          </a:solidFill>
          <a:ln>
            <a:solidFill>
              <a:schemeClr val="hlink"/>
            </a:solidFill>
            <a:miter lim="800000"/>
            <a:headEnd/>
            <a:tailEnd/>
          </a:ln>
        </p:spPr>
        <p:txBody>
          <a:bodyPr>
            <a:spAutoFit/>
          </a:bodyPr>
          <a:lstStyle/>
          <a:p>
            <a:pPr eaLnBrk="1" hangingPunct="1"/>
            <a:r>
              <a:rPr lang="el-GR" altLang="el-GR" sz="3600" b="1">
                <a:solidFill>
                  <a:srgbClr val="000000"/>
                </a:solidFill>
                <a:latin typeface="Verdana" panose="020B0604030504040204" pitchFamily="34" charset="0"/>
              </a:rPr>
              <a:t>ΡΑΔΙΕΝΕΡΓΕΙΑ</a:t>
            </a:r>
            <a:endParaRPr lang="en-GB" altLang="el-GR" sz="3600" b="1">
              <a:solidFill>
                <a:srgbClr val="000000"/>
              </a:solidFill>
              <a:latin typeface="Verdana" panose="020B0604030504040204" pitchFamily="34" charset="0"/>
            </a:endParaRPr>
          </a:p>
        </p:txBody>
      </p:sp>
      <p:pic>
        <p:nvPicPr>
          <p:cNvPr id="14339" name="Picture 2">
            <a:extLst>
              <a:ext uri="{FF2B5EF4-FFF2-40B4-BE49-F238E27FC236}">
                <a16:creationId xmlns:a16="http://schemas.microsoft.com/office/drawing/2014/main" id="{FAD1D5F6-1E40-4F98-8699-838AC58488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234" t="13126" r="15344" b="29651"/>
          <a:stretch>
            <a:fillRect/>
          </a:stretch>
        </p:blipFill>
        <p:spPr bwMode="auto">
          <a:xfrm>
            <a:off x="611188" y="1223963"/>
            <a:ext cx="7875587"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817EA2AC-B84D-4A2F-AFF7-9B43621F40FC}"/>
              </a:ext>
            </a:extLst>
          </p:cNvPr>
          <p:cNvSpPr>
            <a:spLocks noGrp="1" noChangeArrowheads="1"/>
          </p:cNvSpPr>
          <p:nvPr>
            <p:ph type="title"/>
          </p:nvPr>
        </p:nvSpPr>
        <p:spPr>
          <a:xfrm>
            <a:off x="685800" y="230188"/>
            <a:ext cx="7772400" cy="650875"/>
          </a:xfrm>
          <a:solidFill>
            <a:srgbClr val="FFFFFF"/>
          </a:solidFill>
          <a:ln>
            <a:solidFill>
              <a:schemeClr val="hlink"/>
            </a:solidFill>
            <a:miter lim="800000"/>
            <a:headEnd/>
            <a:tailEnd/>
          </a:ln>
        </p:spPr>
        <p:txBody>
          <a:bodyPr>
            <a:spAutoFit/>
          </a:bodyPr>
          <a:lstStyle/>
          <a:p>
            <a:pPr eaLnBrk="1" hangingPunct="1"/>
            <a:r>
              <a:rPr lang="el-GR" altLang="el-GR" sz="3600" b="1">
                <a:solidFill>
                  <a:srgbClr val="000000"/>
                </a:solidFill>
                <a:latin typeface="Verdana" panose="020B0604030504040204" pitchFamily="34" charset="0"/>
              </a:rPr>
              <a:t>ΡΑΔΙΕΝΕΡΓΕΙΑ</a:t>
            </a:r>
            <a:endParaRPr lang="en-GB" altLang="el-GR" sz="3600" b="1">
              <a:solidFill>
                <a:srgbClr val="000000"/>
              </a:solidFill>
              <a:latin typeface="Verdana" panose="020B0604030504040204" pitchFamily="34" charset="0"/>
            </a:endParaRPr>
          </a:p>
        </p:txBody>
      </p:sp>
      <p:pic>
        <p:nvPicPr>
          <p:cNvPr id="15363" name="Picture 2">
            <a:extLst>
              <a:ext uri="{FF2B5EF4-FFF2-40B4-BE49-F238E27FC236}">
                <a16:creationId xmlns:a16="http://schemas.microsoft.com/office/drawing/2014/main" id="{B6007D21-9511-41ED-B4B0-6D00557E6A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234" t="13126" r="14362" b="29651"/>
          <a:stretch>
            <a:fillRect/>
          </a:stretch>
        </p:blipFill>
        <p:spPr bwMode="auto">
          <a:xfrm>
            <a:off x="566738" y="1223963"/>
            <a:ext cx="8010525"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0322B61-1DDF-49AF-8C76-5A32DDC40E0E}"/>
              </a:ext>
            </a:extLst>
          </p:cNvPr>
          <p:cNvSpPr>
            <a:spLocks noGrp="1" noChangeArrowheads="1"/>
          </p:cNvSpPr>
          <p:nvPr>
            <p:ph type="title"/>
          </p:nvPr>
        </p:nvSpPr>
        <p:spPr>
          <a:xfrm>
            <a:off x="685800" y="230188"/>
            <a:ext cx="7772400" cy="650875"/>
          </a:xfrm>
          <a:solidFill>
            <a:srgbClr val="FFFFFF"/>
          </a:solidFill>
          <a:ln>
            <a:solidFill>
              <a:schemeClr val="hlink"/>
            </a:solidFill>
            <a:miter lim="800000"/>
            <a:headEnd/>
            <a:tailEnd/>
          </a:ln>
        </p:spPr>
        <p:txBody>
          <a:bodyPr>
            <a:spAutoFit/>
          </a:bodyPr>
          <a:lstStyle/>
          <a:p>
            <a:pPr eaLnBrk="1" hangingPunct="1"/>
            <a:r>
              <a:rPr lang="el-GR" altLang="el-GR" sz="3600" b="1">
                <a:solidFill>
                  <a:srgbClr val="000000"/>
                </a:solidFill>
                <a:latin typeface="Verdana" panose="020B0604030504040204" pitchFamily="34" charset="0"/>
              </a:rPr>
              <a:t>ΡΑΔΙΕΝΕΡΓΕΙΑ</a:t>
            </a:r>
            <a:endParaRPr lang="en-GB" altLang="el-GR" sz="3600" b="1">
              <a:solidFill>
                <a:srgbClr val="000000"/>
              </a:solidFill>
              <a:latin typeface="Verdana" panose="020B0604030504040204" pitchFamily="34" charset="0"/>
            </a:endParaRPr>
          </a:p>
        </p:txBody>
      </p:sp>
      <p:pic>
        <p:nvPicPr>
          <p:cNvPr id="16387" name="Picture 2">
            <a:extLst>
              <a:ext uri="{FF2B5EF4-FFF2-40B4-BE49-F238E27FC236}">
                <a16:creationId xmlns:a16="http://schemas.microsoft.com/office/drawing/2014/main" id="{A5727075-A917-4F31-9D9F-AFE2896723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562" t="13225" r="12392" b="30077"/>
          <a:stretch>
            <a:fillRect/>
          </a:stretch>
        </p:blipFill>
        <p:spPr bwMode="auto">
          <a:xfrm>
            <a:off x="476250" y="1358900"/>
            <a:ext cx="8235950"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AFA41B2C-0EFB-4069-BE8F-3862CCAF0BA5}"/>
              </a:ext>
            </a:extLst>
          </p:cNvPr>
          <p:cNvSpPr>
            <a:spLocks noGrp="1" noChangeArrowheads="1"/>
          </p:cNvSpPr>
          <p:nvPr>
            <p:ph type="title"/>
          </p:nvPr>
        </p:nvSpPr>
        <p:spPr>
          <a:xfrm>
            <a:off x="685800" y="230188"/>
            <a:ext cx="7772400" cy="650875"/>
          </a:xfrm>
          <a:solidFill>
            <a:srgbClr val="FFFFFF"/>
          </a:solidFill>
          <a:ln>
            <a:solidFill>
              <a:schemeClr val="hlink"/>
            </a:solidFill>
            <a:miter lim="800000"/>
            <a:headEnd/>
            <a:tailEnd/>
          </a:ln>
        </p:spPr>
        <p:txBody>
          <a:bodyPr>
            <a:spAutoFit/>
          </a:bodyPr>
          <a:lstStyle/>
          <a:p>
            <a:pPr eaLnBrk="1" hangingPunct="1"/>
            <a:r>
              <a:rPr lang="el-GR" altLang="el-GR" sz="3600" b="1">
                <a:solidFill>
                  <a:srgbClr val="000000"/>
                </a:solidFill>
                <a:latin typeface="Verdana" panose="020B0604030504040204" pitchFamily="34" charset="0"/>
              </a:rPr>
              <a:t>ΡΑΔΙΕΝΕΡΓΕΙΑ</a:t>
            </a:r>
            <a:endParaRPr lang="en-GB" altLang="el-GR" sz="3600" b="1">
              <a:solidFill>
                <a:srgbClr val="000000"/>
              </a:solidFill>
              <a:latin typeface="Verdana" panose="020B0604030504040204" pitchFamily="34" charset="0"/>
            </a:endParaRPr>
          </a:p>
        </p:txBody>
      </p:sp>
      <p:sp>
        <p:nvSpPr>
          <p:cNvPr id="17411" name="Rectangle 3">
            <a:extLst>
              <a:ext uri="{FF2B5EF4-FFF2-40B4-BE49-F238E27FC236}">
                <a16:creationId xmlns:a16="http://schemas.microsoft.com/office/drawing/2014/main" id="{C6695300-1D7B-4C11-B9EC-98D3379C4E9C}"/>
              </a:ext>
            </a:extLst>
          </p:cNvPr>
          <p:cNvSpPr>
            <a:spLocks noGrp="1" noChangeArrowheads="1"/>
          </p:cNvSpPr>
          <p:nvPr>
            <p:ph type="body" idx="1"/>
          </p:nvPr>
        </p:nvSpPr>
        <p:spPr>
          <a:xfrm>
            <a:off x="360363" y="1397000"/>
            <a:ext cx="8397875" cy="4364038"/>
          </a:xfrm>
          <a:noFill/>
        </p:spPr>
        <p:txBody>
          <a:bodyPr>
            <a:spAutoFit/>
          </a:bodyPr>
          <a:lstStyle/>
          <a:p>
            <a:pPr eaLnBrk="1" hangingPunct="1">
              <a:lnSpc>
                <a:spcPct val="110000"/>
              </a:lnSpc>
              <a:spcBef>
                <a:spcPct val="100000"/>
              </a:spcBef>
              <a:buFont typeface="Wingdings" panose="05000000000000000000" pitchFamily="2" charset="2"/>
              <a:buChar char="§"/>
              <a:tabLst>
                <a:tab pos="1252538" algn="l"/>
                <a:tab pos="3319463" algn="l"/>
                <a:tab pos="6275388" algn="l"/>
              </a:tabLst>
            </a:pPr>
            <a:r>
              <a:rPr lang="el-GR" altLang="el-GR" sz="2400">
                <a:solidFill>
                  <a:srgbClr val="000000"/>
                </a:solidFill>
                <a:latin typeface="Verdana" panose="020B0604030504040204" pitchFamily="34" charset="0"/>
              </a:rPr>
              <a:t>Τα ραδιενεργά ισότοπα λέγονται </a:t>
            </a:r>
            <a:r>
              <a:rPr lang="el-GR" altLang="el-GR" sz="2400" b="1">
                <a:solidFill>
                  <a:srgbClr val="FF0000"/>
                </a:solidFill>
                <a:latin typeface="Verdana" panose="020B0604030504040204" pitchFamily="34" charset="0"/>
              </a:rPr>
              <a:t>μητρικά</a:t>
            </a:r>
            <a:r>
              <a:rPr lang="el-GR" altLang="el-GR" sz="2400">
                <a:solidFill>
                  <a:srgbClr val="000000"/>
                </a:solidFill>
                <a:latin typeface="Verdana" panose="020B0604030504040204" pitchFamily="34" charset="0"/>
              </a:rPr>
              <a:t> </a:t>
            </a:r>
            <a:br>
              <a:rPr lang="el-GR" altLang="el-GR" sz="2400">
                <a:solidFill>
                  <a:srgbClr val="000000"/>
                </a:solidFill>
                <a:latin typeface="Verdana" panose="020B0604030504040204" pitchFamily="34" charset="0"/>
              </a:rPr>
            </a:br>
            <a:r>
              <a:rPr lang="el-GR" altLang="el-GR" sz="2400">
                <a:solidFill>
                  <a:srgbClr val="000000"/>
                </a:solidFill>
                <a:latin typeface="Verdana" panose="020B0604030504040204" pitchFamily="34" charset="0"/>
              </a:rPr>
              <a:t>ενώ τα προκύπτοντα ισότοπα </a:t>
            </a:r>
            <a:r>
              <a:rPr lang="el-GR" altLang="el-GR" sz="2400" b="1">
                <a:solidFill>
                  <a:srgbClr val="FF0000"/>
                </a:solidFill>
                <a:latin typeface="Verdana" panose="020B0604030504040204" pitchFamily="34" charset="0"/>
              </a:rPr>
              <a:t>θυγατρικά</a:t>
            </a:r>
          </a:p>
          <a:p>
            <a:pPr eaLnBrk="1" hangingPunct="1">
              <a:lnSpc>
                <a:spcPct val="110000"/>
              </a:lnSpc>
              <a:spcBef>
                <a:spcPct val="100000"/>
              </a:spcBef>
              <a:buFont typeface="Wingdings" panose="05000000000000000000" pitchFamily="2" charset="2"/>
              <a:buChar char="§"/>
              <a:tabLst>
                <a:tab pos="1252538" algn="l"/>
                <a:tab pos="3319463" algn="l"/>
                <a:tab pos="6275388" algn="l"/>
              </a:tabLst>
            </a:pPr>
            <a:r>
              <a:rPr lang="el-GR" altLang="el-GR" sz="2400">
                <a:solidFill>
                  <a:srgbClr val="000000"/>
                </a:solidFill>
                <a:latin typeface="Verdana" panose="020B0604030504040204" pitchFamily="34" charset="0"/>
              </a:rPr>
              <a:t>Ραδιενεργά ισότοπα σημαντικά στη γεωλογία</a:t>
            </a:r>
            <a:br>
              <a:rPr lang="el-GR" altLang="el-GR" sz="2400">
                <a:solidFill>
                  <a:srgbClr val="000000"/>
                </a:solidFill>
                <a:latin typeface="Verdana" panose="020B0604030504040204" pitchFamily="34" charset="0"/>
              </a:rPr>
            </a:br>
            <a:r>
              <a:rPr lang="el-GR" altLang="el-GR" sz="2400" b="1" baseline="50000">
                <a:solidFill>
                  <a:srgbClr val="FF0000"/>
                </a:solidFill>
                <a:latin typeface="Verdana" panose="020B0604030504040204" pitchFamily="34" charset="0"/>
              </a:rPr>
              <a:t>40</a:t>
            </a:r>
            <a:r>
              <a:rPr lang="el-GR" altLang="el-GR" sz="2400" b="1">
                <a:solidFill>
                  <a:srgbClr val="FF0000"/>
                </a:solidFill>
                <a:latin typeface="Verdana" panose="020B0604030504040204" pitchFamily="34" charset="0"/>
              </a:rPr>
              <a:t>K, </a:t>
            </a:r>
            <a:r>
              <a:rPr lang="el-GR" altLang="el-GR" sz="2400" b="1" baseline="50000">
                <a:solidFill>
                  <a:srgbClr val="FF0000"/>
                </a:solidFill>
                <a:latin typeface="Verdana" panose="020B0604030504040204" pitchFamily="34" charset="0"/>
              </a:rPr>
              <a:t>87</a:t>
            </a:r>
            <a:r>
              <a:rPr lang="el-GR" altLang="el-GR" sz="2400" b="1">
                <a:solidFill>
                  <a:srgbClr val="FF0000"/>
                </a:solidFill>
                <a:latin typeface="Verdana" panose="020B0604030504040204" pitchFamily="34" charset="0"/>
              </a:rPr>
              <a:t>Rb, </a:t>
            </a:r>
            <a:r>
              <a:rPr lang="el-GR" altLang="el-GR" sz="2400" b="1" baseline="50000">
                <a:solidFill>
                  <a:srgbClr val="FF0000"/>
                </a:solidFill>
                <a:latin typeface="Verdana" panose="020B0604030504040204" pitchFamily="34" charset="0"/>
              </a:rPr>
              <a:t>232</a:t>
            </a:r>
            <a:r>
              <a:rPr lang="el-GR" altLang="el-GR" sz="2400" b="1">
                <a:solidFill>
                  <a:srgbClr val="FF0000"/>
                </a:solidFill>
                <a:latin typeface="Verdana" panose="020B0604030504040204" pitchFamily="34" charset="0"/>
              </a:rPr>
              <a:t>Th, </a:t>
            </a:r>
            <a:r>
              <a:rPr lang="el-GR" altLang="el-GR" sz="2400" b="1" baseline="50000">
                <a:solidFill>
                  <a:srgbClr val="FF0000"/>
                </a:solidFill>
                <a:latin typeface="Verdana" panose="020B0604030504040204" pitchFamily="34" charset="0"/>
              </a:rPr>
              <a:t>238</a:t>
            </a:r>
            <a:r>
              <a:rPr lang="el-GR" altLang="el-GR" sz="2400" b="1">
                <a:solidFill>
                  <a:srgbClr val="FF0000"/>
                </a:solidFill>
                <a:latin typeface="Verdana" panose="020B0604030504040204" pitchFamily="34" charset="0"/>
              </a:rPr>
              <a:t>U, </a:t>
            </a:r>
            <a:r>
              <a:rPr lang="el-GR" altLang="el-GR" sz="2400" b="1" baseline="50000">
                <a:solidFill>
                  <a:srgbClr val="FF0000"/>
                </a:solidFill>
                <a:latin typeface="Verdana" panose="020B0604030504040204" pitchFamily="34" charset="0"/>
              </a:rPr>
              <a:t>235</a:t>
            </a:r>
            <a:r>
              <a:rPr lang="el-GR" altLang="el-GR" sz="2400" b="1">
                <a:solidFill>
                  <a:srgbClr val="FF0000"/>
                </a:solidFill>
                <a:latin typeface="Verdana" panose="020B0604030504040204" pitchFamily="34" charset="0"/>
              </a:rPr>
              <a:t>U</a:t>
            </a:r>
            <a:endParaRPr lang="en-US" altLang="el-GR" sz="2400" b="1">
              <a:solidFill>
                <a:srgbClr val="FF0000"/>
              </a:solidFill>
              <a:latin typeface="Verdana" panose="020B0604030504040204" pitchFamily="34" charset="0"/>
            </a:endParaRPr>
          </a:p>
          <a:p>
            <a:pPr eaLnBrk="1" hangingPunct="1">
              <a:lnSpc>
                <a:spcPct val="110000"/>
              </a:lnSpc>
              <a:spcBef>
                <a:spcPct val="100000"/>
              </a:spcBef>
              <a:buFont typeface="Wingdings" panose="05000000000000000000" pitchFamily="2" charset="2"/>
              <a:buChar char="§"/>
              <a:tabLst>
                <a:tab pos="1252538" algn="l"/>
                <a:tab pos="3319463" algn="l"/>
                <a:tab pos="6275388" algn="l"/>
              </a:tabLst>
            </a:pPr>
            <a:r>
              <a:rPr lang="el-GR" altLang="el-GR" sz="2400" b="1" baseline="50000">
                <a:solidFill>
                  <a:srgbClr val="000000"/>
                </a:solidFill>
                <a:latin typeface="Verdana" panose="020B0604030504040204" pitchFamily="34" charset="0"/>
              </a:rPr>
              <a:t>40</a:t>
            </a:r>
            <a:r>
              <a:rPr lang="el-GR" altLang="el-GR" sz="2400" b="1">
                <a:solidFill>
                  <a:srgbClr val="000000"/>
                </a:solidFill>
                <a:latin typeface="Verdana" panose="020B0604030504040204" pitchFamily="34" charset="0"/>
              </a:rPr>
              <a:t>K</a:t>
            </a:r>
            <a:r>
              <a:rPr lang="en-US" altLang="el-GR" sz="2400" b="1">
                <a:solidFill>
                  <a:srgbClr val="000000"/>
                </a:solidFill>
                <a:latin typeface="Verdana" panose="020B0604030504040204" pitchFamily="34" charset="0"/>
              </a:rPr>
              <a:t>  	</a:t>
            </a:r>
            <a:r>
              <a:rPr lang="en-US" altLang="el-GR" sz="2400" b="1">
                <a:solidFill>
                  <a:srgbClr val="000000"/>
                </a:solidFill>
                <a:latin typeface="Verdana" panose="020B0604030504040204" pitchFamily="34" charset="0"/>
                <a:sym typeface="Wingdings" panose="05000000000000000000" pitchFamily="2" charset="2"/>
              </a:rPr>
              <a:t> </a:t>
            </a:r>
            <a:r>
              <a:rPr lang="el-GR" altLang="el-GR" sz="2400" b="1" baseline="50000">
                <a:solidFill>
                  <a:srgbClr val="000000"/>
                </a:solidFill>
                <a:latin typeface="Verdana" panose="020B0604030504040204" pitchFamily="34" charset="0"/>
              </a:rPr>
              <a:t>40</a:t>
            </a:r>
            <a:r>
              <a:rPr lang="en-US" altLang="el-GR" sz="2400" b="1">
                <a:solidFill>
                  <a:srgbClr val="000000"/>
                </a:solidFill>
                <a:latin typeface="Verdana" panose="020B0604030504040204" pitchFamily="34" charset="0"/>
              </a:rPr>
              <a:t>Ar</a:t>
            </a:r>
          </a:p>
          <a:p>
            <a:pPr eaLnBrk="1" hangingPunct="1">
              <a:lnSpc>
                <a:spcPct val="110000"/>
              </a:lnSpc>
              <a:spcBef>
                <a:spcPct val="100000"/>
              </a:spcBef>
              <a:buFont typeface="Wingdings" panose="05000000000000000000" pitchFamily="2" charset="2"/>
              <a:buChar char="§"/>
              <a:tabLst>
                <a:tab pos="1252538" algn="l"/>
                <a:tab pos="3319463" algn="l"/>
                <a:tab pos="6275388" algn="l"/>
              </a:tabLst>
            </a:pPr>
            <a:r>
              <a:rPr lang="el-GR" altLang="el-GR" sz="2400" b="1" baseline="50000">
                <a:solidFill>
                  <a:srgbClr val="000000"/>
                </a:solidFill>
                <a:latin typeface="Verdana" panose="020B0604030504040204" pitchFamily="34" charset="0"/>
              </a:rPr>
              <a:t>87</a:t>
            </a:r>
            <a:r>
              <a:rPr lang="el-GR" altLang="el-GR" sz="2400" b="1">
                <a:solidFill>
                  <a:srgbClr val="000000"/>
                </a:solidFill>
                <a:latin typeface="Verdana" panose="020B0604030504040204" pitchFamily="34" charset="0"/>
              </a:rPr>
              <a:t>Rb </a:t>
            </a:r>
            <a:r>
              <a:rPr lang="en-US" altLang="el-GR" sz="2400" b="1">
                <a:solidFill>
                  <a:srgbClr val="000000"/>
                </a:solidFill>
                <a:latin typeface="Verdana" panose="020B0604030504040204" pitchFamily="34" charset="0"/>
              </a:rPr>
              <a:t>	</a:t>
            </a:r>
            <a:r>
              <a:rPr lang="en-US" altLang="el-GR" sz="2400" b="1">
                <a:solidFill>
                  <a:srgbClr val="000000"/>
                </a:solidFill>
                <a:latin typeface="Verdana" panose="020B0604030504040204" pitchFamily="34" charset="0"/>
                <a:sym typeface="Wingdings" panose="05000000000000000000" pitchFamily="2" charset="2"/>
              </a:rPr>
              <a:t> </a:t>
            </a:r>
            <a:r>
              <a:rPr lang="en-US" altLang="el-GR" sz="2400" b="1" baseline="50000">
                <a:solidFill>
                  <a:srgbClr val="000000"/>
                </a:solidFill>
                <a:latin typeface="Verdana" panose="020B0604030504040204" pitchFamily="34" charset="0"/>
              </a:rPr>
              <a:t>87</a:t>
            </a:r>
            <a:r>
              <a:rPr lang="en-US" altLang="el-GR" sz="2400" b="1">
                <a:solidFill>
                  <a:srgbClr val="000000"/>
                </a:solidFill>
                <a:latin typeface="Verdana" panose="020B0604030504040204" pitchFamily="34" charset="0"/>
              </a:rPr>
              <a:t>Sr</a:t>
            </a:r>
          </a:p>
          <a:p>
            <a:pPr eaLnBrk="1" hangingPunct="1">
              <a:lnSpc>
                <a:spcPct val="110000"/>
              </a:lnSpc>
              <a:spcBef>
                <a:spcPct val="100000"/>
              </a:spcBef>
              <a:buFont typeface="Wingdings" panose="05000000000000000000" pitchFamily="2" charset="2"/>
              <a:buChar char="§"/>
              <a:tabLst>
                <a:tab pos="1252538" algn="l"/>
                <a:tab pos="3319463" algn="l"/>
                <a:tab pos="6275388" algn="l"/>
              </a:tabLst>
            </a:pPr>
            <a:r>
              <a:rPr lang="en-US" altLang="el-GR" sz="2400" b="1" baseline="50000">
                <a:solidFill>
                  <a:srgbClr val="000000"/>
                </a:solidFill>
                <a:latin typeface="Verdana" panose="020B0604030504040204" pitchFamily="34" charset="0"/>
              </a:rPr>
              <a:t>238</a:t>
            </a:r>
            <a:r>
              <a:rPr lang="en-US" altLang="el-GR" sz="2400" b="1">
                <a:solidFill>
                  <a:srgbClr val="000000"/>
                </a:solidFill>
                <a:latin typeface="Verdana" panose="020B0604030504040204" pitchFamily="34" charset="0"/>
              </a:rPr>
              <a:t>U</a:t>
            </a:r>
            <a:r>
              <a:rPr lang="el-GR" altLang="el-GR" sz="2400" b="1">
                <a:solidFill>
                  <a:srgbClr val="000000"/>
                </a:solidFill>
                <a:latin typeface="Verdana" panose="020B0604030504040204" pitchFamily="34" charset="0"/>
              </a:rPr>
              <a:t> </a:t>
            </a:r>
            <a:r>
              <a:rPr lang="en-US" altLang="el-GR" sz="2400" b="1">
                <a:solidFill>
                  <a:srgbClr val="000000"/>
                </a:solidFill>
                <a:latin typeface="Verdana" panose="020B0604030504040204" pitchFamily="34" charset="0"/>
              </a:rPr>
              <a:t>	</a:t>
            </a:r>
            <a:r>
              <a:rPr lang="en-US" altLang="el-GR" sz="2400" b="1">
                <a:solidFill>
                  <a:srgbClr val="000000"/>
                </a:solidFill>
                <a:latin typeface="Verdana" panose="020B0604030504040204" pitchFamily="34" charset="0"/>
                <a:sym typeface="Wingdings" panose="05000000000000000000" pitchFamily="2" charset="2"/>
              </a:rPr>
              <a:t> </a:t>
            </a:r>
            <a:r>
              <a:rPr lang="en-US" altLang="el-GR" sz="2400" b="1" baseline="50000">
                <a:solidFill>
                  <a:srgbClr val="000000"/>
                </a:solidFill>
                <a:latin typeface="Verdana" panose="020B0604030504040204" pitchFamily="34" charset="0"/>
              </a:rPr>
              <a:t>206</a:t>
            </a:r>
            <a:r>
              <a:rPr lang="en-US" altLang="el-GR" sz="2400" b="1">
                <a:solidFill>
                  <a:srgbClr val="000000"/>
                </a:solidFill>
                <a:latin typeface="Verdana" panose="020B0604030504040204" pitchFamily="34" charset="0"/>
              </a:rPr>
              <a:t>Pb</a:t>
            </a: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A853A26C-326B-4B94-9FFA-BAA3A87490F4}"/>
              </a:ext>
            </a:extLst>
          </p:cNvPr>
          <p:cNvSpPr>
            <a:spLocks noGrp="1" noChangeArrowheads="1"/>
          </p:cNvSpPr>
          <p:nvPr>
            <p:ph type="title"/>
          </p:nvPr>
        </p:nvSpPr>
        <p:spPr>
          <a:xfrm>
            <a:off x="685800" y="230188"/>
            <a:ext cx="7772400" cy="650875"/>
          </a:xfrm>
          <a:solidFill>
            <a:srgbClr val="FFFFFF"/>
          </a:solidFill>
          <a:ln>
            <a:solidFill>
              <a:schemeClr val="hlink"/>
            </a:solidFill>
            <a:miter lim="800000"/>
            <a:headEnd/>
            <a:tailEnd/>
          </a:ln>
        </p:spPr>
        <p:txBody>
          <a:bodyPr>
            <a:spAutoFit/>
          </a:bodyPr>
          <a:lstStyle/>
          <a:p>
            <a:pPr eaLnBrk="1" hangingPunct="1"/>
            <a:r>
              <a:rPr lang="el-GR" altLang="el-GR" sz="3600" b="1">
                <a:solidFill>
                  <a:srgbClr val="000000"/>
                </a:solidFill>
                <a:latin typeface="Verdana" panose="020B0604030504040204" pitchFamily="34" charset="0"/>
              </a:rPr>
              <a:t>ΡΑΔΙΕΝΕΡΓΕΙΑ</a:t>
            </a:r>
            <a:endParaRPr lang="en-GB" altLang="el-GR" sz="3600" b="1">
              <a:solidFill>
                <a:srgbClr val="000000"/>
              </a:solidFill>
              <a:latin typeface="Verdana" panose="020B0604030504040204" pitchFamily="34" charset="0"/>
            </a:endParaRPr>
          </a:p>
        </p:txBody>
      </p:sp>
      <p:sp>
        <p:nvSpPr>
          <p:cNvPr id="18435" name="Rectangle 3">
            <a:extLst>
              <a:ext uri="{FF2B5EF4-FFF2-40B4-BE49-F238E27FC236}">
                <a16:creationId xmlns:a16="http://schemas.microsoft.com/office/drawing/2014/main" id="{6A1F0DDA-242A-47E7-89D4-280635C10FE5}"/>
              </a:ext>
            </a:extLst>
          </p:cNvPr>
          <p:cNvSpPr>
            <a:spLocks noGrp="1" noChangeArrowheads="1"/>
          </p:cNvSpPr>
          <p:nvPr>
            <p:ph type="body" idx="1"/>
          </p:nvPr>
        </p:nvSpPr>
        <p:spPr>
          <a:xfrm>
            <a:off x="360363" y="1314450"/>
            <a:ext cx="8397875" cy="5010150"/>
          </a:xfrm>
          <a:noFill/>
        </p:spPr>
        <p:txBody>
          <a:bodyPr>
            <a:spAutoFit/>
          </a:bodyPr>
          <a:lstStyle/>
          <a:p>
            <a:pPr eaLnBrk="1" hangingPunct="1">
              <a:lnSpc>
                <a:spcPct val="110000"/>
              </a:lnSpc>
              <a:spcBef>
                <a:spcPct val="70000"/>
              </a:spcBef>
              <a:buFont typeface="Wingdings" panose="05000000000000000000" pitchFamily="2" charset="2"/>
              <a:buChar char="§"/>
              <a:tabLst>
                <a:tab pos="3319463" algn="l"/>
                <a:tab pos="6275388" algn="l"/>
              </a:tabLst>
            </a:pPr>
            <a:r>
              <a:rPr lang="el-GR" altLang="el-GR" sz="2400">
                <a:solidFill>
                  <a:srgbClr val="000000"/>
                </a:solidFill>
                <a:latin typeface="Verdana" panose="020B0604030504040204" pitchFamily="34" charset="0"/>
              </a:rPr>
              <a:t>Κατά τη διάσπαση εκπέμπονται: </a:t>
            </a:r>
          </a:p>
          <a:p>
            <a:pPr eaLnBrk="1" hangingPunct="1">
              <a:lnSpc>
                <a:spcPct val="110000"/>
              </a:lnSpc>
              <a:spcBef>
                <a:spcPct val="70000"/>
              </a:spcBef>
              <a:buFont typeface="Wingdings" panose="05000000000000000000" pitchFamily="2" charset="2"/>
              <a:buChar char="§"/>
              <a:tabLst>
                <a:tab pos="3319463" algn="l"/>
                <a:tab pos="6275388" algn="l"/>
              </a:tabLst>
            </a:pPr>
            <a:r>
              <a:rPr lang="el-GR" altLang="el-GR" sz="2400" b="1">
                <a:solidFill>
                  <a:srgbClr val="FF0000"/>
                </a:solidFill>
                <a:latin typeface="Verdana" panose="020B0604030504040204" pitchFamily="34" charset="0"/>
              </a:rPr>
              <a:t>Σωματίδια α </a:t>
            </a:r>
            <a:br>
              <a:rPr lang="el-GR" altLang="el-GR" sz="2400" b="1">
                <a:solidFill>
                  <a:srgbClr val="FF0000"/>
                </a:solidFill>
                <a:latin typeface="Verdana" panose="020B0604030504040204" pitchFamily="34" charset="0"/>
              </a:rPr>
            </a:br>
            <a:r>
              <a:rPr lang="el-GR" altLang="el-GR" sz="2400" b="1">
                <a:solidFill>
                  <a:srgbClr val="000000"/>
                </a:solidFill>
                <a:latin typeface="Verdana" panose="020B0604030504040204" pitchFamily="34" charset="0"/>
              </a:rPr>
              <a:t>Πυρήνες ηλίου </a:t>
            </a:r>
            <a:r>
              <a:rPr lang="el-GR" altLang="el-GR" sz="2400" b="1" baseline="50000">
                <a:solidFill>
                  <a:srgbClr val="000000"/>
                </a:solidFill>
                <a:latin typeface="Verdana" panose="020B0604030504040204" pitchFamily="34" charset="0"/>
              </a:rPr>
              <a:t>4</a:t>
            </a:r>
            <a:r>
              <a:rPr lang="en-US" altLang="el-GR" sz="2400" b="1" baseline="-50000">
                <a:solidFill>
                  <a:srgbClr val="000000"/>
                </a:solidFill>
                <a:latin typeface="Verdana" panose="020B0604030504040204" pitchFamily="34" charset="0"/>
              </a:rPr>
              <a:t>2</a:t>
            </a:r>
            <a:r>
              <a:rPr lang="el-GR" altLang="el-GR" sz="2400" b="1">
                <a:solidFill>
                  <a:srgbClr val="000000"/>
                </a:solidFill>
                <a:latin typeface="Verdana" panose="020B0604030504040204" pitchFamily="34" charset="0"/>
              </a:rPr>
              <a:t>He</a:t>
            </a:r>
            <a:br>
              <a:rPr lang="el-GR" altLang="el-GR" sz="2400" b="1">
                <a:solidFill>
                  <a:srgbClr val="FF0000"/>
                </a:solidFill>
                <a:latin typeface="Verdana" panose="020B0604030504040204" pitchFamily="34" charset="0"/>
              </a:rPr>
            </a:br>
            <a:r>
              <a:rPr lang="el-GR" altLang="el-GR" sz="2000">
                <a:solidFill>
                  <a:srgbClr val="000000"/>
                </a:solidFill>
                <a:latin typeface="Verdana" panose="020B0604030504040204" pitchFamily="34" charset="0"/>
              </a:rPr>
              <a:t>Σταματούν σε φύλλο χαρτιού</a:t>
            </a:r>
          </a:p>
          <a:p>
            <a:pPr eaLnBrk="1" hangingPunct="1">
              <a:lnSpc>
                <a:spcPct val="110000"/>
              </a:lnSpc>
              <a:spcBef>
                <a:spcPct val="70000"/>
              </a:spcBef>
              <a:buFont typeface="Wingdings" panose="05000000000000000000" pitchFamily="2" charset="2"/>
              <a:buChar char="§"/>
              <a:tabLst>
                <a:tab pos="3319463" algn="l"/>
                <a:tab pos="6275388" algn="l"/>
              </a:tabLst>
            </a:pPr>
            <a:r>
              <a:rPr lang="el-GR" altLang="el-GR" sz="2400" b="1">
                <a:solidFill>
                  <a:srgbClr val="FF0000"/>
                </a:solidFill>
                <a:latin typeface="Verdana" panose="020B0604030504040204" pitchFamily="34" charset="0"/>
              </a:rPr>
              <a:t>Σωματίδια β</a:t>
            </a:r>
            <a:r>
              <a:rPr lang="el-GR" altLang="el-GR" sz="2400" b="1" baseline="30000">
                <a:solidFill>
                  <a:srgbClr val="FF0000"/>
                </a:solidFill>
                <a:latin typeface="Verdana" panose="020B0604030504040204" pitchFamily="34" charset="0"/>
              </a:rPr>
              <a:t>-</a:t>
            </a:r>
            <a:br>
              <a:rPr lang="el-GR" altLang="el-GR" sz="2400" b="1">
                <a:solidFill>
                  <a:srgbClr val="FF0000"/>
                </a:solidFill>
                <a:latin typeface="Verdana" panose="020B0604030504040204" pitchFamily="34" charset="0"/>
              </a:rPr>
            </a:br>
            <a:r>
              <a:rPr lang="el-GR" altLang="el-GR" sz="2400" b="1">
                <a:solidFill>
                  <a:srgbClr val="000000"/>
                </a:solidFill>
                <a:latin typeface="Verdana" panose="020B0604030504040204" pitchFamily="34" charset="0"/>
              </a:rPr>
              <a:t>Ηλεκτρόνια</a:t>
            </a:r>
            <a:br>
              <a:rPr lang="el-GR" altLang="el-GR" sz="2400" b="1">
                <a:solidFill>
                  <a:srgbClr val="FF0000"/>
                </a:solidFill>
                <a:latin typeface="Verdana" panose="020B0604030504040204" pitchFamily="34" charset="0"/>
              </a:rPr>
            </a:br>
            <a:r>
              <a:rPr lang="el-GR" altLang="el-GR" sz="2000">
                <a:solidFill>
                  <a:srgbClr val="000000"/>
                </a:solidFill>
                <a:latin typeface="Verdana" panose="020B0604030504040204" pitchFamily="34" charset="0"/>
              </a:rPr>
              <a:t>Σταματούν σε φύλλο αλουμινίου</a:t>
            </a:r>
          </a:p>
          <a:p>
            <a:pPr eaLnBrk="1" hangingPunct="1">
              <a:lnSpc>
                <a:spcPct val="110000"/>
              </a:lnSpc>
              <a:spcBef>
                <a:spcPct val="70000"/>
              </a:spcBef>
              <a:buFont typeface="Wingdings" panose="05000000000000000000" pitchFamily="2" charset="2"/>
              <a:buChar char="§"/>
              <a:tabLst>
                <a:tab pos="3319463" algn="l"/>
                <a:tab pos="6275388" algn="l"/>
              </a:tabLst>
            </a:pPr>
            <a:r>
              <a:rPr lang="el-GR" altLang="el-GR" sz="2400" b="1">
                <a:solidFill>
                  <a:srgbClr val="FF0000"/>
                </a:solidFill>
                <a:latin typeface="Verdana" panose="020B0604030504040204" pitchFamily="34" charset="0"/>
              </a:rPr>
              <a:t>Ακτινοβολία γ</a:t>
            </a:r>
            <a:br>
              <a:rPr lang="el-GR" altLang="el-GR" sz="2400" b="1">
                <a:solidFill>
                  <a:srgbClr val="FF0000"/>
                </a:solidFill>
                <a:latin typeface="Verdana" panose="020B0604030504040204" pitchFamily="34" charset="0"/>
              </a:rPr>
            </a:br>
            <a:r>
              <a:rPr lang="el-GR" altLang="el-GR" sz="2400" b="1">
                <a:solidFill>
                  <a:srgbClr val="000000"/>
                </a:solidFill>
                <a:latin typeface="Verdana" panose="020B0604030504040204" pitchFamily="34" charset="0"/>
              </a:rPr>
              <a:t>Ηλεκτρομαγνητική</a:t>
            </a:r>
            <a:br>
              <a:rPr lang="el-GR" altLang="el-GR" sz="2400" b="1">
                <a:solidFill>
                  <a:srgbClr val="FF0000"/>
                </a:solidFill>
                <a:latin typeface="Verdana" panose="020B0604030504040204" pitchFamily="34" charset="0"/>
              </a:rPr>
            </a:br>
            <a:r>
              <a:rPr lang="el-GR" altLang="el-GR" sz="2000">
                <a:solidFill>
                  <a:srgbClr val="000000"/>
                </a:solidFill>
                <a:latin typeface="Verdana" panose="020B0604030504040204" pitchFamily="34" charset="0"/>
              </a:rPr>
              <a:t>μειώνεται από </a:t>
            </a:r>
            <a:br>
              <a:rPr lang="el-GR" altLang="el-GR" sz="2000">
                <a:solidFill>
                  <a:srgbClr val="000000"/>
                </a:solidFill>
                <a:latin typeface="Verdana" panose="020B0604030504040204" pitchFamily="34" charset="0"/>
              </a:rPr>
            </a:br>
            <a:r>
              <a:rPr lang="el-GR" altLang="el-GR" sz="2000">
                <a:solidFill>
                  <a:srgbClr val="000000"/>
                </a:solidFill>
                <a:latin typeface="Verdana" panose="020B0604030504040204" pitchFamily="34" charset="0"/>
              </a:rPr>
              <a:t>παχύ στρώμα μολύβδου</a:t>
            </a:r>
          </a:p>
        </p:txBody>
      </p:sp>
      <p:pic>
        <p:nvPicPr>
          <p:cNvPr id="18436" name="Picture 4" descr="radioactivity">
            <a:extLst>
              <a:ext uri="{FF2B5EF4-FFF2-40B4-BE49-F238E27FC236}">
                <a16:creationId xmlns:a16="http://schemas.microsoft.com/office/drawing/2014/main" id="{B9768631-5132-4E73-98E6-DC2D01963B9D}"/>
              </a:ext>
            </a:extLst>
          </p:cNvPr>
          <p:cNvPicPr>
            <a:picLocks noChangeAspect="1" noChangeArrowheads="1"/>
          </p:cNvPicPr>
          <p:nvPr/>
        </p:nvPicPr>
        <p:blipFill>
          <a:blip r:embed="rId2">
            <a:clrChange>
              <a:clrFrom>
                <a:srgbClr val="F9F9F9"/>
              </a:clrFrom>
              <a:clrTo>
                <a:srgbClr val="F9F9F9">
                  <a:alpha val="0"/>
                </a:srgbClr>
              </a:clrTo>
            </a:clrChange>
            <a:extLst>
              <a:ext uri="{28A0092B-C50C-407E-A947-70E740481C1C}">
                <a14:useLocalDpi xmlns:a14="http://schemas.microsoft.com/office/drawing/2010/main" val="0"/>
              </a:ext>
            </a:extLst>
          </a:blip>
          <a:srcRect/>
          <a:stretch>
            <a:fillRect/>
          </a:stretch>
        </p:blipFill>
        <p:spPr bwMode="auto">
          <a:xfrm>
            <a:off x="5427663" y="1989138"/>
            <a:ext cx="3498850"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00"/>
        </a:solidFill>
        <a:effectLst/>
      </p:bgPr>
    </p:bg>
    <p:spTree>
      <p:nvGrpSpPr>
        <p:cNvPr id="1" name=""/>
        <p:cNvGrpSpPr/>
        <p:nvPr/>
      </p:nvGrpSpPr>
      <p:grpSpPr>
        <a:xfrm>
          <a:off x="0" y="0"/>
          <a:ext cx="0" cy="0"/>
          <a:chOff x="0" y="0"/>
          <a:chExt cx="0" cy="0"/>
        </a:xfrm>
      </p:grpSpPr>
      <p:pic>
        <p:nvPicPr>
          <p:cNvPr id="19458" name="Picture 5" descr="_tuamotu-butterfly-fish-513648-sw polynesia">
            <a:extLst>
              <a:ext uri="{FF2B5EF4-FFF2-40B4-BE49-F238E27FC236}">
                <a16:creationId xmlns:a16="http://schemas.microsoft.com/office/drawing/2014/main" id="{430236AE-48FD-43B3-8A0F-402518952C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3777"/>
          <a:stretch>
            <a:fillRect/>
          </a:stretch>
        </p:blipFill>
        <p:spPr bwMode="auto">
          <a:xfrm>
            <a:off x="762000" y="1089025"/>
            <a:ext cx="7620000" cy="4927600"/>
          </a:xfrm>
          <a:prstGeom prst="rect">
            <a:avLst/>
          </a:prstGeom>
          <a:noFill/>
          <a:ln w="381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6F2A0A1-E9CF-472F-91F1-B019BDFA6379}"/>
              </a:ext>
            </a:extLst>
          </p:cNvPr>
          <p:cNvSpPr>
            <a:spLocks noGrp="1" noChangeArrowheads="1"/>
          </p:cNvSpPr>
          <p:nvPr>
            <p:ph type="ctrTitle"/>
          </p:nvPr>
        </p:nvSpPr>
        <p:spPr>
          <a:xfrm>
            <a:off x="685800" y="2609850"/>
            <a:ext cx="7772400" cy="1449388"/>
          </a:xfrm>
          <a:solidFill>
            <a:srgbClr val="FFFFFF"/>
          </a:solidFill>
          <a:ln>
            <a:solidFill>
              <a:schemeClr val="hlink"/>
            </a:solidFill>
            <a:miter lim="800000"/>
            <a:headEnd/>
            <a:tailEnd/>
          </a:ln>
        </p:spPr>
        <p:txBody>
          <a:bodyPr/>
          <a:lstStyle/>
          <a:p>
            <a:pPr eaLnBrk="1" hangingPunct="1"/>
            <a:r>
              <a:rPr lang="el-GR" altLang="el-GR" b="1">
                <a:solidFill>
                  <a:srgbClr val="000000"/>
                </a:solidFill>
                <a:latin typeface="Verdana" panose="020B0604030504040204" pitchFamily="34" charset="0"/>
              </a:rPr>
              <a:t>ΡΑΔΙΕΝΕΡΓΕΣ ΔΙΑΣΠΑΣΕΙΣ</a:t>
            </a:r>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Rectangle 5">
            <a:extLst>
              <a:ext uri="{FF2B5EF4-FFF2-40B4-BE49-F238E27FC236}">
                <a16:creationId xmlns:a16="http://schemas.microsoft.com/office/drawing/2014/main" id="{6634A88B-34CC-4F6D-A6B0-53737EB02017}"/>
              </a:ext>
            </a:extLst>
          </p:cNvPr>
          <p:cNvSpPr>
            <a:spLocks noGrp="1" noChangeArrowheads="1"/>
          </p:cNvSpPr>
          <p:nvPr>
            <p:ph type="title"/>
          </p:nvPr>
        </p:nvSpPr>
        <p:spPr>
          <a:xfrm>
            <a:off x="685800" y="230188"/>
            <a:ext cx="7772400" cy="650875"/>
          </a:xfrm>
          <a:solidFill>
            <a:srgbClr val="FFFFFF"/>
          </a:solidFill>
          <a:ln>
            <a:solidFill>
              <a:schemeClr val="hlink"/>
            </a:solidFill>
            <a:miter lim="800000"/>
            <a:headEnd/>
            <a:tailEnd/>
          </a:ln>
        </p:spPr>
        <p:txBody>
          <a:bodyPr>
            <a:spAutoFit/>
          </a:bodyPr>
          <a:lstStyle/>
          <a:p>
            <a:pPr eaLnBrk="1" hangingPunct="1"/>
            <a:r>
              <a:rPr lang="el-GR" altLang="el-GR" sz="3600" b="1">
                <a:solidFill>
                  <a:srgbClr val="000000"/>
                </a:solidFill>
                <a:latin typeface="Verdana" panose="020B0604030504040204" pitchFamily="34" charset="0"/>
              </a:rPr>
              <a:t>ΡΑΔΙΕΝΕΡΓΕΣ ΔΙΑΣΠΑΣΕΙΣ</a:t>
            </a:r>
            <a:endParaRPr lang="en-GB" altLang="el-GR" sz="3600" b="1">
              <a:solidFill>
                <a:srgbClr val="000000"/>
              </a:solidFill>
              <a:latin typeface="Verdana" panose="020B0604030504040204" pitchFamily="34" charset="0"/>
            </a:endParaRPr>
          </a:p>
        </p:txBody>
      </p:sp>
      <p:sp>
        <p:nvSpPr>
          <p:cNvPr id="21507" name="Rectangle 6">
            <a:extLst>
              <a:ext uri="{FF2B5EF4-FFF2-40B4-BE49-F238E27FC236}">
                <a16:creationId xmlns:a16="http://schemas.microsoft.com/office/drawing/2014/main" id="{37BEB759-3231-42FE-942C-BC0A1A081C05}"/>
              </a:ext>
            </a:extLst>
          </p:cNvPr>
          <p:cNvSpPr>
            <a:spLocks noGrp="1" noChangeArrowheads="1"/>
          </p:cNvSpPr>
          <p:nvPr>
            <p:ph type="body" idx="1"/>
          </p:nvPr>
        </p:nvSpPr>
        <p:spPr>
          <a:xfrm>
            <a:off x="360363" y="1422400"/>
            <a:ext cx="8397875" cy="2647950"/>
          </a:xfrm>
          <a:noFill/>
        </p:spPr>
        <p:txBody>
          <a:bodyPr>
            <a:spAutoFit/>
          </a:bodyPr>
          <a:lstStyle/>
          <a:p>
            <a:pPr eaLnBrk="1" hangingPunct="1">
              <a:spcBef>
                <a:spcPct val="100000"/>
              </a:spcBef>
              <a:buFont typeface="Wingdings" panose="05000000000000000000" pitchFamily="2" charset="2"/>
              <a:buChar char="§"/>
              <a:tabLst>
                <a:tab pos="3319463" algn="l"/>
                <a:tab pos="6275388" algn="l"/>
              </a:tabLst>
            </a:pPr>
            <a:r>
              <a:rPr lang="el-GR" altLang="el-GR" sz="2400">
                <a:solidFill>
                  <a:srgbClr val="000000"/>
                </a:solidFill>
                <a:latin typeface="Verdana" panose="020B0604030504040204" pitchFamily="34" charset="0"/>
              </a:rPr>
              <a:t>Οι συνηθισμένες διασπάσεις είναι</a:t>
            </a:r>
          </a:p>
          <a:p>
            <a:pPr eaLnBrk="1" hangingPunct="1">
              <a:spcBef>
                <a:spcPct val="100000"/>
              </a:spcBef>
              <a:buFont typeface="Wingdings" panose="05000000000000000000" pitchFamily="2" charset="2"/>
              <a:buChar char="§"/>
              <a:tabLst>
                <a:tab pos="3319463" algn="l"/>
                <a:tab pos="6275388" algn="l"/>
              </a:tabLst>
            </a:pPr>
            <a:r>
              <a:rPr lang="el-GR" altLang="el-GR" sz="2400" b="1">
                <a:solidFill>
                  <a:srgbClr val="FF0000"/>
                </a:solidFill>
                <a:latin typeface="Verdana" panose="020B0604030504040204" pitchFamily="34" charset="0"/>
              </a:rPr>
              <a:t>Διάσπαση με εκπομπή σωματιδίων α</a:t>
            </a:r>
          </a:p>
          <a:p>
            <a:pPr eaLnBrk="1" hangingPunct="1">
              <a:spcBef>
                <a:spcPct val="100000"/>
              </a:spcBef>
              <a:buFont typeface="Wingdings" panose="05000000000000000000" pitchFamily="2" charset="2"/>
              <a:buChar char="§"/>
              <a:tabLst>
                <a:tab pos="3319463" algn="l"/>
                <a:tab pos="6275388" algn="l"/>
              </a:tabLst>
            </a:pPr>
            <a:r>
              <a:rPr lang="el-GR" altLang="el-GR" sz="2400" b="1">
                <a:solidFill>
                  <a:srgbClr val="FF0000"/>
                </a:solidFill>
                <a:latin typeface="Verdana" panose="020B0604030504040204" pitchFamily="34" charset="0"/>
              </a:rPr>
              <a:t>Διάσπαση με εκπομπή σωματιδίων β</a:t>
            </a:r>
          </a:p>
          <a:p>
            <a:pPr eaLnBrk="1" hangingPunct="1">
              <a:spcBef>
                <a:spcPct val="100000"/>
              </a:spcBef>
              <a:buFont typeface="Wingdings" panose="05000000000000000000" pitchFamily="2" charset="2"/>
              <a:buChar char="§"/>
              <a:tabLst>
                <a:tab pos="3319463" algn="l"/>
                <a:tab pos="6275388" algn="l"/>
              </a:tabLst>
            </a:pPr>
            <a:r>
              <a:rPr lang="el-GR" altLang="el-GR" sz="2400" b="1">
                <a:solidFill>
                  <a:srgbClr val="FF0000"/>
                </a:solidFill>
                <a:latin typeface="Verdana" panose="020B0604030504040204" pitchFamily="34" charset="0"/>
              </a:rPr>
              <a:t>Σύλληψη ηλεκτρονίων</a:t>
            </a:r>
          </a:p>
        </p:txBody>
      </p:sp>
      <p:pic>
        <p:nvPicPr>
          <p:cNvPr id="21508" name="Picture 17" descr="atom">
            <a:extLst>
              <a:ext uri="{FF2B5EF4-FFF2-40B4-BE49-F238E27FC236}">
                <a16:creationId xmlns:a16="http://schemas.microsoft.com/office/drawing/2014/main" id="{3864277E-D1FD-4EB9-9656-EBE45F3250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8900" y="4202113"/>
            <a:ext cx="3190875" cy="2352675"/>
          </a:xfrm>
          <a:prstGeom prst="rect">
            <a:avLst/>
          </a:prstGeom>
          <a:solidFill>
            <a:srgbClr val="FFFFFF"/>
          </a:solidFill>
          <a:ln w="9525">
            <a:solidFill>
              <a:schemeClr val="hlink"/>
            </a:solidFill>
            <a:miter lim="800000"/>
            <a:headEnd/>
            <a:tailEnd/>
          </a:ln>
        </p:spPr>
      </p:pic>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pSp>
        <p:nvGrpSpPr>
          <p:cNvPr id="2" name="Group 19">
            <a:extLst>
              <a:ext uri="{FF2B5EF4-FFF2-40B4-BE49-F238E27FC236}">
                <a16:creationId xmlns:a16="http://schemas.microsoft.com/office/drawing/2014/main" id="{68886CB9-8AFF-4833-AD29-7C2F6401BEC3}"/>
              </a:ext>
            </a:extLst>
          </p:cNvPr>
          <p:cNvGrpSpPr>
            <a:grpSpLocks/>
          </p:cNvGrpSpPr>
          <p:nvPr/>
        </p:nvGrpSpPr>
        <p:grpSpPr bwMode="auto">
          <a:xfrm>
            <a:off x="1355725" y="3792538"/>
            <a:ext cx="1485900" cy="1638300"/>
            <a:chOff x="854" y="2389"/>
            <a:chExt cx="936" cy="1032"/>
          </a:xfrm>
        </p:grpSpPr>
        <p:sp>
          <p:nvSpPr>
            <p:cNvPr id="22542" name="Rectangle 5">
              <a:extLst>
                <a:ext uri="{FF2B5EF4-FFF2-40B4-BE49-F238E27FC236}">
                  <a16:creationId xmlns:a16="http://schemas.microsoft.com/office/drawing/2014/main" id="{164E3A06-6D8D-4B03-94D8-29382C3AC9C1}"/>
                </a:ext>
              </a:extLst>
            </p:cNvPr>
            <p:cNvSpPr>
              <a:spLocks noChangeArrowheads="1"/>
            </p:cNvSpPr>
            <p:nvPr/>
          </p:nvSpPr>
          <p:spPr bwMode="auto">
            <a:xfrm>
              <a:off x="1059" y="2389"/>
              <a:ext cx="58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r>
                <a:rPr lang="el-GR" altLang="el-GR" baseline="50000">
                  <a:solidFill>
                    <a:srgbClr val="000000"/>
                  </a:solidFill>
                </a:rPr>
                <a:t>4</a:t>
              </a:r>
              <a:r>
                <a:rPr lang="el-GR" altLang="el-GR" baseline="-50000">
                  <a:solidFill>
                    <a:srgbClr val="000000"/>
                  </a:solidFill>
                </a:rPr>
                <a:t>2</a:t>
              </a:r>
              <a:r>
                <a:rPr lang="el-GR" altLang="el-GR">
                  <a:solidFill>
                    <a:srgbClr val="000000"/>
                  </a:solidFill>
                </a:rPr>
                <a:t>Ηe</a:t>
              </a:r>
            </a:p>
          </p:txBody>
        </p:sp>
        <p:pic>
          <p:nvPicPr>
            <p:cNvPr id="22543" name="Picture 17" descr="radio_a_2">
              <a:extLst>
                <a:ext uri="{FF2B5EF4-FFF2-40B4-BE49-F238E27FC236}">
                  <a16:creationId xmlns:a16="http://schemas.microsoft.com/office/drawing/2014/main" id="{B7327D52-6BAD-41BD-B06A-6BC5D2C16D7D}"/>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4" y="2787"/>
              <a:ext cx="936"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531" name="Rectangle 2">
            <a:extLst>
              <a:ext uri="{FF2B5EF4-FFF2-40B4-BE49-F238E27FC236}">
                <a16:creationId xmlns:a16="http://schemas.microsoft.com/office/drawing/2014/main" id="{DA8FB2E2-1ABD-46B0-8D98-8734FE3B3A2C}"/>
              </a:ext>
            </a:extLst>
          </p:cNvPr>
          <p:cNvSpPr>
            <a:spLocks noGrp="1" noChangeArrowheads="1"/>
          </p:cNvSpPr>
          <p:nvPr>
            <p:ph type="title"/>
          </p:nvPr>
        </p:nvSpPr>
        <p:spPr>
          <a:xfrm>
            <a:off x="685800" y="290513"/>
            <a:ext cx="7772400" cy="528637"/>
          </a:xfrm>
          <a:solidFill>
            <a:srgbClr val="FFFFFF"/>
          </a:solidFill>
          <a:ln>
            <a:solidFill>
              <a:schemeClr val="hlink"/>
            </a:solidFill>
            <a:miter lim="800000"/>
            <a:headEnd/>
            <a:tailEnd/>
          </a:ln>
        </p:spPr>
        <p:txBody>
          <a:bodyPr>
            <a:spAutoFit/>
          </a:bodyPr>
          <a:lstStyle/>
          <a:p>
            <a:pPr eaLnBrk="1" hangingPunct="1"/>
            <a:r>
              <a:rPr lang="el-GR" altLang="el-GR" sz="2800" b="1">
                <a:solidFill>
                  <a:srgbClr val="000000"/>
                </a:solidFill>
                <a:latin typeface="Verdana" panose="020B0604030504040204" pitchFamily="34" charset="0"/>
              </a:rPr>
              <a:t>Διάσπαση με εκπομπή σωματιδίων α</a:t>
            </a:r>
            <a:endParaRPr lang="en-GB" altLang="el-GR" sz="2800" b="1">
              <a:solidFill>
                <a:srgbClr val="000000"/>
              </a:solidFill>
              <a:latin typeface="Verdana" panose="020B0604030504040204" pitchFamily="34" charset="0"/>
            </a:endParaRPr>
          </a:p>
        </p:txBody>
      </p:sp>
      <p:sp>
        <p:nvSpPr>
          <p:cNvPr id="22532" name="Rectangle 3">
            <a:extLst>
              <a:ext uri="{FF2B5EF4-FFF2-40B4-BE49-F238E27FC236}">
                <a16:creationId xmlns:a16="http://schemas.microsoft.com/office/drawing/2014/main" id="{367DBA2D-3474-4EED-AECE-96F5F68AC07F}"/>
              </a:ext>
            </a:extLst>
          </p:cNvPr>
          <p:cNvSpPr>
            <a:spLocks noGrp="1" noChangeArrowheads="1"/>
          </p:cNvSpPr>
          <p:nvPr>
            <p:ph type="body" idx="1"/>
          </p:nvPr>
        </p:nvSpPr>
        <p:spPr>
          <a:xfrm>
            <a:off x="360363" y="1179513"/>
            <a:ext cx="8397875" cy="1371600"/>
          </a:xfrm>
          <a:noFill/>
        </p:spPr>
        <p:txBody>
          <a:bodyPr>
            <a:spAutoFit/>
          </a:bodyPr>
          <a:lstStyle/>
          <a:p>
            <a:pPr eaLnBrk="1" hangingPunct="1">
              <a:spcBef>
                <a:spcPct val="50000"/>
              </a:spcBef>
              <a:buFont typeface="Wingdings" panose="05000000000000000000" pitchFamily="2" charset="2"/>
              <a:buChar char="§"/>
              <a:tabLst>
                <a:tab pos="3319463" algn="l"/>
                <a:tab pos="6275388" algn="l"/>
              </a:tabLst>
            </a:pPr>
            <a:r>
              <a:rPr lang="el-GR" altLang="el-GR" sz="2400" b="1">
                <a:solidFill>
                  <a:srgbClr val="FF0000"/>
                </a:solidFill>
                <a:latin typeface="Verdana" panose="020B0604030504040204" pitchFamily="34" charset="0"/>
              </a:rPr>
              <a:t>Εκπέμπεται</a:t>
            </a:r>
            <a:r>
              <a:rPr lang="el-GR" altLang="el-GR" sz="2400">
                <a:solidFill>
                  <a:srgbClr val="000000"/>
                </a:solidFill>
                <a:latin typeface="Verdana" panose="020B0604030504040204" pitchFamily="34" charset="0"/>
              </a:rPr>
              <a:t> </a:t>
            </a:r>
            <a:r>
              <a:rPr lang="el-GR" altLang="el-GR" sz="2400" b="1">
                <a:solidFill>
                  <a:srgbClr val="FF0000"/>
                </a:solidFill>
                <a:latin typeface="Verdana" panose="020B0604030504040204" pitchFamily="34" charset="0"/>
              </a:rPr>
              <a:t>ένα</a:t>
            </a:r>
            <a:r>
              <a:rPr lang="el-GR" altLang="el-GR" sz="2400">
                <a:solidFill>
                  <a:srgbClr val="000000"/>
                </a:solidFill>
                <a:latin typeface="Verdana" panose="020B0604030504040204" pitchFamily="34" charset="0"/>
              </a:rPr>
              <a:t> </a:t>
            </a:r>
            <a:r>
              <a:rPr lang="el-GR" altLang="el-GR" sz="2400" b="1">
                <a:solidFill>
                  <a:srgbClr val="FF0000"/>
                </a:solidFill>
                <a:latin typeface="Verdana" panose="020B0604030504040204" pitchFamily="34" charset="0"/>
              </a:rPr>
              <a:t>σωματίδιο α (</a:t>
            </a:r>
            <a:r>
              <a:rPr lang="el-GR" altLang="el-GR" sz="2400" b="1" baseline="50000">
                <a:solidFill>
                  <a:srgbClr val="FF0000"/>
                </a:solidFill>
                <a:latin typeface="Verdana" panose="020B0604030504040204" pitchFamily="34" charset="0"/>
              </a:rPr>
              <a:t>4</a:t>
            </a:r>
            <a:r>
              <a:rPr lang="el-GR" altLang="el-GR" sz="2400" b="1" baseline="-50000">
                <a:solidFill>
                  <a:srgbClr val="FF0000"/>
                </a:solidFill>
                <a:latin typeface="Verdana" panose="020B0604030504040204" pitchFamily="34" charset="0"/>
              </a:rPr>
              <a:t>2</a:t>
            </a:r>
            <a:r>
              <a:rPr lang="el-GR" altLang="el-GR" sz="2400" b="1">
                <a:solidFill>
                  <a:srgbClr val="FF0000"/>
                </a:solidFill>
                <a:latin typeface="Verdana" panose="020B0604030504040204" pitchFamily="34" charset="0"/>
              </a:rPr>
              <a:t>Ηe)</a:t>
            </a:r>
          </a:p>
          <a:p>
            <a:pPr lvl="1" eaLnBrk="1" hangingPunct="1">
              <a:spcBef>
                <a:spcPct val="50000"/>
              </a:spcBef>
              <a:buClr>
                <a:srgbClr val="000000"/>
              </a:buClr>
              <a:buFont typeface="Wingdings" panose="05000000000000000000" pitchFamily="2" charset="2"/>
              <a:buChar char="§"/>
              <a:tabLst>
                <a:tab pos="3319463" algn="l"/>
                <a:tab pos="6275388" algn="l"/>
              </a:tabLst>
            </a:pPr>
            <a:r>
              <a:rPr lang="el-GR" altLang="el-GR" sz="2000" b="1">
                <a:solidFill>
                  <a:srgbClr val="FF0000"/>
                </a:solidFill>
                <a:latin typeface="Verdana" panose="020B0604030504040204" pitchFamily="34" charset="0"/>
              </a:rPr>
              <a:t>Ο ατομικός αριθμός (Ζ) ελαττώνεται κατά 2</a:t>
            </a:r>
            <a:r>
              <a:rPr lang="el-GR" altLang="el-GR" sz="2000">
                <a:solidFill>
                  <a:srgbClr val="000000"/>
                </a:solidFill>
                <a:latin typeface="Verdana" panose="020B0604030504040204" pitchFamily="34" charset="0"/>
              </a:rPr>
              <a:t> </a:t>
            </a:r>
          </a:p>
          <a:p>
            <a:pPr lvl="1" eaLnBrk="1" hangingPunct="1">
              <a:spcBef>
                <a:spcPct val="50000"/>
              </a:spcBef>
              <a:buClr>
                <a:srgbClr val="000000"/>
              </a:buClr>
              <a:buFont typeface="Wingdings" panose="05000000000000000000" pitchFamily="2" charset="2"/>
              <a:buChar char="§"/>
              <a:tabLst>
                <a:tab pos="3319463" algn="l"/>
                <a:tab pos="6275388" algn="l"/>
              </a:tabLst>
            </a:pPr>
            <a:r>
              <a:rPr lang="el-GR" altLang="el-GR" sz="2000" b="1">
                <a:solidFill>
                  <a:srgbClr val="FF0000"/>
                </a:solidFill>
                <a:latin typeface="Verdana" panose="020B0604030504040204" pitchFamily="34" charset="0"/>
              </a:rPr>
              <a:t>Ο μαζικός αριθμός (Α) ελαττώνεται κατά 4</a:t>
            </a:r>
          </a:p>
        </p:txBody>
      </p:sp>
      <p:sp>
        <p:nvSpPr>
          <p:cNvPr id="347144" name="AutoShape 8">
            <a:extLst>
              <a:ext uri="{FF2B5EF4-FFF2-40B4-BE49-F238E27FC236}">
                <a16:creationId xmlns:a16="http://schemas.microsoft.com/office/drawing/2014/main" id="{EE481BE9-EC50-440C-9F78-1807490BE874}"/>
              </a:ext>
            </a:extLst>
          </p:cNvPr>
          <p:cNvSpPr>
            <a:spLocks noChangeArrowheads="1"/>
          </p:cNvSpPr>
          <p:nvPr/>
        </p:nvSpPr>
        <p:spPr bwMode="auto">
          <a:xfrm>
            <a:off x="3897313" y="3676650"/>
            <a:ext cx="1260475" cy="539750"/>
          </a:xfrm>
          <a:prstGeom prst="rightArrow">
            <a:avLst>
              <a:gd name="adj1" fmla="val 50000"/>
              <a:gd name="adj2" fmla="val 58382"/>
            </a:avLst>
          </a:prstGeom>
          <a:solidFill>
            <a:srgbClr val="00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endParaRPr lang="en-US" altLang="el-GR"/>
          </a:p>
        </p:txBody>
      </p:sp>
      <p:sp>
        <p:nvSpPr>
          <p:cNvPr id="347146" name="Rectangle 10">
            <a:extLst>
              <a:ext uri="{FF2B5EF4-FFF2-40B4-BE49-F238E27FC236}">
                <a16:creationId xmlns:a16="http://schemas.microsoft.com/office/drawing/2014/main" id="{326AE39C-707B-4B22-A8F9-71926D4D5671}"/>
              </a:ext>
            </a:extLst>
          </p:cNvPr>
          <p:cNvSpPr>
            <a:spLocks noChangeArrowheads="1"/>
          </p:cNvSpPr>
          <p:nvPr/>
        </p:nvSpPr>
        <p:spPr bwMode="auto">
          <a:xfrm>
            <a:off x="1422400" y="5992813"/>
            <a:ext cx="6210300" cy="676275"/>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tIns="154800" bIns="154800" anchor="ctr">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r>
              <a:rPr lang="el-GR" altLang="el-GR" baseline="50000">
                <a:solidFill>
                  <a:srgbClr val="000000"/>
                </a:solidFill>
              </a:rPr>
              <a:t>238</a:t>
            </a:r>
            <a:r>
              <a:rPr lang="en-US" altLang="el-GR" baseline="-50000">
                <a:solidFill>
                  <a:srgbClr val="000000"/>
                </a:solidFill>
              </a:rPr>
              <a:t>92</a:t>
            </a:r>
            <a:r>
              <a:rPr lang="el-GR" altLang="el-GR">
                <a:solidFill>
                  <a:srgbClr val="000000"/>
                </a:solidFill>
              </a:rPr>
              <a:t>U </a:t>
            </a:r>
            <a:r>
              <a:rPr lang="el-GR" altLang="el-GR">
                <a:solidFill>
                  <a:srgbClr val="000000"/>
                </a:solidFill>
                <a:sym typeface="Wingdings" panose="05000000000000000000" pitchFamily="2" charset="2"/>
              </a:rPr>
              <a:t></a:t>
            </a:r>
            <a:r>
              <a:rPr lang="el-GR" altLang="el-GR">
                <a:solidFill>
                  <a:srgbClr val="000000"/>
                </a:solidFill>
              </a:rPr>
              <a:t> </a:t>
            </a:r>
            <a:r>
              <a:rPr lang="el-GR" altLang="el-GR" baseline="50000">
                <a:solidFill>
                  <a:srgbClr val="000000"/>
                </a:solidFill>
              </a:rPr>
              <a:t>234</a:t>
            </a:r>
            <a:r>
              <a:rPr lang="el-GR" altLang="el-GR" baseline="-50000">
                <a:solidFill>
                  <a:srgbClr val="000000"/>
                </a:solidFill>
              </a:rPr>
              <a:t>90</a:t>
            </a:r>
            <a:r>
              <a:rPr lang="el-GR" altLang="el-GR">
                <a:solidFill>
                  <a:srgbClr val="000000"/>
                </a:solidFill>
              </a:rPr>
              <a:t>Th + α + γ + ενέργεια </a:t>
            </a:r>
          </a:p>
        </p:txBody>
      </p:sp>
      <p:sp>
        <p:nvSpPr>
          <p:cNvPr id="22535" name="Text Box 11">
            <a:extLst>
              <a:ext uri="{FF2B5EF4-FFF2-40B4-BE49-F238E27FC236}">
                <a16:creationId xmlns:a16="http://schemas.microsoft.com/office/drawing/2014/main" id="{D5626299-E321-49DC-91A7-CBF82DA9ACCC}"/>
              </a:ext>
            </a:extLst>
          </p:cNvPr>
          <p:cNvSpPr txBox="1">
            <a:spLocks noChangeArrowheads="1"/>
          </p:cNvSpPr>
          <p:nvPr/>
        </p:nvSpPr>
        <p:spPr bwMode="auto">
          <a:xfrm>
            <a:off x="333375" y="2867025"/>
            <a:ext cx="32019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r>
              <a:rPr lang="el-GR" altLang="el-GR" sz="1800" b="0">
                <a:solidFill>
                  <a:srgbClr val="000000"/>
                </a:solidFill>
              </a:rPr>
              <a:t>Αρχικός μητρικός πυρήνας</a:t>
            </a:r>
          </a:p>
        </p:txBody>
      </p:sp>
      <p:sp>
        <p:nvSpPr>
          <p:cNvPr id="347148" name="Text Box 12">
            <a:extLst>
              <a:ext uri="{FF2B5EF4-FFF2-40B4-BE49-F238E27FC236}">
                <a16:creationId xmlns:a16="http://schemas.microsoft.com/office/drawing/2014/main" id="{B9FF1C66-44A9-4482-86BA-4836D6A8668C}"/>
              </a:ext>
            </a:extLst>
          </p:cNvPr>
          <p:cNvSpPr txBox="1">
            <a:spLocks noChangeArrowheads="1"/>
          </p:cNvSpPr>
          <p:nvPr/>
        </p:nvSpPr>
        <p:spPr bwMode="auto">
          <a:xfrm>
            <a:off x="5607050" y="2867025"/>
            <a:ext cx="2546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r>
              <a:rPr lang="el-GR" altLang="el-GR" sz="1800" b="0">
                <a:solidFill>
                  <a:srgbClr val="000000"/>
                </a:solidFill>
              </a:rPr>
              <a:t>Θυγατρικός πυρήνας</a:t>
            </a:r>
          </a:p>
        </p:txBody>
      </p:sp>
      <p:sp>
        <p:nvSpPr>
          <p:cNvPr id="347151" name="Text Box 15">
            <a:extLst>
              <a:ext uri="{FF2B5EF4-FFF2-40B4-BE49-F238E27FC236}">
                <a16:creationId xmlns:a16="http://schemas.microsoft.com/office/drawing/2014/main" id="{1B9215A2-3CFE-409A-9B5D-0019F8F02E97}"/>
              </a:ext>
            </a:extLst>
          </p:cNvPr>
          <p:cNvSpPr txBox="1">
            <a:spLocks noChangeArrowheads="1"/>
          </p:cNvSpPr>
          <p:nvPr/>
        </p:nvSpPr>
        <p:spPr bwMode="auto">
          <a:xfrm>
            <a:off x="7216775" y="5027613"/>
            <a:ext cx="996950" cy="650875"/>
          </a:xfrm>
          <a:prstGeom prst="rect">
            <a:avLst/>
          </a:prstGeom>
          <a:noFill/>
          <a:ln w="9525"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r>
              <a:rPr lang="el-GR" altLang="el-GR" sz="1800">
                <a:solidFill>
                  <a:srgbClr val="000000"/>
                </a:solidFill>
              </a:rPr>
              <a:t>Ζ = -2</a:t>
            </a:r>
          </a:p>
          <a:p>
            <a:pPr eaLnBrk="1" hangingPunct="1"/>
            <a:r>
              <a:rPr lang="el-GR" altLang="el-GR" sz="1800">
                <a:solidFill>
                  <a:srgbClr val="000000"/>
                </a:solidFill>
              </a:rPr>
              <a:t>Α = -4</a:t>
            </a:r>
          </a:p>
        </p:txBody>
      </p:sp>
      <p:pic>
        <p:nvPicPr>
          <p:cNvPr id="347154" name="Picture 18" descr="radio_a_3">
            <a:extLst>
              <a:ext uri="{FF2B5EF4-FFF2-40B4-BE49-F238E27FC236}">
                <a16:creationId xmlns:a16="http://schemas.microsoft.com/office/drawing/2014/main" id="{03468890-CDB9-4277-A16C-F75565BDA5A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84838" y="3346450"/>
            <a:ext cx="2328862"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16" descr="radio_a_1">
            <a:extLst>
              <a:ext uri="{FF2B5EF4-FFF2-40B4-BE49-F238E27FC236}">
                <a16:creationId xmlns:a16="http://schemas.microsoft.com/office/drawing/2014/main" id="{3E6BA242-1D11-4260-8A8D-9BD4B3EF7EE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6925" y="3346450"/>
            <a:ext cx="2328863"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0" name="Text Box 13">
            <a:extLst>
              <a:ext uri="{FF2B5EF4-FFF2-40B4-BE49-F238E27FC236}">
                <a16:creationId xmlns:a16="http://schemas.microsoft.com/office/drawing/2014/main" id="{2CFB2BBD-B6F4-46B9-9FF8-4BBF6FECE7A4}"/>
              </a:ext>
            </a:extLst>
          </p:cNvPr>
          <p:cNvSpPr txBox="1">
            <a:spLocks noChangeArrowheads="1"/>
          </p:cNvSpPr>
          <p:nvPr/>
        </p:nvSpPr>
        <p:spPr bwMode="auto">
          <a:xfrm>
            <a:off x="2149475" y="4927600"/>
            <a:ext cx="180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r>
              <a:rPr lang="en-US" altLang="el-GR" sz="2000">
                <a:solidFill>
                  <a:schemeClr val="bg1"/>
                </a:solidFill>
              </a:rPr>
              <a:t>n</a:t>
            </a:r>
            <a:endParaRPr lang="el-GR" altLang="el-GR" sz="2000">
              <a:solidFill>
                <a:schemeClr val="bg1"/>
              </a:solidFill>
            </a:endParaRPr>
          </a:p>
        </p:txBody>
      </p:sp>
      <p:sp>
        <p:nvSpPr>
          <p:cNvPr id="22541" name="Text Box 14">
            <a:extLst>
              <a:ext uri="{FF2B5EF4-FFF2-40B4-BE49-F238E27FC236}">
                <a16:creationId xmlns:a16="http://schemas.microsoft.com/office/drawing/2014/main" id="{12EA20F6-D61D-493A-A8CF-EBE846E32C71}"/>
              </a:ext>
            </a:extLst>
          </p:cNvPr>
          <p:cNvSpPr txBox="1">
            <a:spLocks noChangeArrowheads="1"/>
          </p:cNvSpPr>
          <p:nvPr/>
        </p:nvSpPr>
        <p:spPr bwMode="auto">
          <a:xfrm>
            <a:off x="2468563" y="4508500"/>
            <a:ext cx="17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r>
              <a:rPr lang="en-US" altLang="el-GR" sz="2000">
                <a:solidFill>
                  <a:schemeClr val="bg1"/>
                </a:solidFill>
              </a:rPr>
              <a:t>p</a:t>
            </a:r>
            <a:endParaRPr lang="el-GR" altLang="el-GR" sz="2000">
              <a:solidFill>
                <a:schemeClr val="bg1"/>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path" presetSubtype="0" accel="50000" decel="50000" fill="hold" nodeType="clickEffect">
                                  <p:stCondLst>
                                    <p:cond delay="0"/>
                                  </p:stCondLst>
                                  <p:childTnLst>
                                    <p:animMotion origin="layout" path="M -3.88889E-6 3.69942E-6 L 0.24358 0.05711 " pathEditMode="relative" rAng="0" ptsTypes="AA">
                                      <p:cBhvr>
                                        <p:cTn id="6" dur="1000" fill="hold"/>
                                        <p:tgtEl>
                                          <p:spTgt spid="2"/>
                                        </p:tgtEl>
                                        <p:attrNameLst>
                                          <p:attrName>ppt_x</p:attrName>
                                          <p:attrName>ppt_y</p:attrName>
                                        </p:attrNameLst>
                                      </p:cBhvr>
                                      <p:rCtr x="12170" y="2844"/>
                                    </p:animMotion>
                                  </p:childTnLst>
                                </p:cTn>
                              </p:par>
                            </p:childTnLst>
                          </p:cTn>
                        </p:par>
                        <p:par>
                          <p:cTn id="7" fill="hold" nodeType="afterGroup">
                            <p:stCondLst>
                              <p:cond delay="1000"/>
                            </p:stCondLst>
                            <p:childTnLst>
                              <p:par>
                                <p:cTn id="8" presetID="10" presetClass="entr" presetSubtype="0" fill="hold" grpId="0" nodeType="afterEffect">
                                  <p:stCondLst>
                                    <p:cond delay="0"/>
                                  </p:stCondLst>
                                  <p:childTnLst>
                                    <p:set>
                                      <p:cBhvr>
                                        <p:cTn id="9" dur="1" fill="hold">
                                          <p:stCondLst>
                                            <p:cond delay="0"/>
                                          </p:stCondLst>
                                        </p:cTn>
                                        <p:tgtEl>
                                          <p:spTgt spid="347144"/>
                                        </p:tgtEl>
                                        <p:attrNameLst>
                                          <p:attrName>style.visibility</p:attrName>
                                        </p:attrNameLst>
                                      </p:cBhvr>
                                      <p:to>
                                        <p:strVal val="visible"/>
                                      </p:to>
                                    </p:set>
                                    <p:animEffect transition="in" filter="fade">
                                      <p:cBhvr>
                                        <p:cTn id="10" dur="1000"/>
                                        <p:tgtEl>
                                          <p:spTgt spid="347144"/>
                                        </p:tgtEl>
                                      </p:cBhvr>
                                    </p:animEffect>
                                  </p:childTnLst>
                                </p:cTn>
                              </p:par>
                            </p:childTnLst>
                          </p:cTn>
                        </p:par>
                        <p:par>
                          <p:cTn id="11" fill="hold" nodeType="afterGroup">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347148"/>
                                        </p:tgtEl>
                                        <p:attrNameLst>
                                          <p:attrName>style.visibility</p:attrName>
                                        </p:attrNameLst>
                                      </p:cBhvr>
                                      <p:to>
                                        <p:strVal val="visible"/>
                                      </p:to>
                                    </p:set>
                                    <p:animEffect transition="in" filter="fade">
                                      <p:cBhvr>
                                        <p:cTn id="14" dur="500"/>
                                        <p:tgtEl>
                                          <p:spTgt spid="347148"/>
                                        </p:tgtEl>
                                      </p:cBhvr>
                                    </p:animEffect>
                                  </p:childTnLst>
                                </p:cTn>
                              </p:par>
                              <p:par>
                                <p:cTn id="15" presetID="10" presetClass="entr" presetSubtype="0" fill="hold" nodeType="withEffect">
                                  <p:stCondLst>
                                    <p:cond delay="0"/>
                                  </p:stCondLst>
                                  <p:childTnLst>
                                    <p:set>
                                      <p:cBhvr>
                                        <p:cTn id="16" dur="1" fill="hold">
                                          <p:stCondLst>
                                            <p:cond delay="0"/>
                                          </p:stCondLst>
                                        </p:cTn>
                                        <p:tgtEl>
                                          <p:spTgt spid="347154"/>
                                        </p:tgtEl>
                                        <p:attrNameLst>
                                          <p:attrName>style.visibility</p:attrName>
                                        </p:attrNameLst>
                                      </p:cBhvr>
                                      <p:to>
                                        <p:strVal val="visible"/>
                                      </p:to>
                                    </p:set>
                                    <p:animEffect transition="in" filter="fade">
                                      <p:cBhvr>
                                        <p:cTn id="17" dur="1000"/>
                                        <p:tgtEl>
                                          <p:spTgt spid="34715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47151"/>
                                        </p:tgtEl>
                                        <p:attrNameLst>
                                          <p:attrName>style.visibility</p:attrName>
                                        </p:attrNameLst>
                                      </p:cBhvr>
                                      <p:to>
                                        <p:strVal val="visible"/>
                                      </p:to>
                                    </p:set>
                                    <p:animEffect transition="in" filter="fade">
                                      <p:cBhvr>
                                        <p:cTn id="20" dur="1000"/>
                                        <p:tgtEl>
                                          <p:spTgt spid="34715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47146"/>
                                        </p:tgtEl>
                                        <p:attrNameLst>
                                          <p:attrName>style.visibility</p:attrName>
                                        </p:attrNameLst>
                                      </p:cBhvr>
                                      <p:to>
                                        <p:strVal val="visible"/>
                                      </p:to>
                                    </p:set>
                                    <p:animEffect transition="in" filter="fade">
                                      <p:cBhvr>
                                        <p:cTn id="25" dur="1000"/>
                                        <p:tgtEl>
                                          <p:spTgt spid="347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44" grpId="0" animBg="1"/>
      <p:bldP spid="347146" grpId="0" animBg="1"/>
      <p:bldP spid="347148" grpId="0"/>
      <p:bldP spid="347151"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2" name="Rectangle 3">
            <a:extLst>
              <a:ext uri="{FF2B5EF4-FFF2-40B4-BE49-F238E27FC236}">
                <a16:creationId xmlns:a16="http://schemas.microsoft.com/office/drawing/2014/main" id="{5F7F6333-D329-4D66-904F-2717D443220A}"/>
              </a:ext>
            </a:extLst>
          </p:cNvPr>
          <p:cNvSpPr>
            <a:spLocks noGrp="1" noChangeArrowheads="1"/>
          </p:cNvSpPr>
          <p:nvPr>
            <p:ph type="title"/>
          </p:nvPr>
        </p:nvSpPr>
        <p:spPr>
          <a:xfrm>
            <a:off x="685800" y="230188"/>
            <a:ext cx="7772400" cy="650875"/>
          </a:xfrm>
          <a:solidFill>
            <a:srgbClr val="FFFFFF"/>
          </a:solidFill>
          <a:ln>
            <a:solidFill>
              <a:schemeClr val="hlink"/>
            </a:solidFill>
            <a:miter lim="800000"/>
            <a:headEnd/>
            <a:tailEnd/>
          </a:ln>
        </p:spPr>
        <p:txBody>
          <a:bodyPr>
            <a:spAutoFit/>
          </a:bodyPr>
          <a:lstStyle/>
          <a:p>
            <a:pPr eaLnBrk="1" hangingPunct="1"/>
            <a:r>
              <a:rPr lang="el-GR" altLang="el-GR" sz="3600" b="1">
                <a:solidFill>
                  <a:srgbClr val="000000"/>
                </a:solidFill>
                <a:latin typeface="Verdana" panose="020B0604030504040204" pitchFamily="34" charset="0"/>
              </a:rPr>
              <a:t>ΑΤΟΜΟ</a:t>
            </a:r>
            <a:endParaRPr lang="en-GB" altLang="el-GR" sz="3600" b="1">
              <a:solidFill>
                <a:srgbClr val="000000"/>
              </a:solidFill>
              <a:latin typeface="Verdana" panose="020B0604030504040204" pitchFamily="34" charset="0"/>
            </a:endParaRPr>
          </a:p>
        </p:txBody>
      </p:sp>
      <p:sp>
        <p:nvSpPr>
          <p:cNvPr id="5123" name="Rectangle 4">
            <a:extLst>
              <a:ext uri="{FF2B5EF4-FFF2-40B4-BE49-F238E27FC236}">
                <a16:creationId xmlns:a16="http://schemas.microsoft.com/office/drawing/2014/main" id="{67FB3331-1395-4A16-ABBB-AF2E54C30124}"/>
              </a:ext>
            </a:extLst>
          </p:cNvPr>
          <p:cNvSpPr>
            <a:spLocks noGrp="1" noChangeArrowheads="1"/>
          </p:cNvSpPr>
          <p:nvPr>
            <p:ph type="body" idx="1"/>
          </p:nvPr>
        </p:nvSpPr>
        <p:spPr>
          <a:xfrm>
            <a:off x="396875" y="1484313"/>
            <a:ext cx="8351838" cy="3232150"/>
          </a:xfrm>
          <a:noFill/>
        </p:spPr>
        <p:txBody>
          <a:bodyPr>
            <a:spAutoFit/>
          </a:bodyPr>
          <a:lstStyle/>
          <a:p>
            <a:pPr algn="ctr" eaLnBrk="1" hangingPunct="1">
              <a:spcBef>
                <a:spcPct val="100000"/>
              </a:spcBef>
              <a:buFont typeface="Wingdings" panose="05000000000000000000" pitchFamily="2" charset="2"/>
              <a:buNone/>
              <a:tabLst>
                <a:tab pos="3319463" algn="l"/>
                <a:tab pos="6275388" algn="l"/>
              </a:tabLst>
            </a:pPr>
            <a:r>
              <a:rPr lang="el-GR" altLang="el-GR" sz="2400">
                <a:solidFill>
                  <a:srgbClr val="000000"/>
                </a:solidFill>
                <a:latin typeface="Verdana" panose="020B0604030504040204" pitchFamily="34" charset="0"/>
              </a:rPr>
              <a:t>Το άτομο αποτελείται από</a:t>
            </a:r>
          </a:p>
          <a:p>
            <a:pPr eaLnBrk="1" hangingPunct="1">
              <a:spcBef>
                <a:spcPct val="100000"/>
              </a:spcBef>
              <a:buFont typeface="Wingdings" panose="05000000000000000000" pitchFamily="2" charset="2"/>
              <a:buNone/>
              <a:tabLst>
                <a:tab pos="3319463" algn="l"/>
                <a:tab pos="6275388" algn="l"/>
              </a:tabLst>
            </a:pPr>
            <a:r>
              <a:rPr lang="el-GR" altLang="el-GR" sz="2400">
                <a:solidFill>
                  <a:srgbClr val="000000"/>
                </a:solidFill>
                <a:latin typeface="Verdana" panose="020B0604030504040204" pitchFamily="34" charset="0"/>
              </a:rPr>
              <a:t>		</a:t>
            </a:r>
            <a:r>
              <a:rPr lang="el-GR" altLang="el-GR" sz="2400" u="sng">
                <a:solidFill>
                  <a:srgbClr val="000000"/>
                </a:solidFill>
                <a:latin typeface="Verdana" panose="020B0604030504040204" pitchFamily="34" charset="0"/>
              </a:rPr>
              <a:t>Φορτίο</a:t>
            </a:r>
            <a:r>
              <a:rPr lang="el-GR" altLang="el-GR" sz="2400">
                <a:solidFill>
                  <a:srgbClr val="000000"/>
                </a:solidFill>
                <a:latin typeface="Verdana" panose="020B0604030504040204" pitchFamily="34" charset="0"/>
              </a:rPr>
              <a:t>	</a:t>
            </a:r>
            <a:r>
              <a:rPr lang="el-GR" altLang="el-GR" sz="2400" u="sng">
                <a:solidFill>
                  <a:srgbClr val="000000"/>
                </a:solidFill>
                <a:latin typeface="Verdana" panose="020B0604030504040204" pitchFamily="34" charset="0"/>
              </a:rPr>
              <a:t>Μάζα</a:t>
            </a:r>
          </a:p>
          <a:p>
            <a:pPr eaLnBrk="1" hangingPunct="1">
              <a:spcBef>
                <a:spcPct val="60000"/>
              </a:spcBef>
              <a:buFont typeface="Wingdings" panose="05000000000000000000" pitchFamily="2" charset="2"/>
              <a:buChar char="§"/>
              <a:tabLst>
                <a:tab pos="3319463" algn="l"/>
                <a:tab pos="6275388" algn="l"/>
              </a:tabLst>
            </a:pPr>
            <a:r>
              <a:rPr lang="el-GR" altLang="el-GR" sz="2400" b="1">
                <a:solidFill>
                  <a:srgbClr val="FF0000"/>
                </a:solidFill>
                <a:latin typeface="Verdana" panose="020B0604030504040204" pitchFamily="34" charset="0"/>
              </a:rPr>
              <a:t>Πρωτόνιο 	+	1</a:t>
            </a:r>
          </a:p>
          <a:p>
            <a:pPr eaLnBrk="1" hangingPunct="1">
              <a:spcBef>
                <a:spcPct val="100000"/>
              </a:spcBef>
              <a:buFont typeface="Wingdings" panose="05000000000000000000" pitchFamily="2" charset="2"/>
              <a:buChar char="§"/>
              <a:tabLst>
                <a:tab pos="3319463" algn="l"/>
                <a:tab pos="6275388" algn="l"/>
              </a:tabLst>
            </a:pPr>
            <a:r>
              <a:rPr lang="el-GR" altLang="el-GR" sz="2400" b="1">
                <a:solidFill>
                  <a:srgbClr val="FF0000"/>
                </a:solidFill>
                <a:latin typeface="Verdana" panose="020B0604030504040204" pitchFamily="34" charset="0"/>
              </a:rPr>
              <a:t>Νετρόνιο 	ουδέτερο	1</a:t>
            </a:r>
          </a:p>
          <a:p>
            <a:pPr eaLnBrk="1" hangingPunct="1">
              <a:spcBef>
                <a:spcPct val="100000"/>
              </a:spcBef>
              <a:buFont typeface="Wingdings" panose="05000000000000000000" pitchFamily="2" charset="2"/>
              <a:buChar char="§"/>
              <a:tabLst>
                <a:tab pos="3319463" algn="l"/>
                <a:tab pos="6275388" algn="l"/>
              </a:tabLst>
            </a:pPr>
            <a:r>
              <a:rPr lang="el-GR" altLang="el-GR" sz="2400" b="1">
                <a:solidFill>
                  <a:srgbClr val="FF0000"/>
                </a:solidFill>
                <a:latin typeface="Verdana" panose="020B0604030504040204" pitchFamily="34" charset="0"/>
              </a:rPr>
              <a:t>Ηλεκτρόνιο 	-	αμελητέα</a:t>
            </a: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348183" name="Picture 23" descr="radio_a_1">
            <a:extLst>
              <a:ext uri="{FF2B5EF4-FFF2-40B4-BE49-F238E27FC236}">
                <a16:creationId xmlns:a16="http://schemas.microsoft.com/office/drawing/2014/main" id="{B4449F19-BEEF-434B-83FE-057C08F0B70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84838" y="3346450"/>
            <a:ext cx="2328862"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1">
            <a:extLst>
              <a:ext uri="{FF2B5EF4-FFF2-40B4-BE49-F238E27FC236}">
                <a16:creationId xmlns:a16="http://schemas.microsoft.com/office/drawing/2014/main" id="{122C7ECB-FE8D-47AC-9B26-FD6D7674438E}"/>
              </a:ext>
            </a:extLst>
          </p:cNvPr>
          <p:cNvGrpSpPr>
            <a:grpSpLocks/>
          </p:cNvGrpSpPr>
          <p:nvPr/>
        </p:nvGrpSpPr>
        <p:grpSpPr bwMode="auto">
          <a:xfrm>
            <a:off x="2027238" y="4595813"/>
            <a:ext cx="500062" cy="661987"/>
            <a:chOff x="1322" y="3318"/>
            <a:chExt cx="315" cy="417"/>
          </a:xfrm>
        </p:grpSpPr>
        <p:sp>
          <p:nvSpPr>
            <p:cNvPr id="23567" name="Rectangle 12">
              <a:extLst>
                <a:ext uri="{FF2B5EF4-FFF2-40B4-BE49-F238E27FC236}">
                  <a16:creationId xmlns:a16="http://schemas.microsoft.com/office/drawing/2014/main" id="{5FDC626C-C482-4359-9E1B-B9E9E3421559}"/>
                </a:ext>
              </a:extLst>
            </p:cNvPr>
            <p:cNvSpPr>
              <a:spLocks noChangeArrowheads="1"/>
            </p:cNvSpPr>
            <p:nvPr/>
          </p:nvSpPr>
          <p:spPr bwMode="auto">
            <a:xfrm>
              <a:off x="1322" y="3318"/>
              <a:ext cx="31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r>
                <a:rPr lang="el-GR" altLang="el-GR">
                  <a:solidFill>
                    <a:srgbClr val="000000"/>
                  </a:solidFill>
                </a:rPr>
                <a:t>β</a:t>
              </a:r>
              <a:r>
                <a:rPr lang="el-GR" altLang="el-GR" baseline="50000">
                  <a:solidFill>
                    <a:srgbClr val="000000"/>
                  </a:solidFill>
                </a:rPr>
                <a:t>-</a:t>
              </a:r>
            </a:p>
          </p:txBody>
        </p:sp>
        <p:pic>
          <p:nvPicPr>
            <p:cNvPr id="23568" name="Picture 13" descr="radio_beta_2">
              <a:extLst>
                <a:ext uri="{FF2B5EF4-FFF2-40B4-BE49-F238E27FC236}">
                  <a16:creationId xmlns:a16="http://schemas.microsoft.com/office/drawing/2014/main" id="{50B10ABE-40AC-45A9-A5D2-9B586DA215DA}"/>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06" y="3634"/>
              <a:ext cx="101"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556" name="Rectangle 4">
            <a:extLst>
              <a:ext uri="{FF2B5EF4-FFF2-40B4-BE49-F238E27FC236}">
                <a16:creationId xmlns:a16="http://schemas.microsoft.com/office/drawing/2014/main" id="{902E9CD4-A2F6-4775-8FE9-8E71D87C1B27}"/>
              </a:ext>
            </a:extLst>
          </p:cNvPr>
          <p:cNvSpPr>
            <a:spLocks noGrp="1" noChangeArrowheads="1"/>
          </p:cNvSpPr>
          <p:nvPr>
            <p:ph type="title"/>
          </p:nvPr>
        </p:nvSpPr>
        <p:spPr>
          <a:xfrm>
            <a:off x="685800" y="290513"/>
            <a:ext cx="7772400" cy="528637"/>
          </a:xfrm>
          <a:solidFill>
            <a:srgbClr val="FFFFFF"/>
          </a:solidFill>
          <a:ln>
            <a:solidFill>
              <a:schemeClr val="hlink"/>
            </a:solidFill>
            <a:miter lim="800000"/>
            <a:headEnd/>
            <a:tailEnd/>
          </a:ln>
        </p:spPr>
        <p:txBody>
          <a:bodyPr>
            <a:spAutoFit/>
          </a:bodyPr>
          <a:lstStyle/>
          <a:p>
            <a:pPr eaLnBrk="1" hangingPunct="1"/>
            <a:r>
              <a:rPr lang="el-GR" altLang="el-GR" sz="2800" b="1">
                <a:solidFill>
                  <a:srgbClr val="000000"/>
                </a:solidFill>
                <a:latin typeface="Verdana" panose="020B0604030504040204" pitchFamily="34" charset="0"/>
              </a:rPr>
              <a:t>Διάσπαση με εκπομπή σωματιδίων β</a:t>
            </a:r>
            <a:endParaRPr lang="en-GB" altLang="el-GR" sz="2800" b="1">
              <a:solidFill>
                <a:srgbClr val="000000"/>
              </a:solidFill>
              <a:latin typeface="Verdana" panose="020B0604030504040204" pitchFamily="34" charset="0"/>
            </a:endParaRPr>
          </a:p>
        </p:txBody>
      </p:sp>
      <p:sp>
        <p:nvSpPr>
          <p:cNvPr id="23557" name="Rectangle 5">
            <a:extLst>
              <a:ext uri="{FF2B5EF4-FFF2-40B4-BE49-F238E27FC236}">
                <a16:creationId xmlns:a16="http://schemas.microsoft.com/office/drawing/2014/main" id="{6D2A051B-85A6-4631-8785-BB9E537FFC9F}"/>
              </a:ext>
            </a:extLst>
          </p:cNvPr>
          <p:cNvSpPr>
            <a:spLocks noGrp="1" noChangeArrowheads="1"/>
          </p:cNvSpPr>
          <p:nvPr>
            <p:ph type="body" idx="1"/>
          </p:nvPr>
        </p:nvSpPr>
        <p:spPr>
          <a:xfrm>
            <a:off x="360363" y="1179513"/>
            <a:ext cx="8397875" cy="1371600"/>
          </a:xfrm>
          <a:noFill/>
        </p:spPr>
        <p:txBody>
          <a:bodyPr>
            <a:spAutoFit/>
          </a:bodyPr>
          <a:lstStyle/>
          <a:p>
            <a:pPr eaLnBrk="1" hangingPunct="1">
              <a:spcBef>
                <a:spcPct val="50000"/>
              </a:spcBef>
              <a:buFont typeface="Wingdings" panose="05000000000000000000" pitchFamily="2" charset="2"/>
              <a:buChar char="§"/>
              <a:tabLst>
                <a:tab pos="3319463" algn="l"/>
                <a:tab pos="6275388" algn="l"/>
              </a:tabLst>
            </a:pPr>
            <a:r>
              <a:rPr lang="el-GR" altLang="el-GR" sz="2400" b="1">
                <a:solidFill>
                  <a:srgbClr val="FF0000"/>
                </a:solidFill>
                <a:latin typeface="Verdana" panose="020B0604030504040204" pitchFamily="34" charset="0"/>
              </a:rPr>
              <a:t>Εκπέμπεται ένα σωματίδιο β</a:t>
            </a:r>
            <a:r>
              <a:rPr lang="el-GR" altLang="el-GR" sz="2400" b="1" baseline="50000">
                <a:solidFill>
                  <a:srgbClr val="FF0000"/>
                </a:solidFill>
                <a:latin typeface="Verdana" panose="020B0604030504040204" pitchFamily="34" charset="0"/>
              </a:rPr>
              <a:t>-</a:t>
            </a:r>
            <a:r>
              <a:rPr lang="el-GR" altLang="el-GR" sz="2400" b="1">
                <a:solidFill>
                  <a:srgbClr val="FF0000"/>
                </a:solidFill>
                <a:latin typeface="Verdana" panose="020B0604030504040204" pitchFamily="34" charset="0"/>
              </a:rPr>
              <a:t> (ηλεκτρόνιο)</a:t>
            </a:r>
          </a:p>
          <a:p>
            <a:pPr lvl="1" eaLnBrk="1" hangingPunct="1">
              <a:spcBef>
                <a:spcPct val="50000"/>
              </a:spcBef>
              <a:buClr>
                <a:srgbClr val="000000"/>
              </a:buClr>
              <a:buFont typeface="Wingdings" panose="05000000000000000000" pitchFamily="2" charset="2"/>
              <a:buChar char="§"/>
              <a:tabLst>
                <a:tab pos="3319463" algn="l"/>
                <a:tab pos="6275388" algn="l"/>
              </a:tabLst>
            </a:pPr>
            <a:r>
              <a:rPr lang="el-GR" altLang="el-GR" sz="2000" b="1">
                <a:solidFill>
                  <a:srgbClr val="FF0000"/>
                </a:solidFill>
                <a:latin typeface="Verdana" panose="020B0604030504040204" pitchFamily="34" charset="0"/>
              </a:rPr>
              <a:t>Ο ατομικός αριθμός (Ζ) αυξάνεται κατά 1</a:t>
            </a:r>
            <a:r>
              <a:rPr lang="el-GR" altLang="el-GR" sz="2000">
                <a:solidFill>
                  <a:srgbClr val="000000"/>
                </a:solidFill>
                <a:latin typeface="Verdana" panose="020B0604030504040204" pitchFamily="34" charset="0"/>
              </a:rPr>
              <a:t> </a:t>
            </a:r>
          </a:p>
          <a:p>
            <a:pPr lvl="1" eaLnBrk="1" hangingPunct="1">
              <a:spcBef>
                <a:spcPct val="50000"/>
              </a:spcBef>
              <a:buClr>
                <a:srgbClr val="000000"/>
              </a:buClr>
              <a:buFont typeface="Wingdings" panose="05000000000000000000" pitchFamily="2" charset="2"/>
              <a:buChar char="§"/>
              <a:tabLst>
                <a:tab pos="3319463" algn="l"/>
                <a:tab pos="6275388" algn="l"/>
              </a:tabLst>
            </a:pPr>
            <a:r>
              <a:rPr lang="el-GR" altLang="el-GR" sz="2000" b="1">
                <a:solidFill>
                  <a:srgbClr val="FF0000"/>
                </a:solidFill>
                <a:latin typeface="Verdana" panose="020B0604030504040204" pitchFamily="34" charset="0"/>
              </a:rPr>
              <a:t>Ο μαζικός αριθμός (Α) παραμένει ίδιος</a:t>
            </a:r>
          </a:p>
        </p:txBody>
      </p:sp>
      <p:sp>
        <p:nvSpPr>
          <p:cNvPr id="348166" name="AutoShape 6">
            <a:extLst>
              <a:ext uri="{FF2B5EF4-FFF2-40B4-BE49-F238E27FC236}">
                <a16:creationId xmlns:a16="http://schemas.microsoft.com/office/drawing/2014/main" id="{485C4BD6-DA2F-47CD-A596-18A2469A9F96}"/>
              </a:ext>
            </a:extLst>
          </p:cNvPr>
          <p:cNvSpPr>
            <a:spLocks noChangeArrowheads="1"/>
          </p:cNvSpPr>
          <p:nvPr/>
        </p:nvSpPr>
        <p:spPr bwMode="auto">
          <a:xfrm>
            <a:off x="3897313" y="3678238"/>
            <a:ext cx="1260475" cy="539750"/>
          </a:xfrm>
          <a:prstGeom prst="rightArrow">
            <a:avLst>
              <a:gd name="adj1" fmla="val 50000"/>
              <a:gd name="adj2" fmla="val 58382"/>
            </a:avLst>
          </a:prstGeom>
          <a:solidFill>
            <a:srgbClr val="00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endParaRPr lang="en-US" altLang="el-GR"/>
          </a:p>
        </p:txBody>
      </p:sp>
      <p:sp>
        <p:nvSpPr>
          <p:cNvPr id="348167" name="Rectangle 7">
            <a:extLst>
              <a:ext uri="{FF2B5EF4-FFF2-40B4-BE49-F238E27FC236}">
                <a16:creationId xmlns:a16="http://schemas.microsoft.com/office/drawing/2014/main" id="{F5A84F36-3366-4E8C-A9BB-BC8A3B1B3820}"/>
              </a:ext>
            </a:extLst>
          </p:cNvPr>
          <p:cNvSpPr>
            <a:spLocks noChangeArrowheads="1"/>
          </p:cNvSpPr>
          <p:nvPr/>
        </p:nvSpPr>
        <p:spPr bwMode="auto">
          <a:xfrm>
            <a:off x="1820863" y="5994400"/>
            <a:ext cx="5495925" cy="676275"/>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tIns="154800" bIns="154800" anchor="ctr">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r>
              <a:rPr lang="el-GR" altLang="el-GR" baseline="50000">
                <a:solidFill>
                  <a:srgbClr val="000000"/>
                </a:solidFill>
              </a:rPr>
              <a:t>87</a:t>
            </a:r>
            <a:r>
              <a:rPr lang="el-GR" altLang="el-GR" baseline="-50000">
                <a:solidFill>
                  <a:srgbClr val="000000"/>
                </a:solidFill>
              </a:rPr>
              <a:t>37</a:t>
            </a:r>
            <a:r>
              <a:rPr lang="en-US" altLang="el-GR">
                <a:solidFill>
                  <a:srgbClr val="000000"/>
                </a:solidFill>
              </a:rPr>
              <a:t>Rb</a:t>
            </a:r>
            <a:r>
              <a:rPr lang="el-GR" altLang="el-GR">
                <a:solidFill>
                  <a:srgbClr val="000000"/>
                </a:solidFill>
              </a:rPr>
              <a:t> </a:t>
            </a:r>
            <a:r>
              <a:rPr lang="el-GR" altLang="el-GR">
                <a:solidFill>
                  <a:srgbClr val="000000"/>
                </a:solidFill>
                <a:sym typeface="Wingdings" panose="05000000000000000000" pitchFamily="2" charset="2"/>
              </a:rPr>
              <a:t></a:t>
            </a:r>
            <a:r>
              <a:rPr lang="el-GR" altLang="el-GR">
                <a:solidFill>
                  <a:srgbClr val="000000"/>
                </a:solidFill>
              </a:rPr>
              <a:t> </a:t>
            </a:r>
            <a:r>
              <a:rPr lang="en-US" altLang="el-GR" baseline="50000">
                <a:solidFill>
                  <a:srgbClr val="000000"/>
                </a:solidFill>
              </a:rPr>
              <a:t>87</a:t>
            </a:r>
            <a:r>
              <a:rPr lang="en-US" altLang="el-GR" baseline="-50000">
                <a:solidFill>
                  <a:srgbClr val="000000"/>
                </a:solidFill>
              </a:rPr>
              <a:t>38</a:t>
            </a:r>
            <a:r>
              <a:rPr lang="en-US" altLang="el-GR">
                <a:solidFill>
                  <a:srgbClr val="000000"/>
                </a:solidFill>
              </a:rPr>
              <a:t>Sr</a:t>
            </a:r>
            <a:r>
              <a:rPr lang="el-GR" altLang="el-GR">
                <a:solidFill>
                  <a:srgbClr val="000000"/>
                </a:solidFill>
              </a:rPr>
              <a:t> + β</a:t>
            </a:r>
            <a:r>
              <a:rPr lang="el-GR" altLang="el-GR" baseline="50000">
                <a:solidFill>
                  <a:srgbClr val="000000"/>
                </a:solidFill>
              </a:rPr>
              <a:t>-</a:t>
            </a:r>
            <a:r>
              <a:rPr lang="el-GR" altLang="el-GR">
                <a:solidFill>
                  <a:srgbClr val="000000"/>
                </a:solidFill>
              </a:rPr>
              <a:t> + ενέργεια </a:t>
            </a:r>
          </a:p>
        </p:txBody>
      </p:sp>
      <p:sp>
        <p:nvSpPr>
          <p:cNvPr id="23560" name="Text Box 8">
            <a:extLst>
              <a:ext uri="{FF2B5EF4-FFF2-40B4-BE49-F238E27FC236}">
                <a16:creationId xmlns:a16="http://schemas.microsoft.com/office/drawing/2014/main" id="{7D2F54EA-05E3-4A1A-878B-92B8027B9C93}"/>
              </a:ext>
            </a:extLst>
          </p:cNvPr>
          <p:cNvSpPr txBox="1">
            <a:spLocks noChangeArrowheads="1"/>
          </p:cNvSpPr>
          <p:nvPr/>
        </p:nvSpPr>
        <p:spPr bwMode="auto">
          <a:xfrm>
            <a:off x="333375" y="2868613"/>
            <a:ext cx="32019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r>
              <a:rPr lang="el-GR" altLang="el-GR" sz="1800" b="0">
                <a:solidFill>
                  <a:srgbClr val="000000"/>
                </a:solidFill>
              </a:rPr>
              <a:t>Αρχικός μητρικός πυρήνας</a:t>
            </a:r>
          </a:p>
        </p:txBody>
      </p:sp>
      <p:sp>
        <p:nvSpPr>
          <p:cNvPr id="348169" name="Text Box 9">
            <a:extLst>
              <a:ext uri="{FF2B5EF4-FFF2-40B4-BE49-F238E27FC236}">
                <a16:creationId xmlns:a16="http://schemas.microsoft.com/office/drawing/2014/main" id="{856C5E03-AFB6-4A13-9AF5-319661AC49A5}"/>
              </a:ext>
            </a:extLst>
          </p:cNvPr>
          <p:cNvSpPr txBox="1">
            <a:spLocks noChangeArrowheads="1"/>
          </p:cNvSpPr>
          <p:nvPr/>
        </p:nvSpPr>
        <p:spPr bwMode="auto">
          <a:xfrm>
            <a:off x="5607050" y="2868613"/>
            <a:ext cx="2546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r>
              <a:rPr lang="el-GR" altLang="el-GR" sz="1800" b="0">
                <a:solidFill>
                  <a:srgbClr val="000000"/>
                </a:solidFill>
              </a:rPr>
              <a:t>Θυγατρικός πυρήνας</a:t>
            </a:r>
          </a:p>
        </p:txBody>
      </p:sp>
      <p:sp>
        <p:nvSpPr>
          <p:cNvPr id="348170" name="Text Box 10">
            <a:extLst>
              <a:ext uri="{FF2B5EF4-FFF2-40B4-BE49-F238E27FC236}">
                <a16:creationId xmlns:a16="http://schemas.microsoft.com/office/drawing/2014/main" id="{DECCF17C-89BB-409D-86DD-81C73532DE79}"/>
              </a:ext>
            </a:extLst>
          </p:cNvPr>
          <p:cNvSpPr txBox="1">
            <a:spLocks noChangeArrowheads="1"/>
          </p:cNvSpPr>
          <p:nvPr/>
        </p:nvSpPr>
        <p:spPr bwMode="auto">
          <a:xfrm>
            <a:off x="7677150" y="5073650"/>
            <a:ext cx="1323975" cy="650875"/>
          </a:xfrm>
          <a:prstGeom prst="rect">
            <a:avLst/>
          </a:prstGeom>
          <a:noFill/>
          <a:ln w="9525"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r>
              <a:rPr lang="el-GR" altLang="el-GR" sz="1800">
                <a:solidFill>
                  <a:srgbClr val="000000"/>
                </a:solidFill>
              </a:rPr>
              <a:t>Ζ = +1</a:t>
            </a:r>
          </a:p>
          <a:p>
            <a:pPr eaLnBrk="1" hangingPunct="1"/>
            <a:r>
              <a:rPr lang="el-GR" altLang="el-GR" sz="1800">
                <a:solidFill>
                  <a:srgbClr val="000000"/>
                </a:solidFill>
              </a:rPr>
              <a:t>Α = ίδιος</a:t>
            </a:r>
          </a:p>
        </p:txBody>
      </p:sp>
      <p:pic>
        <p:nvPicPr>
          <p:cNvPr id="348182" name="Picture 22" descr="radio_b_2">
            <a:extLst>
              <a:ext uri="{FF2B5EF4-FFF2-40B4-BE49-F238E27FC236}">
                <a16:creationId xmlns:a16="http://schemas.microsoft.com/office/drawing/2014/main" id="{A95D8450-0396-48C9-A753-21B26EC83331}"/>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84838" y="3346450"/>
            <a:ext cx="2328862"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19" descr="radio_a_1">
            <a:extLst>
              <a:ext uri="{FF2B5EF4-FFF2-40B4-BE49-F238E27FC236}">
                <a16:creationId xmlns:a16="http://schemas.microsoft.com/office/drawing/2014/main" id="{64556E8B-5411-4621-A27F-17EA03C84F4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6925" y="3346450"/>
            <a:ext cx="2328863"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5" name="Text Box 20">
            <a:extLst>
              <a:ext uri="{FF2B5EF4-FFF2-40B4-BE49-F238E27FC236}">
                <a16:creationId xmlns:a16="http://schemas.microsoft.com/office/drawing/2014/main" id="{69BA37B5-4142-4062-A44A-8FF2A6DBE23D}"/>
              </a:ext>
            </a:extLst>
          </p:cNvPr>
          <p:cNvSpPr txBox="1">
            <a:spLocks noChangeArrowheads="1"/>
          </p:cNvSpPr>
          <p:nvPr/>
        </p:nvSpPr>
        <p:spPr bwMode="auto">
          <a:xfrm>
            <a:off x="2149475" y="4927600"/>
            <a:ext cx="180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r>
              <a:rPr lang="en-US" altLang="el-GR" sz="2000">
                <a:solidFill>
                  <a:schemeClr val="bg1"/>
                </a:solidFill>
              </a:rPr>
              <a:t>n</a:t>
            </a:r>
            <a:endParaRPr lang="el-GR" altLang="el-GR" sz="2000">
              <a:solidFill>
                <a:schemeClr val="bg1"/>
              </a:solidFill>
            </a:endParaRPr>
          </a:p>
        </p:txBody>
      </p:sp>
      <p:sp>
        <p:nvSpPr>
          <p:cNvPr id="23566" name="Text Box 21">
            <a:extLst>
              <a:ext uri="{FF2B5EF4-FFF2-40B4-BE49-F238E27FC236}">
                <a16:creationId xmlns:a16="http://schemas.microsoft.com/office/drawing/2014/main" id="{9E44BA48-81B1-4504-B1EA-A9ABABFBD0E3}"/>
              </a:ext>
            </a:extLst>
          </p:cNvPr>
          <p:cNvSpPr txBox="1">
            <a:spLocks noChangeArrowheads="1"/>
          </p:cNvSpPr>
          <p:nvPr/>
        </p:nvSpPr>
        <p:spPr bwMode="auto">
          <a:xfrm>
            <a:off x="2468563" y="4508500"/>
            <a:ext cx="17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r>
              <a:rPr lang="en-US" altLang="el-GR" sz="2000">
                <a:solidFill>
                  <a:schemeClr val="bg1"/>
                </a:solidFill>
              </a:rPr>
              <a:t>p</a:t>
            </a:r>
            <a:endParaRPr lang="el-GR" altLang="el-GR" sz="2000">
              <a:solidFill>
                <a:schemeClr val="bg1"/>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1.66667E-6 3.3526E-6 L 0.22239 0.06381 " pathEditMode="relative" rAng="0" ptsTypes="AA">
                                      <p:cBhvr>
                                        <p:cTn id="6" dur="1000" fill="hold"/>
                                        <p:tgtEl>
                                          <p:spTgt spid="2"/>
                                        </p:tgtEl>
                                        <p:attrNameLst>
                                          <p:attrName>ppt_x</p:attrName>
                                          <p:attrName>ppt_y</p:attrName>
                                        </p:attrNameLst>
                                      </p:cBhvr>
                                      <p:rCtr x="11111" y="3191"/>
                                    </p:animMotion>
                                  </p:childTnLst>
                                </p:cTn>
                              </p:par>
                            </p:childTnLst>
                          </p:cTn>
                        </p:par>
                        <p:par>
                          <p:cTn id="7" fill="hold" nodeType="afterGroup">
                            <p:stCondLst>
                              <p:cond delay="1000"/>
                            </p:stCondLst>
                            <p:childTnLst>
                              <p:par>
                                <p:cTn id="8" presetID="10" presetClass="entr" presetSubtype="0" fill="hold" grpId="0" nodeType="afterEffect">
                                  <p:stCondLst>
                                    <p:cond delay="0"/>
                                  </p:stCondLst>
                                  <p:childTnLst>
                                    <p:set>
                                      <p:cBhvr>
                                        <p:cTn id="9" dur="1" fill="hold">
                                          <p:stCondLst>
                                            <p:cond delay="0"/>
                                          </p:stCondLst>
                                        </p:cTn>
                                        <p:tgtEl>
                                          <p:spTgt spid="348166"/>
                                        </p:tgtEl>
                                        <p:attrNameLst>
                                          <p:attrName>style.visibility</p:attrName>
                                        </p:attrNameLst>
                                      </p:cBhvr>
                                      <p:to>
                                        <p:strVal val="visible"/>
                                      </p:to>
                                    </p:set>
                                    <p:animEffect transition="in" filter="fade">
                                      <p:cBhvr>
                                        <p:cTn id="10" dur="1000"/>
                                        <p:tgtEl>
                                          <p:spTgt spid="348166"/>
                                        </p:tgtEl>
                                      </p:cBhvr>
                                    </p:animEffect>
                                  </p:childTnLst>
                                </p:cTn>
                              </p:par>
                            </p:childTnLst>
                          </p:cTn>
                        </p:par>
                        <p:par>
                          <p:cTn id="11" fill="hold" nodeType="afterGroup">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348169"/>
                                        </p:tgtEl>
                                        <p:attrNameLst>
                                          <p:attrName>style.visibility</p:attrName>
                                        </p:attrNameLst>
                                      </p:cBhvr>
                                      <p:to>
                                        <p:strVal val="visible"/>
                                      </p:to>
                                    </p:set>
                                    <p:animEffect transition="in" filter="fade">
                                      <p:cBhvr>
                                        <p:cTn id="14" dur="1000"/>
                                        <p:tgtEl>
                                          <p:spTgt spid="348169"/>
                                        </p:tgtEl>
                                      </p:cBhvr>
                                    </p:animEffect>
                                  </p:childTnLst>
                                </p:cTn>
                              </p:par>
                              <p:par>
                                <p:cTn id="15" presetID="10" presetClass="entr" presetSubtype="0" fill="hold" nodeType="withEffect">
                                  <p:stCondLst>
                                    <p:cond delay="0"/>
                                  </p:stCondLst>
                                  <p:childTnLst>
                                    <p:set>
                                      <p:cBhvr>
                                        <p:cTn id="16" dur="1" fill="hold">
                                          <p:stCondLst>
                                            <p:cond delay="0"/>
                                          </p:stCondLst>
                                        </p:cTn>
                                        <p:tgtEl>
                                          <p:spTgt spid="348183"/>
                                        </p:tgtEl>
                                        <p:attrNameLst>
                                          <p:attrName>style.visibility</p:attrName>
                                        </p:attrNameLst>
                                      </p:cBhvr>
                                      <p:to>
                                        <p:strVal val="visible"/>
                                      </p:to>
                                    </p:set>
                                    <p:animEffect transition="in" filter="fade">
                                      <p:cBhvr>
                                        <p:cTn id="17" dur="1000"/>
                                        <p:tgtEl>
                                          <p:spTgt spid="348183"/>
                                        </p:tgtEl>
                                      </p:cBhvr>
                                    </p:animEffect>
                                  </p:childTnLst>
                                </p:cTn>
                              </p:par>
                            </p:childTnLst>
                          </p:cTn>
                        </p:par>
                        <p:par>
                          <p:cTn id="18" fill="hold" nodeType="afterGroup">
                            <p:stCondLst>
                              <p:cond delay="3000"/>
                            </p:stCondLst>
                            <p:childTnLst>
                              <p:par>
                                <p:cTn id="19" presetID="10" presetClass="entr" presetSubtype="0" fill="hold" nodeType="afterEffect">
                                  <p:stCondLst>
                                    <p:cond delay="0"/>
                                  </p:stCondLst>
                                  <p:childTnLst>
                                    <p:set>
                                      <p:cBhvr>
                                        <p:cTn id="20" dur="1" fill="hold">
                                          <p:stCondLst>
                                            <p:cond delay="0"/>
                                          </p:stCondLst>
                                        </p:cTn>
                                        <p:tgtEl>
                                          <p:spTgt spid="348182"/>
                                        </p:tgtEl>
                                        <p:attrNameLst>
                                          <p:attrName>style.visibility</p:attrName>
                                        </p:attrNameLst>
                                      </p:cBhvr>
                                      <p:to>
                                        <p:strVal val="visible"/>
                                      </p:to>
                                    </p:set>
                                    <p:animEffect transition="in" filter="fade">
                                      <p:cBhvr>
                                        <p:cTn id="21" dur="1000"/>
                                        <p:tgtEl>
                                          <p:spTgt spid="34818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48170"/>
                                        </p:tgtEl>
                                        <p:attrNameLst>
                                          <p:attrName>style.visibility</p:attrName>
                                        </p:attrNameLst>
                                      </p:cBhvr>
                                      <p:to>
                                        <p:strVal val="visible"/>
                                      </p:to>
                                    </p:set>
                                    <p:animEffect transition="in" filter="fade">
                                      <p:cBhvr>
                                        <p:cTn id="24" dur="1000"/>
                                        <p:tgtEl>
                                          <p:spTgt spid="34817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8167"/>
                                        </p:tgtEl>
                                        <p:attrNameLst>
                                          <p:attrName>style.visibility</p:attrName>
                                        </p:attrNameLst>
                                      </p:cBhvr>
                                      <p:to>
                                        <p:strVal val="visible"/>
                                      </p:to>
                                    </p:set>
                                    <p:animEffect transition="in" filter="fade">
                                      <p:cBhvr>
                                        <p:cTn id="29" dur="1000"/>
                                        <p:tgtEl>
                                          <p:spTgt spid="348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6" grpId="0" animBg="1"/>
      <p:bldP spid="348167" grpId="0" animBg="1"/>
      <p:bldP spid="348169" grpId="0"/>
      <p:bldP spid="348170"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8473C700-9CFE-4A63-A0EB-A96561E01776}"/>
              </a:ext>
            </a:extLst>
          </p:cNvPr>
          <p:cNvGrpSpPr>
            <a:grpSpLocks/>
          </p:cNvGrpSpPr>
          <p:nvPr/>
        </p:nvGrpSpPr>
        <p:grpSpPr bwMode="auto">
          <a:xfrm>
            <a:off x="4329113" y="5159375"/>
            <a:ext cx="484187" cy="661988"/>
            <a:chOff x="1322" y="3318"/>
            <a:chExt cx="305" cy="417"/>
          </a:xfrm>
        </p:grpSpPr>
        <p:sp>
          <p:nvSpPr>
            <p:cNvPr id="24591" name="Rectangle 4">
              <a:extLst>
                <a:ext uri="{FF2B5EF4-FFF2-40B4-BE49-F238E27FC236}">
                  <a16:creationId xmlns:a16="http://schemas.microsoft.com/office/drawing/2014/main" id="{3AD51557-CAB5-42E2-A107-BB2554D65964}"/>
                </a:ext>
              </a:extLst>
            </p:cNvPr>
            <p:cNvSpPr>
              <a:spLocks noChangeArrowheads="1"/>
            </p:cNvSpPr>
            <p:nvPr/>
          </p:nvSpPr>
          <p:spPr bwMode="auto">
            <a:xfrm>
              <a:off x="1322" y="3318"/>
              <a:ext cx="30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r>
                <a:rPr lang="en-US" altLang="el-GR">
                  <a:solidFill>
                    <a:srgbClr val="000000"/>
                  </a:solidFill>
                </a:rPr>
                <a:t>e</a:t>
              </a:r>
              <a:r>
                <a:rPr lang="el-GR" altLang="el-GR" baseline="50000">
                  <a:solidFill>
                    <a:srgbClr val="000000"/>
                  </a:solidFill>
                </a:rPr>
                <a:t>-</a:t>
              </a:r>
            </a:p>
          </p:txBody>
        </p:sp>
        <p:pic>
          <p:nvPicPr>
            <p:cNvPr id="24592" name="Picture 5" descr="radio_beta_2">
              <a:extLst>
                <a:ext uri="{FF2B5EF4-FFF2-40B4-BE49-F238E27FC236}">
                  <a16:creationId xmlns:a16="http://schemas.microsoft.com/office/drawing/2014/main" id="{0EE92D71-087B-40D6-BB34-37D00C45EF3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06" y="3634"/>
              <a:ext cx="101"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579" name="Rectangle 8">
            <a:extLst>
              <a:ext uri="{FF2B5EF4-FFF2-40B4-BE49-F238E27FC236}">
                <a16:creationId xmlns:a16="http://schemas.microsoft.com/office/drawing/2014/main" id="{90A5BE26-71AD-446F-8523-E16D0CD5960D}"/>
              </a:ext>
            </a:extLst>
          </p:cNvPr>
          <p:cNvSpPr>
            <a:spLocks noGrp="1" noChangeArrowheads="1"/>
          </p:cNvSpPr>
          <p:nvPr>
            <p:ph type="title"/>
          </p:nvPr>
        </p:nvSpPr>
        <p:spPr>
          <a:xfrm>
            <a:off x="685800" y="290513"/>
            <a:ext cx="7772400" cy="528637"/>
          </a:xfrm>
          <a:solidFill>
            <a:srgbClr val="FFFFFF"/>
          </a:solidFill>
          <a:ln>
            <a:solidFill>
              <a:schemeClr val="hlink"/>
            </a:solidFill>
            <a:miter lim="800000"/>
            <a:headEnd/>
            <a:tailEnd/>
          </a:ln>
        </p:spPr>
        <p:txBody>
          <a:bodyPr>
            <a:spAutoFit/>
          </a:bodyPr>
          <a:lstStyle/>
          <a:p>
            <a:pPr eaLnBrk="1" hangingPunct="1"/>
            <a:r>
              <a:rPr lang="el-GR" altLang="el-GR" sz="2800" b="1">
                <a:solidFill>
                  <a:srgbClr val="000000"/>
                </a:solidFill>
                <a:latin typeface="Verdana" panose="020B0604030504040204" pitchFamily="34" charset="0"/>
              </a:rPr>
              <a:t>Διάσπαση με σύλληψη ηλεκτρονίων</a:t>
            </a:r>
            <a:endParaRPr lang="en-GB" altLang="el-GR" sz="2800" b="1">
              <a:solidFill>
                <a:srgbClr val="000000"/>
              </a:solidFill>
              <a:latin typeface="Verdana" panose="020B0604030504040204" pitchFamily="34" charset="0"/>
            </a:endParaRPr>
          </a:p>
        </p:txBody>
      </p:sp>
      <p:sp>
        <p:nvSpPr>
          <p:cNvPr id="24580" name="Rectangle 9">
            <a:extLst>
              <a:ext uri="{FF2B5EF4-FFF2-40B4-BE49-F238E27FC236}">
                <a16:creationId xmlns:a16="http://schemas.microsoft.com/office/drawing/2014/main" id="{4DD97270-9229-4CC0-841A-098716750612}"/>
              </a:ext>
            </a:extLst>
          </p:cNvPr>
          <p:cNvSpPr>
            <a:spLocks noGrp="1" noChangeArrowheads="1"/>
          </p:cNvSpPr>
          <p:nvPr>
            <p:ph type="body" idx="1"/>
          </p:nvPr>
        </p:nvSpPr>
        <p:spPr>
          <a:xfrm>
            <a:off x="360363" y="1179513"/>
            <a:ext cx="8397875" cy="1736725"/>
          </a:xfrm>
          <a:noFill/>
        </p:spPr>
        <p:txBody>
          <a:bodyPr>
            <a:spAutoFit/>
          </a:bodyPr>
          <a:lstStyle/>
          <a:p>
            <a:pPr eaLnBrk="1" hangingPunct="1">
              <a:spcBef>
                <a:spcPct val="50000"/>
              </a:spcBef>
              <a:buFont typeface="Wingdings" panose="05000000000000000000" pitchFamily="2" charset="2"/>
              <a:buChar char="§"/>
              <a:tabLst>
                <a:tab pos="3319463" algn="l"/>
                <a:tab pos="6275388" algn="l"/>
              </a:tabLst>
            </a:pPr>
            <a:r>
              <a:rPr lang="el-GR" altLang="el-GR" sz="2400" b="1">
                <a:solidFill>
                  <a:srgbClr val="FF0000"/>
                </a:solidFill>
                <a:latin typeface="Verdana" panose="020B0604030504040204" pitchFamily="34" charset="0"/>
              </a:rPr>
              <a:t>Συλλαμβάνεται ένα τροχιακό ηλεκτρόνιο από τον πυρήνα</a:t>
            </a:r>
          </a:p>
          <a:p>
            <a:pPr lvl="1" eaLnBrk="1" hangingPunct="1">
              <a:spcBef>
                <a:spcPct val="50000"/>
              </a:spcBef>
              <a:buClr>
                <a:srgbClr val="000000"/>
              </a:buClr>
              <a:buFont typeface="Wingdings" panose="05000000000000000000" pitchFamily="2" charset="2"/>
              <a:buChar char="§"/>
              <a:tabLst>
                <a:tab pos="3319463" algn="l"/>
                <a:tab pos="6275388" algn="l"/>
              </a:tabLst>
            </a:pPr>
            <a:r>
              <a:rPr lang="el-GR" altLang="el-GR" sz="2000" b="1">
                <a:solidFill>
                  <a:srgbClr val="FF0000"/>
                </a:solidFill>
                <a:latin typeface="Verdana" panose="020B0604030504040204" pitchFamily="34" charset="0"/>
              </a:rPr>
              <a:t>Ο ατομικός αριθμός (Ζ) μειώνεται κατά 1</a:t>
            </a:r>
            <a:r>
              <a:rPr lang="el-GR" altLang="el-GR" sz="2000">
                <a:solidFill>
                  <a:srgbClr val="000000"/>
                </a:solidFill>
                <a:latin typeface="Verdana" panose="020B0604030504040204" pitchFamily="34" charset="0"/>
              </a:rPr>
              <a:t> </a:t>
            </a:r>
          </a:p>
          <a:p>
            <a:pPr lvl="1" eaLnBrk="1" hangingPunct="1">
              <a:spcBef>
                <a:spcPct val="50000"/>
              </a:spcBef>
              <a:buClr>
                <a:srgbClr val="000000"/>
              </a:buClr>
              <a:buFont typeface="Wingdings" panose="05000000000000000000" pitchFamily="2" charset="2"/>
              <a:buChar char="§"/>
              <a:tabLst>
                <a:tab pos="3319463" algn="l"/>
                <a:tab pos="6275388" algn="l"/>
              </a:tabLst>
            </a:pPr>
            <a:r>
              <a:rPr lang="el-GR" altLang="el-GR" sz="2000" b="1">
                <a:solidFill>
                  <a:srgbClr val="FF0000"/>
                </a:solidFill>
                <a:latin typeface="Verdana" panose="020B0604030504040204" pitchFamily="34" charset="0"/>
              </a:rPr>
              <a:t>Ο μαζικός αριθμός (Α) παραμένει ίδιος</a:t>
            </a:r>
          </a:p>
        </p:txBody>
      </p:sp>
      <p:sp>
        <p:nvSpPr>
          <p:cNvPr id="349194" name="AutoShape 10">
            <a:extLst>
              <a:ext uri="{FF2B5EF4-FFF2-40B4-BE49-F238E27FC236}">
                <a16:creationId xmlns:a16="http://schemas.microsoft.com/office/drawing/2014/main" id="{96C4EE06-4E93-4804-8B21-40185D6F851A}"/>
              </a:ext>
            </a:extLst>
          </p:cNvPr>
          <p:cNvSpPr>
            <a:spLocks noChangeArrowheads="1"/>
          </p:cNvSpPr>
          <p:nvPr/>
        </p:nvSpPr>
        <p:spPr bwMode="auto">
          <a:xfrm>
            <a:off x="3897313" y="4103688"/>
            <a:ext cx="1260475" cy="539750"/>
          </a:xfrm>
          <a:prstGeom prst="rightArrow">
            <a:avLst>
              <a:gd name="adj1" fmla="val 50000"/>
              <a:gd name="adj2" fmla="val 58382"/>
            </a:avLst>
          </a:prstGeom>
          <a:solidFill>
            <a:srgbClr val="00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endParaRPr lang="en-US" altLang="el-GR"/>
          </a:p>
        </p:txBody>
      </p:sp>
      <p:sp>
        <p:nvSpPr>
          <p:cNvPr id="349195" name="Rectangle 11">
            <a:extLst>
              <a:ext uri="{FF2B5EF4-FFF2-40B4-BE49-F238E27FC236}">
                <a16:creationId xmlns:a16="http://schemas.microsoft.com/office/drawing/2014/main" id="{0D697921-BC45-48EF-A50F-6149FBBBAC3D}"/>
              </a:ext>
            </a:extLst>
          </p:cNvPr>
          <p:cNvSpPr>
            <a:spLocks noChangeArrowheads="1"/>
          </p:cNvSpPr>
          <p:nvPr/>
        </p:nvSpPr>
        <p:spPr bwMode="auto">
          <a:xfrm>
            <a:off x="1601788" y="6084888"/>
            <a:ext cx="5957887" cy="676275"/>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tIns="154800" bIns="154800" anchor="ctr">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r>
              <a:rPr lang="el-GR" altLang="el-GR" baseline="50000">
                <a:solidFill>
                  <a:srgbClr val="000000"/>
                </a:solidFill>
              </a:rPr>
              <a:t>40</a:t>
            </a:r>
            <a:r>
              <a:rPr lang="el-GR" altLang="el-GR" baseline="-50000">
                <a:solidFill>
                  <a:srgbClr val="000000"/>
                </a:solidFill>
              </a:rPr>
              <a:t>19</a:t>
            </a:r>
            <a:r>
              <a:rPr lang="en-US" altLang="el-GR">
                <a:solidFill>
                  <a:srgbClr val="000000"/>
                </a:solidFill>
              </a:rPr>
              <a:t>K</a:t>
            </a:r>
            <a:r>
              <a:rPr lang="el-GR" altLang="el-GR">
                <a:solidFill>
                  <a:srgbClr val="000000"/>
                </a:solidFill>
              </a:rPr>
              <a:t> + </a:t>
            </a:r>
            <a:r>
              <a:rPr lang="en-US" altLang="el-GR">
                <a:solidFill>
                  <a:srgbClr val="000000"/>
                </a:solidFill>
              </a:rPr>
              <a:t>e</a:t>
            </a:r>
            <a:r>
              <a:rPr lang="el-GR" altLang="el-GR" baseline="50000">
                <a:solidFill>
                  <a:srgbClr val="000000"/>
                </a:solidFill>
              </a:rPr>
              <a:t>-</a:t>
            </a:r>
            <a:r>
              <a:rPr lang="el-GR" altLang="el-GR">
                <a:solidFill>
                  <a:srgbClr val="000000"/>
                </a:solidFill>
              </a:rPr>
              <a:t> </a:t>
            </a:r>
            <a:r>
              <a:rPr lang="el-GR" altLang="el-GR">
                <a:solidFill>
                  <a:srgbClr val="000000"/>
                </a:solidFill>
                <a:sym typeface="Wingdings" panose="05000000000000000000" pitchFamily="2" charset="2"/>
              </a:rPr>
              <a:t></a:t>
            </a:r>
            <a:r>
              <a:rPr lang="el-GR" altLang="el-GR">
                <a:solidFill>
                  <a:srgbClr val="000000"/>
                </a:solidFill>
              </a:rPr>
              <a:t> </a:t>
            </a:r>
            <a:r>
              <a:rPr lang="el-GR" altLang="el-GR" baseline="50000">
                <a:solidFill>
                  <a:srgbClr val="000000"/>
                </a:solidFill>
              </a:rPr>
              <a:t>40</a:t>
            </a:r>
            <a:r>
              <a:rPr lang="el-GR" altLang="el-GR" baseline="-50000">
                <a:solidFill>
                  <a:srgbClr val="000000"/>
                </a:solidFill>
              </a:rPr>
              <a:t>18</a:t>
            </a:r>
            <a:r>
              <a:rPr lang="en-US" altLang="el-GR">
                <a:solidFill>
                  <a:srgbClr val="000000"/>
                </a:solidFill>
              </a:rPr>
              <a:t>Ar</a:t>
            </a:r>
            <a:r>
              <a:rPr lang="el-GR" altLang="el-GR">
                <a:solidFill>
                  <a:srgbClr val="000000"/>
                </a:solidFill>
              </a:rPr>
              <a:t> + γ + ενέργεια </a:t>
            </a:r>
          </a:p>
        </p:txBody>
      </p:sp>
      <p:sp>
        <p:nvSpPr>
          <p:cNvPr id="24583" name="Text Box 12">
            <a:extLst>
              <a:ext uri="{FF2B5EF4-FFF2-40B4-BE49-F238E27FC236}">
                <a16:creationId xmlns:a16="http://schemas.microsoft.com/office/drawing/2014/main" id="{F3905DF5-6567-4648-9D28-E979FB5E7B38}"/>
              </a:ext>
            </a:extLst>
          </p:cNvPr>
          <p:cNvSpPr txBox="1">
            <a:spLocks noChangeArrowheads="1"/>
          </p:cNvSpPr>
          <p:nvPr/>
        </p:nvSpPr>
        <p:spPr bwMode="auto">
          <a:xfrm>
            <a:off x="290513" y="3094038"/>
            <a:ext cx="32019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r>
              <a:rPr lang="el-GR" altLang="el-GR" sz="1800" b="0">
                <a:solidFill>
                  <a:srgbClr val="000000"/>
                </a:solidFill>
              </a:rPr>
              <a:t>Αρχικός μητρικός πυρήνας</a:t>
            </a:r>
          </a:p>
        </p:txBody>
      </p:sp>
      <p:sp>
        <p:nvSpPr>
          <p:cNvPr id="349197" name="Text Box 13">
            <a:extLst>
              <a:ext uri="{FF2B5EF4-FFF2-40B4-BE49-F238E27FC236}">
                <a16:creationId xmlns:a16="http://schemas.microsoft.com/office/drawing/2014/main" id="{D3F7C31E-E52D-4E3C-BC25-F3A305CA29F9}"/>
              </a:ext>
            </a:extLst>
          </p:cNvPr>
          <p:cNvSpPr txBox="1">
            <a:spLocks noChangeArrowheads="1"/>
          </p:cNvSpPr>
          <p:nvPr/>
        </p:nvSpPr>
        <p:spPr bwMode="auto">
          <a:xfrm>
            <a:off x="5607050" y="3094038"/>
            <a:ext cx="2546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r>
              <a:rPr lang="el-GR" altLang="el-GR" sz="1800" b="0">
                <a:solidFill>
                  <a:srgbClr val="000000"/>
                </a:solidFill>
              </a:rPr>
              <a:t>Θυγατρικός πυρήνας</a:t>
            </a:r>
          </a:p>
        </p:txBody>
      </p:sp>
      <p:sp>
        <p:nvSpPr>
          <p:cNvPr id="349200" name="Text Box 16">
            <a:extLst>
              <a:ext uri="{FF2B5EF4-FFF2-40B4-BE49-F238E27FC236}">
                <a16:creationId xmlns:a16="http://schemas.microsoft.com/office/drawing/2014/main" id="{2BDE226E-58B6-4525-82EE-518D2C34BBC8}"/>
              </a:ext>
            </a:extLst>
          </p:cNvPr>
          <p:cNvSpPr txBox="1">
            <a:spLocks noChangeArrowheads="1"/>
          </p:cNvSpPr>
          <p:nvPr/>
        </p:nvSpPr>
        <p:spPr bwMode="auto">
          <a:xfrm>
            <a:off x="7677150" y="5299075"/>
            <a:ext cx="1323975" cy="650875"/>
          </a:xfrm>
          <a:prstGeom prst="rect">
            <a:avLst/>
          </a:prstGeom>
          <a:noFill/>
          <a:ln w="9525"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r>
              <a:rPr lang="el-GR" altLang="el-GR" sz="1800">
                <a:solidFill>
                  <a:srgbClr val="000000"/>
                </a:solidFill>
              </a:rPr>
              <a:t>Ζ = -1</a:t>
            </a:r>
          </a:p>
          <a:p>
            <a:pPr eaLnBrk="1" hangingPunct="1"/>
            <a:r>
              <a:rPr lang="el-GR" altLang="el-GR" sz="1800">
                <a:solidFill>
                  <a:srgbClr val="000000"/>
                </a:solidFill>
              </a:rPr>
              <a:t>Α = ίδιος</a:t>
            </a:r>
          </a:p>
        </p:txBody>
      </p:sp>
      <p:pic>
        <p:nvPicPr>
          <p:cNvPr id="24586" name="Picture 17" descr="radio_a_1">
            <a:extLst>
              <a:ext uri="{FF2B5EF4-FFF2-40B4-BE49-F238E27FC236}">
                <a16:creationId xmlns:a16="http://schemas.microsoft.com/office/drawing/2014/main" id="{F9013D64-E973-4EC6-98FE-CFA76577ACC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6925" y="3546475"/>
            <a:ext cx="2328863"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7" name="Text Box 18">
            <a:extLst>
              <a:ext uri="{FF2B5EF4-FFF2-40B4-BE49-F238E27FC236}">
                <a16:creationId xmlns:a16="http://schemas.microsoft.com/office/drawing/2014/main" id="{9C61A80B-6DC1-4768-8C39-381B30A89AC1}"/>
              </a:ext>
            </a:extLst>
          </p:cNvPr>
          <p:cNvSpPr txBox="1">
            <a:spLocks noChangeArrowheads="1"/>
          </p:cNvSpPr>
          <p:nvPr/>
        </p:nvSpPr>
        <p:spPr bwMode="auto">
          <a:xfrm>
            <a:off x="2149475" y="5127625"/>
            <a:ext cx="180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r>
              <a:rPr lang="en-US" altLang="el-GR" sz="2000">
                <a:solidFill>
                  <a:schemeClr val="bg1"/>
                </a:solidFill>
              </a:rPr>
              <a:t>n</a:t>
            </a:r>
            <a:endParaRPr lang="el-GR" altLang="el-GR" sz="2000">
              <a:solidFill>
                <a:schemeClr val="bg1"/>
              </a:solidFill>
            </a:endParaRPr>
          </a:p>
        </p:txBody>
      </p:sp>
      <p:sp>
        <p:nvSpPr>
          <p:cNvPr id="24588" name="Text Box 19">
            <a:extLst>
              <a:ext uri="{FF2B5EF4-FFF2-40B4-BE49-F238E27FC236}">
                <a16:creationId xmlns:a16="http://schemas.microsoft.com/office/drawing/2014/main" id="{1022FE7F-4FA4-45C8-BBBC-0F4E7391561F}"/>
              </a:ext>
            </a:extLst>
          </p:cNvPr>
          <p:cNvSpPr txBox="1">
            <a:spLocks noChangeArrowheads="1"/>
          </p:cNvSpPr>
          <p:nvPr/>
        </p:nvSpPr>
        <p:spPr bwMode="auto">
          <a:xfrm>
            <a:off x="2468563" y="4708525"/>
            <a:ext cx="17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r>
              <a:rPr lang="en-US" altLang="el-GR" sz="2000">
                <a:solidFill>
                  <a:schemeClr val="bg1"/>
                </a:solidFill>
              </a:rPr>
              <a:t>p</a:t>
            </a:r>
            <a:endParaRPr lang="el-GR" altLang="el-GR" sz="2000">
              <a:solidFill>
                <a:schemeClr val="bg1"/>
              </a:solidFill>
            </a:endParaRPr>
          </a:p>
        </p:txBody>
      </p:sp>
      <p:pic>
        <p:nvPicPr>
          <p:cNvPr id="349204" name="Picture 20" descr="radio_a_1">
            <a:extLst>
              <a:ext uri="{FF2B5EF4-FFF2-40B4-BE49-F238E27FC236}">
                <a16:creationId xmlns:a16="http://schemas.microsoft.com/office/drawing/2014/main" id="{FCFB87A5-EFDD-48E8-990A-D2F2CC7CA40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84838" y="3546475"/>
            <a:ext cx="2328862"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205" name="Picture 21" descr="radio_c_1">
            <a:extLst>
              <a:ext uri="{FF2B5EF4-FFF2-40B4-BE49-F238E27FC236}">
                <a16:creationId xmlns:a16="http://schemas.microsoft.com/office/drawing/2014/main" id="{F0787C30-4619-4953-A589-4C5ED8DAA2E8}"/>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84838" y="3546475"/>
            <a:ext cx="2328862"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3.61111E-6 -4.62428E-6 L -0.22309 -0.10358 " pathEditMode="relative" rAng="0" ptsTypes="AA">
                                      <p:cBhvr>
                                        <p:cTn id="6" dur="1000" fill="hold"/>
                                        <p:tgtEl>
                                          <p:spTgt spid="2"/>
                                        </p:tgtEl>
                                        <p:attrNameLst>
                                          <p:attrName>ppt_x</p:attrName>
                                          <p:attrName>ppt_y</p:attrName>
                                        </p:attrNameLst>
                                      </p:cBhvr>
                                      <p:rCtr x="-11163" y="-5179"/>
                                    </p:animMotion>
                                  </p:childTnLst>
                                </p:cTn>
                              </p:par>
                            </p:childTnLst>
                          </p:cTn>
                        </p:par>
                        <p:par>
                          <p:cTn id="7" fill="hold" nodeType="afterGroup">
                            <p:stCondLst>
                              <p:cond delay="1000"/>
                            </p:stCondLst>
                            <p:childTnLst>
                              <p:par>
                                <p:cTn id="8" presetID="10" presetClass="entr" presetSubtype="0" fill="hold" grpId="0" nodeType="afterEffect">
                                  <p:stCondLst>
                                    <p:cond delay="0"/>
                                  </p:stCondLst>
                                  <p:childTnLst>
                                    <p:set>
                                      <p:cBhvr>
                                        <p:cTn id="9" dur="1" fill="hold">
                                          <p:stCondLst>
                                            <p:cond delay="0"/>
                                          </p:stCondLst>
                                        </p:cTn>
                                        <p:tgtEl>
                                          <p:spTgt spid="349194"/>
                                        </p:tgtEl>
                                        <p:attrNameLst>
                                          <p:attrName>style.visibility</p:attrName>
                                        </p:attrNameLst>
                                      </p:cBhvr>
                                      <p:to>
                                        <p:strVal val="visible"/>
                                      </p:to>
                                    </p:set>
                                    <p:animEffect transition="in" filter="fade">
                                      <p:cBhvr>
                                        <p:cTn id="10" dur="1000"/>
                                        <p:tgtEl>
                                          <p:spTgt spid="349194"/>
                                        </p:tgtEl>
                                      </p:cBhvr>
                                    </p:animEffect>
                                  </p:childTnLst>
                                </p:cTn>
                              </p:par>
                            </p:childTnLst>
                          </p:cTn>
                        </p:par>
                        <p:par>
                          <p:cTn id="11" fill="hold" nodeType="afterGroup">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349197"/>
                                        </p:tgtEl>
                                        <p:attrNameLst>
                                          <p:attrName>style.visibility</p:attrName>
                                        </p:attrNameLst>
                                      </p:cBhvr>
                                      <p:to>
                                        <p:strVal val="visible"/>
                                      </p:to>
                                    </p:set>
                                    <p:animEffect transition="in" filter="fade">
                                      <p:cBhvr>
                                        <p:cTn id="14" dur="1000"/>
                                        <p:tgtEl>
                                          <p:spTgt spid="349197"/>
                                        </p:tgtEl>
                                      </p:cBhvr>
                                    </p:animEffect>
                                  </p:childTnLst>
                                </p:cTn>
                              </p:par>
                              <p:par>
                                <p:cTn id="15" presetID="10" presetClass="entr" presetSubtype="0" fill="hold" nodeType="withEffect">
                                  <p:stCondLst>
                                    <p:cond delay="0"/>
                                  </p:stCondLst>
                                  <p:childTnLst>
                                    <p:set>
                                      <p:cBhvr>
                                        <p:cTn id="16" dur="1" fill="hold">
                                          <p:stCondLst>
                                            <p:cond delay="0"/>
                                          </p:stCondLst>
                                        </p:cTn>
                                        <p:tgtEl>
                                          <p:spTgt spid="349204"/>
                                        </p:tgtEl>
                                        <p:attrNameLst>
                                          <p:attrName>style.visibility</p:attrName>
                                        </p:attrNameLst>
                                      </p:cBhvr>
                                      <p:to>
                                        <p:strVal val="visible"/>
                                      </p:to>
                                    </p:set>
                                    <p:animEffect transition="in" filter="fade">
                                      <p:cBhvr>
                                        <p:cTn id="17" dur="1000"/>
                                        <p:tgtEl>
                                          <p:spTgt spid="349204"/>
                                        </p:tgtEl>
                                      </p:cBhvr>
                                    </p:animEffect>
                                  </p:childTnLst>
                                </p:cTn>
                              </p:par>
                            </p:childTnLst>
                          </p:cTn>
                        </p:par>
                        <p:par>
                          <p:cTn id="18" fill="hold" nodeType="afterGroup">
                            <p:stCondLst>
                              <p:cond delay="3000"/>
                            </p:stCondLst>
                            <p:childTnLst>
                              <p:par>
                                <p:cTn id="19" presetID="10" presetClass="entr" presetSubtype="0" fill="hold" nodeType="afterEffect">
                                  <p:stCondLst>
                                    <p:cond delay="0"/>
                                  </p:stCondLst>
                                  <p:childTnLst>
                                    <p:set>
                                      <p:cBhvr>
                                        <p:cTn id="20" dur="1" fill="hold">
                                          <p:stCondLst>
                                            <p:cond delay="0"/>
                                          </p:stCondLst>
                                        </p:cTn>
                                        <p:tgtEl>
                                          <p:spTgt spid="349205"/>
                                        </p:tgtEl>
                                        <p:attrNameLst>
                                          <p:attrName>style.visibility</p:attrName>
                                        </p:attrNameLst>
                                      </p:cBhvr>
                                      <p:to>
                                        <p:strVal val="visible"/>
                                      </p:to>
                                    </p:set>
                                    <p:animEffect transition="in" filter="fade">
                                      <p:cBhvr>
                                        <p:cTn id="21" dur="1000"/>
                                        <p:tgtEl>
                                          <p:spTgt spid="34920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49200"/>
                                        </p:tgtEl>
                                        <p:attrNameLst>
                                          <p:attrName>style.visibility</p:attrName>
                                        </p:attrNameLst>
                                      </p:cBhvr>
                                      <p:to>
                                        <p:strVal val="visible"/>
                                      </p:to>
                                    </p:set>
                                    <p:animEffect transition="in" filter="fade">
                                      <p:cBhvr>
                                        <p:cTn id="24" dur="1000"/>
                                        <p:tgtEl>
                                          <p:spTgt spid="34920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9195"/>
                                        </p:tgtEl>
                                        <p:attrNameLst>
                                          <p:attrName>style.visibility</p:attrName>
                                        </p:attrNameLst>
                                      </p:cBhvr>
                                      <p:to>
                                        <p:strVal val="visible"/>
                                      </p:to>
                                    </p:set>
                                    <p:animEffect transition="in" filter="fade">
                                      <p:cBhvr>
                                        <p:cTn id="29" dur="1000"/>
                                        <p:tgtEl>
                                          <p:spTgt spid="349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94" grpId="0" animBg="1"/>
      <p:bldP spid="349195" grpId="0" animBg="1"/>
      <p:bldP spid="349197" grpId="0"/>
      <p:bldP spid="349200"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00"/>
        </a:solidFill>
        <a:effectLst/>
      </p:bgPr>
    </p:bg>
    <p:spTree>
      <p:nvGrpSpPr>
        <p:cNvPr id="1" name=""/>
        <p:cNvGrpSpPr/>
        <p:nvPr/>
      </p:nvGrpSpPr>
      <p:grpSpPr>
        <a:xfrm>
          <a:off x="0" y="0"/>
          <a:ext cx="0" cy="0"/>
          <a:chOff x="0" y="0"/>
          <a:chExt cx="0" cy="0"/>
        </a:xfrm>
      </p:grpSpPr>
      <p:pic>
        <p:nvPicPr>
          <p:cNvPr id="25602" name="Picture 3" descr="_harp-seal-baby">
            <a:extLst>
              <a:ext uri="{FF2B5EF4-FFF2-40B4-BE49-F238E27FC236}">
                <a16:creationId xmlns:a16="http://schemas.microsoft.com/office/drawing/2014/main" id="{C6144E2A-0D15-40B9-8208-11897193BA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8888"/>
          <a:stretch>
            <a:fillRect/>
          </a:stretch>
        </p:blipFill>
        <p:spPr bwMode="auto">
          <a:xfrm>
            <a:off x="762000" y="728663"/>
            <a:ext cx="7620000" cy="52070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9E2A34F4-158C-4B7A-B2ED-F6E78A0443D3}"/>
              </a:ext>
            </a:extLst>
          </p:cNvPr>
          <p:cNvSpPr>
            <a:spLocks noGrp="1" noChangeArrowheads="1"/>
          </p:cNvSpPr>
          <p:nvPr>
            <p:ph type="ctrTitle"/>
          </p:nvPr>
        </p:nvSpPr>
        <p:spPr>
          <a:xfrm>
            <a:off x="685800" y="2609850"/>
            <a:ext cx="7772400" cy="1449388"/>
          </a:xfrm>
          <a:solidFill>
            <a:srgbClr val="FFFFFF"/>
          </a:solidFill>
          <a:ln>
            <a:solidFill>
              <a:schemeClr val="hlink"/>
            </a:solidFill>
            <a:miter lim="800000"/>
            <a:headEnd/>
            <a:tailEnd/>
          </a:ln>
        </p:spPr>
        <p:txBody>
          <a:bodyPr/>
          <a:lstStyle/>
          <a:p>
            <a:pPr eaLnBrk="1" hangingPunct="1"/>
            <a:r>
              <a:rPr lang="el-GR" altLang="el-GR" b="1">
                <a:solidFill>
                  <a:srgbClr val="000000"/>
                </a:solidFill>
                <a:latin typeface="Verdana" panose="020B0604030504040204" pitchFamily="34" charset="0"/>
              </a:rPr>
              <a:t>ΣΕΙΡΕΣ ΔΙΑΣΠΑΣΕΩΣ</a:t>
            </a:r>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7063B3C4-7631-4397-BE62-977D84EAF109}"/>
              </a:ext>
            </a:extLst>
          </p:cNvPr>
          <p:cNvSpPr>
            <a:spLocks noGrp="1" noChangeArrowheads="1"/>
          </p:cNvSpPr>
          <p:nvPr>
            <p:ph type="title"/>
          </p:nvPr>
        </p:nvSpPr>
        <p:spPr>
          <a:xfrm>
            <a:off x="685800" y="230188"/>
            <a:ext cx="7772400" cy="650875"/>
          </a:xfrm>
          <a:solidFill>
            <a:srgbClr val="FFFFFF"/>
          </a:solidFill>
          <a:ln>
            <a:solidFill>
              <a:schemeClr val="hlink"/>
            </a:solidFill>
            <a:miter lim="800000"/>
            <a:headEnd/>
            <a:tailEnd/>
          </a:ln>
        </p:spPr>
        <p:txBody>
          <a:bodyPr>
            <a:spAutoFit/>
          </a:bodyPr>
          <a:lstStyle/>
          <a:p>
            <a:pPr eaLnBrk="1" hangingPunct="1"/>
            <a:r>
              <a:rPr lang="el-GR" altLang="el-GR" sz="3600" b="1">
                <a:solidFill>
                  <a:srgbClr val="000000"/>
                </a:solidFill>
                <a:latin typeface="Verdana" panose="020B0604030504040204" pitchFamily="34" charset="0"/>
              </a:rPr>
              <a:t>ΣΕΙΡΕΣ ΔΙΑΣΠΑΣΕΩΣ</a:t>
            </a:r>
            <a:endParaRPr lang="en-GB" altLang="el-GR" sz="3600" b="1">
              <a:solidFill>
                <a:srgbClr val="000000"/>
              </a:solidFill>
              <a:latin typeface="Verdana" panose="020B0604030504040204" pitchFamily="34" charset="0"/>
            </a:endParaRPr>
          </a:p>
        </p:txBody>
      </p:sp>
      <p:sp>
        <p:nvSpPr>
          <p:cNvPr id="27651" name="Rectangle 3">
            <a:extLst>
              <a:ext uri="{FF2B5EF4-FFF2-40B4-BE49-F238E27FC236}">
                <a16:creationId xmlns:a16="http://schemas.microsoft.com/office/drawing/2014/main" id="{DDDDAD59-FD86-4711-AC45-61D32F54F618}"/>
              </a:ext>
            </a:extLst>
          </p:cNvPr>
          <p:cNvSpPr>
            <a:spLocks noGrp="1" noChangeArrowheads="1"/>
          </p:cNvSpPr>
          <p:nvPr>
            <p:ph type="body" idx="1"/>
          </p:nvPr>
        </p:nvSpPr>
        <p:spPr>
          <a:xfrm>
            <a:off x="360363" y="1422400"/>
            <a:ext cx="8601075" cy="4473575"/>
          </a:xfrm>
          <a:noFill/>
        </p:spPr>
        <p:txBody>
          <a:bodyPr>
            <a:spAutoFit/>
          </a:bodyPr>
          <a:lstStyle/>
          <a:p>
            <a:pPr eaLnBrk="1" hangingPunct="1">
              <a:lnSpc>
                <a:spcPct val="140000"/>
              </a:lnSpc>
              <a:spcBef>
                <a:spcPct val="110000"/>
              </a:spcBef>
              <a:buFont typeface="Wingdings" panose="05000000000000000000" pitchFamily="2" charset="2"/>
              <a:buChar char="§"/>
              <a:tabLst>
                <a:tab pos="3319463" algn="l"/>
                <a:tab pos="6275388" algn="l"/>
              </a:tabLst>
            </a:pPr>
            <a:r>
              <a:rPr lang="el-GR" altLang="el-GR" sz="2400">
                <a:solidFill>
                  <a:srgbClr val="000000"/>
                </a:solidFill>
                <a:latin typeface="Verdana" panose="020B0604030504040204" pitchFamily="34" charset="0"/>
              </a:rPr>
              <a:t>Σειρές διασπάσεως</a:t>
            </a:r>
            <a:br>
              <a:rPr lang="el-GR" altLang="el-GR" sz="2400">
                <a:solidFill>
                  <a:srgbClr val="000000"/>
                </a:solidFill>
                <a:latin typeface="Verdana" panose="020B0604030504040204" pitchFamily="34" charset="0"/>
              </a:rPr>
            </a:br>
            <a:r>
              <a:rPr lang="el-GR" altLang="el-GR" sz="2400" b="1" baseline="50000">
                <a:solidFill>
                  <a:srgbClr val="FF0000"/>
                </a:solidFill>
                <a:latin typeface="Verdana" panose="020B0604030504040204" pitchFamily="34" charset="0"/>
              </a:rPr>
              <a:t>238</a:t>
            </a:r>
            <a:r>
              <a:rPr lang="el-GR" altLang="el-GR" sz="2400" b="1">
                <a:solidFill>
                  <a:srgbClr val="FF0000"/>
                </a:solidFill>
                <a:latin typeface="Verdana" panose="020B0604030504040204" pitchFamily="34" charset="0"/>
              </a:rPr>
              <a:t>U </a:t>
            </a:r>
            <a:r>
              <a:rPr lang="el-GR" altLang="el-GR" sz="2400" b="1">
                <a:solidFill>
                  <a:srgbClr val="FF0000"/>
                </a:solidFill>
                <a:latin typeface="Verdana" panose="020B0604030504040204" pitchFamily="34" charset="0"/>
                <a:sym typeface="Wingdings" panose="05000000000000000000" pitchFamily="2" charset="2"/>
              </a:rPr>
              <a:t></a:t>
            </a:r>
            <a:r>
              <a:rPr lang="el-GR" altLang="el-GR" sz="2400" b="1">
                <a:solidFill>
                  <a:srgbClr val="FF0000"/>
                </a:solidFill>
                <a:latin typeface="Verdana" panose="020B0604030504040204" pitchFamily="34" charset="0"/>
              </a:rPr>
              <a:t> </a:t>
            </a:r>
            <a:r>
              <a:rPr lang="el-GR" altLang="el-GR" sz="2400" b="1" baseline="50000">
                <a:solidFill>
                  <a:srgbClr val="FF0000"/>
                </a:solidFill>
                <a:latin typeface="Verdana" panose="020B0604030504040204" pitchFamily="34" charset="0"/>
              </a:rPr>
              <a:t>206</a:t>
            </a:r>
            <a:r>
              <a:rPr lang="el-GR" altLang="el-GR" sz="2400" b="1">
                <a:solidFill>
                  <a:srgbClr val="FF0000"/>
                </a:solidFill>
                <a:latin typeface="Verdana" panose="020B0604030504040204" pitchFamily="34" charset="0"/>
              </a:rPr>
              <a:t>Pb</a:t>
            </a:r>
            <a:br>
              <a:rPr lang="en-US" altLang="el-GR" sz="2400" b="1">
                <a:solidFill>
                  <a:srgbClr val="FF0000"/>
                </a:solidFill>
                <a:latin typeface="Verdana" panose="020B0604030504040204" pitchFamily="34" charset="0"/>
              </a:rPr>
            </a:br>
            <a:r>
              <a:rPr lang="el-GR" altLang="el-GR" sz="2400" b="1" baseline="50000">
                <a:solidFill>
                  <a:srgbClr val="FF0000"/>
                </a:solidFill>
                <a:latin typeface="Verdana" panose="020B0604030504040204" pitchFamily="34" charset="0"/>
              </a:rPr>
              <a:t>235</a:t>
            </a:r>
            <a:r>
              <a:rPr lang="el-GR" altLang="el-GR" sz="2400" b="1">
                <a:solidFill>
                  <a:srgbClr val="FF0000"/>
                </a:solidFill>
                <a:latin typeface="Verdana" panose="020B0604030504040204" pitchFamily="34" charset="0"/>
              </a:rPr>
              <a:t>U </a:t>
            </a:r>
            <a:r>
              <a:rPr lang="el-GR" altLang="el-GR" sz="2400" b="1">
                <a:solidFill>
                  <a:srgbClr val="FF0000"/>
                </a:solidFill>
                <a:latin typeface="Verdana" panose="020B0604030504040204" pitchFamily="34" charset="0"/>
                <a:sym typeface="Wingdings" panose="05000000000000000000" pitchFamily="2" charset="2"/>
              </a:rPr>
              <a:t></a:t>
            </a:r>
            <a:r>
              <a:rPr lang="el-GR" altLang="el-GR" sz="2400" b="1">
                <a:solidFill>
                  <a:srgbClr val="FF0000"/>
                </a:solidFill>
                <a:latin typeface="Verdana" panose="020B0604030504040204" pitchFamily="34" charset="0"/>
              </a:rPr>
              <a:t> </a:t>
            </a:r>
            <a:r>
              <a:rPr lang="el-GR" altLang="el-GR" sz="2400" b="1" baseline="50000">
                <a:solidFill>
                  <a:srgbClr val="FF0000"/>
                </a:solidFill>
                <a:latin typeface="Verdana" panose="020B0604030504040204" pitchFamily="34" charset="0"/>
              </a:rPr>
              <a:t>207</a:t>
            </a:r>
            <a:r>
              <a:rPr lang="el-GR" altLang="el-GR" sz="2400" b="1">
                <a:solidFill>
                  <a:srgbClr val="FF0000"/>
                </a:solidFill>
                <a:latin typeface="Verdana" panose="020B0604030504040204" pitchFamily="34" charset="0"/>
              </a:rPr>
              <a:t>Pb </a:t>
            </a:r>
            <a:br>
              <a:rPr lang="en-US" altLang="el-GR" sz="2400" b="1">
                <a:solidFill>
                  <a:srgbClr val="FF0000"/>
                </a:solidFill>
                <a:latin typeface="Verdana" panose="020B0604030504040204" pitchFamily="34" charset="0"/>
              </a:rPr>
            </a:br>
            <a:r>
              <a:rPr lang="el-GR" altLang="el-GR" sz="2400" b="1" baseline="50000">
                <a:solidFill>
                  <a:srgbClr val="FF0000"/>
                </a:solidFill>
                <a:latin typeface="Verdana" panose="020B0604030504040204" pitchFamily="34" charset="0"/>
              </a:rPr>
              <a:t>23</a:t>
            </a:r>
            <a:r>
              <a:rPr lang="en-US" altLang="el-GR" sz="2400" b="1" baseline="50000">
                <a:solidFill>
                  <a:srgbClr val="FF0000"/>
                </a:solidFill>
                <a:latin typeface="Verdana" panose="020B0604030504040204" pitchFamily="34" charset="0"/>
              </a:rPr>
              <a:t>2</a:t>
            </a:r>
            <a:r>
              <a:rPr lang="en-US" altLang="el-GR" sz="2400" b="1">
                <a:solidFill>
                  <a:srgbClr val="FF0000"/>
                </a:solidFill>
                <a:latin typeface="Verdana" panose="020B0604030504040204" pitchFamily="34" charset="0"/>
              </a:rPr>
              <a:t>Th</a:t>
            </a:r>
            <a:r>
              <a:rPr lang="el-GR" altLang="el-GR" sz="2400" b="1">
                <a:solidFill>
                  <a:srgbClr val="FF0000"/>
                </a:solidFill>
                <a:latin typeface="Verdana" panose="020B0604030504040204" pitchFamily="34" charset="0"/>
              </a:rPr>
              <a:t> </a:t>
            </a:r>
            <a:r>
              <a:rPr lang="el-GR" altLang="el-GR" sz="2400" b="1">
                <a:solidFill>
                  <a:srgbClr val="FF0000"/>
                </a:solidFill>
                <a:latin typeface="Verdana" panose="020B0604030504040204" pitchFamily="34" charset="0"/>
                <a:sym typeface="Wingdings" panose="05000000000000000000" pitchFamily="2" charset="2"/>
              </a:rPr>
              <a:t></a:t>
            </a:r>
            <a:r>
              <a:rPr lang="el-GR" altLang="el-GR" sz="2400" b="1">
                <a:solidFill>
                  <a:srgbClr val="FF0000"/>
                </a:solidFill>
                <a:latin typeface="Verdana" panose="020B0604030504040204" pitchFamily="34" charset="0"/>
              </a:rPr>
              <a:t> </a:t>
            </a:r>
            <a:r>
              <a:rPr lang="el-GR" altLang="el-GR" sz="2400" b="1" baseline="50000">
                <a:solidFill>
                  <a:srgbClr val="FF0000"/>
                </a:solidFill>
                <a:latin typeface="Verdana" panose="020B0604030504040204" pitchFamily="34" charset="0"/>
              </a:rPr>
              <a:t>20</a:t>
            </a:r>
            <a:r>
              <a:rPr lang="en-US" altLang="el-GR" sz="2400" b="1" baseline="50000">
                <a:solidFill>
                  <a:srgbClr val="FF0000"/>
                </a:solidFill>
                <a:latin typeface="Verdana" panose="020B0604030504040204" pitchFamily="34" charset="0"/>
              </a:rPr>
              <a:t>8</a:t>
            </a:r>
            <a:r>
              <a:rPr lang="el-GR" altLang="el-GR" sz="2400" b="1">
                <a:solidFill>
                  <a:srgbClr val="FF0000"/>
                </a:solidFill>
                <a:latin typeface="Verdana" panose="020B0604030504040204" pitchFamily="34" charset="0"/>
              </a:rPr>
              <a:t>Pb</a:t>
            </a:r>
            <a:endParaRPr lang="en-US" altLang="el-GR" sz="2400" b="1">
              <a:solidFill>
                <a:srgbClr val="FF0000"/>
              </a:solidFill>
              <a:latin typeface="Verdana" panose="020B0604030504040204" pitchFamily="34" charset="0"/>
            </a:endParaRPr>
          </a:p>
          <a:p>
            <a:pPr eaLnBrk="1" hangingPunct="1">
              <a:lnSpc>
                <a:spcPct val="140000"/>
              </a:lnSpc>
              <a:spcBef>
                <a:spcPct val="110000"/>
              </a:spcBef>
              <a:buFont typeface="Wingdings" panose="05000000000000000000" pitchFamily="2" charset="2"/>
              <a:buChar char="§"/>
              <a:tabLst>
                <a:tab pos="3319463" algn="l"/>
                <a:tab pos="6275388" algn="l"/>
              </a:tabLst>
            </a:pPr>
            <a:r>
              <a:rPr lang="el-GR" altLang="el-GR" sz="2400" b="1">
                <a:solidFill>
                  <a:srgbClr val="FF0000"/>
                </a:solidFill>
                <a:latin typeface="Verdana" panose="020B0604030504040204" pitchFamily="34" charset="0"/>
              </a:rPr>
              <a:t>Προσδιορισμός  ηλικίας</a:t>
            </a:r>
            <a:r>
              <a:rPr lang="el-GR" altLang="el-GR" sz="2400">
                <a:solidFill>
                  <a:srgbClr val="000000"/>
                </a:solidFill>
                <a:latin typeface="Verdana" panose="020B0604030504040204" pitchFamily="34" charset="0"/>
              </a:rPr>
              <a:t> πετρωμάτων</a:t>
            </a:r>
          </a:p>
          <a:p>
            <a:pPr eaLnBrk="1" hangingPunct="1">
              <a:lnSpc>
                <a:spcPct val="140000"/>
              </a:lnSpc>
              <a:spcBef>
                <a:spcPct val="110000"/>
              </a:spcBef>
              <a:buFont typeface="Wingdings" panose="05000000000000000000" pitchFamily="2" charset="2"/>
              <a:buChar char="§"/>
              <a:tabLst>
                <a:tab pos="3319463" algn="l"/>
                <a:tab pos="6275388" algn="l"/>
              </a:tabLst>
            </a:pPr>
            <a:r>
              <a:rPr lang="el-GR" altLang="el-GR" sz="2400">
                <a:solidFill>
                  <a:srgbClr val="000000"/>
                </a:solidFill>
                <a:latin typeface="Verdana" panose="020B0604030504040204" pitchFamily="34" charset="0"/>
              </a:rPr>
              <a:t>Εκπέμπονται </a:t>
            </a:r>
            <a:r>
              <a:rPr lang="el-GR" altLang="el-GR" sz="2400" b="1">
                <a:solidFill>
                  <a:srgbClr val="FF0000"/>
                </a:solidFill>
                <a:latin typeface="Verdana" panose="020B0604030504040204" pitchFamily="34" charset="0"/>
              </a:rPr>
              <a:t>σωματίδια</a:t>
            </a:r>
            <a:r>
              <a:rPr lang="el-GR" altLang="el-GR" sz="2400" b="1">
                <a:solidFill>
                  <a:srgbClr val="FF6600"/>
                </a:solidFill>
                <a:latin typeface="Verdana" panose="020B0604030504040204" pitchFamily="34" charset="0"/>
              </a:rPr>
              <a:t> </a:t>
            </a:r>
            <a:r>
              <a:rPr lang="el-GR" altLang="el-GR" sz="2400" b="1">
                <a:solidFill>
                  <a:srgbClr val="FF0000"/>
                </a:solidFill>
                <a:latin typeface="Verdana" panose="020B0604030504040204" pitchFamily="34" charset="0"/>
              </a:rPr>
              <a:t>α</a:t>
            </a:r>
            <a:r>
              <a:rPr lang="el-GR" altLang="el-GR" sz="2400" b="1">
                <a:solidFill>
                  <a:srgbClr val="FF6600"/>
                </a:solidFill>
                <a:latin typeface="Verdana" panose="020B0604030504040204" pitchFamily="34" charset="0"/>
              </a:rPr>
              <a:t> </a:t>
            </a:r>
            <a:r>
              <a:rPr lang="el-GR" altLang="el-GR" sz="2400">
                <a:solidFill>
                  <a:srgbClr val="000000"/>
                </a:solidFill>
                <a:latin typeface="Verdana" panose="020B0604030504040204" pitchFamily="34" charset="0"/>
              </a:rPr>
              <a:t>και</a:t>
            </a:r>
            <a:r>
              <a:rPr lang="el-GR" altLang="el-GR" sz="2400" b="1">
                <a:solidFill>
                  <a:srgbClr val="FF6600"/>
                </a:solidFill>
                <a:latin typeface="Verdana" panose="020B0604030504040204" pitchFamily="34" charset="0"/>
              </a:rPr>
              <a:t> </a:t>
            </a:r>
            <a:r>
              <a:rPr lang="el-GR" altLang="el-GR" sz="2400" b="1">
                <a:solidFill>
                  <a:srgbClr val="FF0000"/>
                </a:solidFill>
                <a:latin typeface="Verdana" panose="020B0604030504040204" pitchFamily="34" charset="0"/>
              </a:rPr>
              <a:t>β</a:t>
            </a:r>
            <a:r>
              <a:rPr lang="el-GR" altLang="el-GR" sz="2400">
                <a:solidFill>
                  <a:srgbClr val="000000"/>
                </a:solidFill>
                <a:latin typeface="Verdana" panose="020B0604030504040204" pitchFamily="34" charset="0"/>
              </a:rPr>
              <a:t> </a:t>
            </a:r>
            <a:br>
              <a:rPr lang="el-GR" altLang="el-GR" sz="2400">
                <a:solidFill>
                  <a:srgbClr val="000000"/>
                </a:solidFill>
                <a:latin typeface="Verdana" panose="020B0604030504040204" pitchFamily="34" charset="0"/>
              </a:rPr>
            </a:br>
            <a:r>
              <a:rPr lang="el-GR" altLang="el-GR" sz="2400">
                <a:solidFill>
                  <a:srgbClr val="000000"/>
                </a:solidFill>
                <a:latin typeface="Verdana" panose="020B0604030504040204" pitchFamily="34" charset="0"/>
              </a:rPr>
              <a:t>σε μία ακολουθία ενδιάμεσων προϊόντων </a:t>
            </a:r>
          </a:p>
        </p:txBody>
      </p:sp>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A71100A9-A574-42E2-94F0-8FCA6C877CC6}"/>
              </a:ext>
            </a:extLst>
          </p:cNvPr>
          <p:cNvSpPr>
            <a:spLocks noGrp="1" noChangeArrowheads="1"/>
          </p:cNvSpPr>
          <p:nvPr>
            <p:ph type="title"/>
          </p:nvPr>
        </p:nvSpPr>
        <p:spPr>
          <a:xfrm>
            <a:off x="685800" y="230188"/>
            <a:ext cx="7772400" cy="650875"/>
          </a:xfrm>
          <a:solidFill>
            <a:srgbClr val="FFFFFF"/>
          </a:solidFill>
          <a:ln>
            <a:solidFill>
              <a:schemeClr val="hlink"/>
            </a:solidFill>
            <a:miter lim="800000"/>
            <a:headEnd/>
            <a:tailEnd/>
          </a:ln>
        </p:spPr>
        <p:txBody>
          <a:bodyPr>
            <a:spAutoFit/>
          </a:bodyPr>
          <a:lstStyle/>
          <a:p>
            <a:pPr eaLnBrk="1" hangingPunct="1"/>
            <a:r>
              <a:rPr lang="el-GR" altLang="el-GR" sz="3600" b="1">
                <a:solidFill>
                  <a:srgbClr val="000000"/>
                </a:solidFill>
                <a:latin typeface="Verdana" panose="020B0604030504040204" pitchFamily="34" charset="0"/>
              </a:rPr>
              <a:t>ΣΕΙΡΕΣ ΔΙΑΣΠΑΣΕΩΣ</a:t>
            </a:r>
            <a:endParaRPr lang="en-GB" altLang="el-GR" sz="3600" b="1">
              <a:solidFill>
                <a:srgbClr val="000000"/>
              </a:solidFill>
              <a:latin typeface="Verdana" panose="020B0604030504040204" pitchFamily="34" charset="0"/>
            </a:endParaRPr>
          </a:p>
        </p:txBody>
      </p:sp>
      <p:pic>
        <p:nvPicPr>
          <p:cNvPr id="28675" name="Picture 6" descr="radioactivity_03">
            <a:extLst>
              <a:ext uri="{FF2B5EF4-FFF2-40B4-BE49-F238E27FC236}">
                <a16:creationId xmlns:a16="http://schemas.microsoft.com/office/drawing/2014/main" id="{12B199B7-4F37-4C6F-B9D3-D617BD9ED2F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84400" y="935038"/>
            <a:ext cx="4773613" cy="584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7">
            <a:extLst>
              <a:ext uri="{FF2B5EF4-FFF2-40B4-BE49-F238E27FC236}">
                <a16:creationId xmlns:a16="http://schemas.microsoft.com/office/drawing/2014/main" id="{289931D8-0048-4858-94E0-09B710E45A65}"/>
              </a:ext>
            </a:extLst>
          </p:cNvPr>
          <p:cNvSpPr>
            <a:spLocks noChangeArrowheads="1"/>
          </p:cNvSpPr>
          <p:nvPr/>
        </p:nvSpPr>
        <p:spPr bwMode="auto">
          <a:xfrm>
            <a:off x="5786438" y="2162175"/>
            <a:ext cx="2484437" cy="698500"/>
          </a:xfrm>
          <a:prstGeom prst="rect">
            <a:avLst/>
          </a:prstGeom>
          <a:solidFill>
            <a:srgbClr val="FFFFFF"/>
          </a:solidFill>
          <a:ln w="9525" algn="ctr">
            <a:solidFill>
              <a:schemeClr val="hlink"/>
            </a:solidFill>
            <a:miter lim="800000"/>
            <a:headEnd/>
            <a:tailEnd/>
          </a:ln>
        </p:spPr>
        <p:txBody>
          <a:bodyPr anchor="ctr" anchorCtr="1"/>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r>
              <a:rPr lang="el-GR" altLang="el-GR" baseline="50000">
                <a:solidFill>
                  <a:srgbClr val="000000"/>
                </a:solidFill>
              </a:rPr>
              <a:t>238</a:t>
            </a:r>
            <a:r>
              <a:rPr lang="el-GR" altLang="el-GR">
                <a:solidFill>
                  <a:srgbClr val="000000"/>
                </a:solidFill>
              </a:rPr>
              <a:t>U </a:t>
            </a:r>
            <a:r>
              <a:rPr lang="el-GR" altLang="el-GR">
                <a:solidFill>
                  <a:srgbClr val="000000"/>
                </a:solidFill>
                <a:sym typeface="Wingdings" panose="05000000000000000000" pitchFamily="2" charset="2"/>
              </a:rPr>
              <a:t></a:t>
            </a:r>
            <a:r>
              <a:rPr lang="el-GR" altLang="el-GR">
                <a:solidFill>
                  <a:srgbClr val="000000"/>
                </a:solidFill>
              </a:rPr>
              <a:t> </a:t>
            </a:r>
            <a:r>
              <a:rPr lang="el-GR" altLang="el-GR" baseline="50000">
                <a:solidFill>
                  <a:srgbClr val="000000"/>
                </a:solidFill>
              </a:rPr>
              <a:t>206</a:t>
            </a:r>
            <a:r>
              <a:rPr lang="el-GR" altLang="el-GR">
                <a:solidFill>
                  <a:srgbClr val="000000"/>
                </a:solidFill>
              </a:rPr>
              <a:t>Pb</a:t>
            </a:r>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00"/>
        </a:solidFill>
        <a:effectLst/>
      </p:bgPr>
    </p:bg>
    <p:spTree>
      <p:nvGrpSpPr>
        <p:cNvPr id="1" name=""/>
        <p:cNvGrpSpPr/>
        <p:nvPr/>
      </p:nvGrpSpPr>
      <p:grpSpPr>
        <a:xfrm>
          <a:off x="0" y="0"/>
          <a:ext cx="0" cy="0"/>
          <a:chOff x="0" y="0"/>
          <a:chExt cx="0" cy="0"/>
        </a:xfrm>
      </p:grpSpPr>
      <p:pic>
        <p:nvPicPr>
          <p:cNvPr id="29698" name="Picture 3" descr="_plate-snowflake-1047258-sw">
            <a:extLst>
              <a:ext uri="{FF2B5EF4-FFF2-40B4-BE49-F238E27FC236}">
                <a16:creationId xmlns:a16="http://schemas.microsoft.com/office/drawing/2014/main" id="{8E5C66AE-48B4-4844-A032-9A9A897514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3445"/>
          <a:stretch>
            <a:fillRect/>
          </a:stretch>
        </p:blipFill>
        <p:spPr bwMode="auto">
          <a:xfrm>
            <a:off x="762000" y="936625"/>
            <a:ext cx="7620000" cy="4946650"/>
          </a:xfrm>
          <a:prstGeom prst="rect">
            <a:avLst/>
          </a:prstGeom>
          <a:noFill/>
          <a:ln w="381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758948F8-F3CE-4096-80A1-ABD9909EB465}"/>
              </a:ext>
            </a:extLst>
          </p:cNvPr>
          <p:cNvSpPr>
            <a:spLocks noGrp="1" noChangeArrowheads="1"/>
          </p:cNvSpPr>
          <p:nvPr>
            <p:ph type="ctrTitle"/>
          </p:nvPr>
        </p:nvSpPr>
        <p:spPr>
          <a:xfrm>
            <a:off x="685800" y="2609850"/>
            <a:ext cx="7772400" cy="1449388"/>
          </a:xfrm>
          <a:solidFill>
            <a:srgbClr val="FFFFFF"/>
          </a:solidFill>
          <a:ln>
            <a:solidFill>
              <a:schemeClr val="hlink"/>
            </a:solidFill>
            <a:miter lim="800000"/>
            <a:headEnd/>
            <a:tailEnd/>
          </a:ln>
        </p:spPr>
        <p:txBody>
          <a:bodyPr/>
          <a:lstStyle/>
          <a:p>
            <a:pPr eaLnBrk="1" hangingPunct="1"/>
            <a:r>
              <a:rPr lang="el-GR" altLang="el-GR" b="1">
                <a:solidFill>
                  <a:srgbClr val="000000"/>
                </a:solidFill>
                <a:latin typeface="Verdana" panose="020B0604030504040204" pitchFamily="34" charset="0"/>
              </a:rPr>
              <a:t>ΡΑΔΙΕΝΕΡΓΑ ΟΡΥΚΤΑ</a:t>
            </a:r>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A6716727-47BA-40FD-A6BC-9C9786E6C256}"/>
              </a:ext>
            </a:extLst>
          </p:cNvPr>
          <p:cNvSpPr>
            <a:spLocks noGrp="1" noChangeArrowheads="1"/>
          </p:cNvSpPr>
          <p:nvPr>
            <p:ph type="title"/>
          </p:nvPr>
        </p:nvSpPr>
        <p:spPr>
          <a:xfrm>
            <a:off x="685800" y="230188"/>
            <a:ext cx="7772400" cy="650875"/>
          </a:xfrm>
          <a:solidFill>
            <a:srgbClr val="FFFFFF"/>
          </a:solidFill>
          <a:ln>
            <a:solidFill>
              <a:schemeClr val="hlink"/>
            </a:solidFill>
            <a:miter lim="800000"/>
            <a:headEnd/>
            <a:tailEnd/>
          </a:ln>
        </p:spPr>
        <p:txBody>
          <a:bodyPr>
            <a:spAutoFit/>
          </a:bodyPr>
          <a:lstStyle/>
          <a:p>
            <a:pPr eaLnBrk="1" hangingPunct="1"/>
            <a:r>
              <a:rPr lang="el-GR" altLang="el-GR" sz="3600" b="1">
                <a:solidFill>
                  <a:srgbClr val="000000"/>
                </a:solidFill>
                <a:latin typeface="Verdana" panose="020B0604030504040204" pitchFamily="34" charset="0"/>
              </a:rPr>
              <a:t>ΡΑΔΙΕΝΕΡΓΑ ΟΡΥΚΤΑ</a:t>
            </a:r>
            <a:endParaRPr lang="en-GB" altLang="el-GR" sz="3600" b="1">
              <a:solidFill>
                <a:srgbClr val="000000"/>
              </a:solidFill>
              <a:latin typeface="Verdana" panose="020B0604030504040204" pitchFamily="34" charset="0"/>
            </a:endParaRPr>
          </a:p>
        </p:txBody>
      </p:sp>
      <p:sp>
        <p:nvSpPr>
          <p:cNvPr id="31747" name="Rectangle 24">
            <a:extLst>
              <a:ext uri="{FF2B5EF4-FFF2-40B4-BE49-F238E27FC236}">
                <a16:creationId xmlns:a16="http://schemas.microsoft.com/office/drawing/2014/main" id="{A8D94A54-F96D-4239-B45E-1D13E923D749}"/>
              </a:ext>
            </a:extLst>
          </p:cNvPr>
          <p:cNvSpPr>
            <a:spLocks noGrp="1" noChangeArrowheads="1"/>
          </p:cNvSpPr>
          <p:nvPr>
            <p:ph type="body" idx="1"/>
          </p:nvPr>
        </p:nvSpPr>
        <p:spPr>
          <a:xfrm>
            <a:off x="174625" y="993775"/>
            <a:ext cx="8601075" cy="5386388"/>
          </a:xfrm>
          <a:noFill/>
        </p:spPr>
        <p:txBody>
          <a:bodyPr>
            <a:spAutoFit/>
          </a:bodyPr>
          <a:lstStyle/>
          <a:p>
            <a:pPr eaLnBrk="1" hangingPunct="1">
              <a:lnSpc>
                <a:spcPct val="120000"/>
              </a:lnSpc>
              <a:spcBef>
                <a:spcPct val="70000"/>
              </a:spcBef>
              <a:buFont typeface="Wingdings" panose="05000000000000000000" pitchFamily="2" charset="2"/>
              <a:buChar char="§"/>
              <a:tabLst>
                <a:tab pos="3319463" algn="l"/>
                <a:tab pos="6275388" algn="l"/>
              </a:tabLst>
            </a:pPr>
            <a:r>
              <a:rPr lang="el-GR" altLang="el-GR" sz="2400">
                <a:solidFill>
                  <a:srgbClr val="000000"/>
                </a:solidFill>
                <a:latin typeface="Verdana" panose="020B0604030504040204" pitchFamily="34" charset="0"/>
              </a:rPr>
              <a:t>Σε ορυκτά με σημαντικά ποσοστά U και Th</a:t>
            </a:r>
          </a:p>
          <a:p>
            <a:pPr eaLnBrk="1" hangingPunct="1">
              <a:lnSpc>
                <a:spcPct val="120000"/>
              </a:lnSpc>
              <a:spcBef>
                <a:spcPct val="70000"/>
              </a:spcBef>
              <a:buFont typeface="Wingdings" panose="05000000000000000000" pitchFamily="2" charset="2"/>
              <a:buChar char="§"/>
              <a:tabLst>
                <a:tab pos="3319463" algn="l"/>
                <a:tab pos="6275388" algn="l"/>
              </a:tabLst>
            </a:pPr>
            <a:r>
              <a:rPr lang="el-GR" altLang="el-GR" sz="2400" b="1">
                <a:solidFill>
                  <a:srgbClr val="FF0000"/>
                </a:solidFill>
                <a:latin typeface="Verdana" panose="020B0604030504040204" pitchFamily="34" charset="0"/>
              </a:rPr>
              <a:t>Ουρανινίτης </a:t>
            </a:r>
            <a:r>
              <a:rPr lang="el-GR" altLang="el-GR" sz="2000" b="1">
                <a:solidFill>
                  <a:srgbClr val="000000"/>
                </a:solidFill>
                <a:latin typeface="Verdana" panose="020B0604030504040204" pitchFamily="34" charset="0"/>
              </a:rPr>
              <a:t>UO</a:t>
            </a:r>
            <a:r>
              <a:rPr lang="el-GR" altLang="el-GR" sz="2000" b="1" baseline="-25000">
                <a:solidFill>
                  <a:srgbClr val="000000"/>
                </a:solidFill>
                <a:latin typeface="Verdana" panose="020B0604030504040204" pitchFamily="34" charset="0"/>
              </a:rPr>
              <a:t>2</a:t>
            </a:r>
            <a:r>
              <a:rPr lang="el-GR" altLang="el-GR" sz="2400" b="1">
                <a:solidFill>
                  <a:srgbClr val="000000"/>
                </a:solidFill>
                <a:latin typeface="Verdana" panose="020B0604030504040204" pitchFamily="34" charset="0"/>
              </a:rPr>
              <a:t> </a:t>
            </a:r>
          </a:p>
          <a:p>
            <a:pPr eaLnBrk="1" hangingPunct="1">
              <a:lnSpc>
                <a:spcPct val="120000"/>
              </a:lnSpc>
              <a:spcBef>
                <a:spcPct val="70000"/>
              </a:spcBef>
              <a:buFont typeface="Wingdings" panose="05000000000000000000" pitchFamily="2" charset="2"/>
              <a:buChar char="§"/>
              <a:tabLst>
                <a:tab pos="3319463" algn="l"/>
                <a:tab pos="6275388" algn="l"/>
              </a:tabLst>
            </a:pPr>
            <a:r>
              <a:rPr lang="el-GR" altLang="el-GR" sz="2400" b="1">
                <a:solidFill>
                  <a:srgbClr val="FF0000"/>
                </a:solidFill>
                <a:latin typeface="Verdana" panose="020B0604030504040204" pitchFamily="34" charset="0"/>
              </a:rPr>
              <a:t>Θοριανίτης </a:t>
            </a:r>
            <a:r>
              <a:rPr lang="el-GR" altLang="el-GR" sz="2000" b="1">
                <a:solidFill>
                  <a:srgbClr val="000000"/>
                </a:solidFill>
                <a:latin typeface="Verdana" panose="020B0604030504040204" pitchFamily="34" charset="0"/>
              </a:rPr>
              <a:t>ThO</a:t>
            </a:r>
            <a:r>
              <a:rPr lang="el-GR" altLang="el-GR" sz="2000" b="1" baseline="-25000">
                <a:solidFill>
                  <a:srgbClr val="000000"/>
                </a:solidFill>
                <a:latin typeface="Verdana" panose="020B0604030504040204" pitchFamily="34" charset="0"/>
              </a:rPr>
              <a:t>2</a:t>
            </a:r>
          </a:p>
          <a:p>
            <a:pPr eaLnBrk="1" hangingPunct="1">
              <a:lnSpc>
                <a:spcPct val="120000"/>
              </a:lnSpc>
              <a:spcBef>
                <a:spcPct val="70000"/>
              </a:spcBef>
              <a:buFont typeface="Wingdings" panose="05000000000000000000" pitchFamily="2" charset="2"/>
              <a:buChar char="§"/>
              <a:tabLst>
                <a:tab pos="3319463" algn="l"/>
                <a:tab pos="6275388" algn="l"/>
              </a:tabLst>
            </a:pPr>
            <a:r>
              <a:rPr lang="el-GR" altLang="el-GR" sz="2400" b="1">
                <a:solidFill>
                  <a:srgbClr val="FF0000"/>
                </a:solidFill>
                <a:latin typeface="Verdana" panose="020B0604030504040204" pitchFamily="34" charset="0"/>
              </a:rPr>
              <a:t>Θορίτης </a:t>
            </a:r>
            <a:r>
              <a:rPr lang="el-GR" altLang="el-GR" sz="2000" b="1">
                <a:solidFill>
                  <a:srgbClr val="000000"/>
                </a:solidFill>
                <a:latin typeface="Verdana" panose="020B0604030504040204" pitchFamily="34" charset="0"/>
              </a:rPr>
              <a:t>ThSiO</a:t>
            </a:r>
            <a:r>
              <a:rPr lang="el-GR" altLang="el-GR" sz="2000" b="1" baseline="-25000">
                <a:solidFill>
                  <a:srgbClr val="000000"/>
                </a:solidFill>
                <a:latin typeface="Verdana" panose="020B0604030504040204" pitchFamily="34" charset="0"/>
              </a:rPr>
              <a:t>4</a:t>
            </a:r>
          </a:p>
          <a:p>
            <a:pPr eaLnBrk="1" hangingPunct="1">
              <a:lnSpc>
                <a:spcPct val="120000"/>
              </a:lnSpc>
              <a:spcBef>
                <a:spcPct val="70000"/>
              </a:spcBef>
              <a:buFont typeface="Wingdings" panose="05000000000000000000" pitchFamily="2" charset="2"/>
              <a:buChar char="§"/>
              <a:tabLst>
                <a:tab pos="3319463" algn="l"/>
                <a:tab pos="6275388" algn="l"/>
              </a:tabLst>
            </a:pPr>
            <a:r>
              <a:rPr lang="el-GR" altLang="el-GR" sz="2400" b="1">
                <a:solidFill>
                  <a:srgbClr val="FF0000"/>
                </a:solidFill>
                <a:latin typeface="Verdana" panose="020B0604030504040204" pitchFamily="34" charset="0"/>
              </a:rPr>
              <a:t>Ουρανιοθορίτης </a:t>
            </a:r>
            <a:r>
              <a:rPr lang="el-GR" altLang="el-GR" sz="2000" b="1">
                <a:solidFill>
                  <a:srgbClr val="000000"/>
                </a:solidFill>
                <a:latin typeface="Verdana" panose="020B0604030504040204" pitchFamily="34" charset="0"/>
              </a:rPr>
              <a:t>(Th,U)SiO</a:t>
            </a:r>
            <a:r>
              <a:rPr lang="el-GR" altLang="el-GR" sz="2000" b="1" baseline="-25000">
                <a:solidFill>
                  <a:srgbClr val="000000"/>
                </a:solidFill>
                <a:latin typeface="Verdana" panose="020B0604030504040204" pitchFamily="34" charset="0"/>
              </a:rPr>
              <a:t>4</a:t>
            </a:r>
          </a:p>
          <a:p>
            <a:pPr eaLnBrk="1" hangingPunct="1">
              <a:lnSpc>
                <a:spcPct val="120000"/>
              </a:lnSpc>
              <a:spcBef>
                <a:spcPct val="70000"/>
              </a:spcBef>
              <a:buFont typeface="Wingdings" panose="05000000000000000000" pitchFamily="2" charset="2"/>
              <a:buChar char="§"/>
              <a:tabLst>
                <a:tab pos="3319463" algn="l"/>
                <a:tab pos="6275388" algn="l"/>
              </a:tabLst>
            </a:pPr>
            <a:r>
              <a:rPr lang="el-GR" altLang="el-GR" sz="2400" b="1">
                <a:solidFill>
                  <a:srgbClr val="FF0000"/>
                </a:solidFill>
                <a:latin typeface="Verdana" panose="020B0604030504040204" pitchFamily="34" charset="0"/>
              </a:rPr>
              <a:t>Ωτουνίτης </a:t>
            </a:r>
            <a:r>
              <a:rPr lang="el-GR" altLang="el-GR" sz="2000" b="1">
                <a:solidFill>
                  <a:srgbClr val="000000"/>
                </a:solidFill>
                <a:latin typeface="Verdana" panose="020B0604030504040204" pitchFamily="34" charset="0"/>
              </a:rPr>
              <a:t>Ca(UO</a:t>
            </a:r>
            <a:r>
              <a:rPr lang="el-GR" altLang="el-GR" sz="2000" b="1" baseline="-25000">
                <a:solidFill>
                  <a:srgbClr val="000000"/>
                </a:solidFill>
                <a:latin typeface="Verdana" panose="020B0604030504040204" pitchFamily="34" charset="0"/>
              </a:rPr>
              <a:t>2</a:t>
            </a:r>
            <a:r>
              <a:rPr lang="el-GR" altLang="el-GR" sz="2000" b="1">
                <a:solidFill>
                  <a:srgbClr val="000000"/>
                </a:solidFill>
                <a:latin typeface="Verdana" panose="020B0604030504040204" pitchFamily="34" charset="0"/>
              </a:rPr>
              <a:t>)</a:t>
            </a:r>
            <a:r>
              <a:rPr lang="el-GR" altLang="el-GR" sz="2000" b="1" baseline="-25000">
                <a:solidFill>
                  <a:srgbClr val="000000"/>
                </a:solidFill>
                <a:latin typeface="Verdana" panose="020B0604030504040204" pitchFamily="34" charset="0"/>
              </a:rPr>
              <a:t>2</a:t>
            </a:r>
            <a:r>
              <a:rPr lang="el-GR" altLang="el-GR" sz="2000" b="1">
                <a:solidFill>
                  <a:srgbClr val="000000"/>
                </a:solidFill>
                <a:latin typeface="Verdana" panose="020B0604030504040204" pitchFamily="34" charset="0"/>
              </a:rPr>
              <a:t>(PO</a:t>
            </a:r>
            <a:r>
              <a:rPr lang="el-GR" altLang="el-GR" sz="2000" b="1" baseline="-25000">
                <a:solidFill>
                  <a:srgbClr val="000000"/>
                </a:solidFill>
                <a:latin typeface="Verdana" panose="020B0604030504040204" pitchFamily="34" charset="0"/>
              </a:rPr>
              <a:t>4</a:t>
            </a:r>
            <a:r>
              <a:rPr lang="el-GR" altLang="el-GR" sz="2000" b="1">
                <a:solidFill>
                  <a:srgbClr val="000000"/>
                </a:solidFill>
                <a:latin typeface="Verdana" panose="020B0604030504040204" pitchFamily="34" charset="0"/>
              </a:rPr>
              <a:t>)</a:t>
            </a:r>
            <a:r>
              <a:rPr lang="el-GR" altLang="el-GR" sz="2000" b="1" baseline="-25000">
                <a:solidFill>
                  <a:srgbClr val="000000"/>
                </a:solidFill>
                <a:latin typeface="Verdana" panose="020B0604030504040204" pitchFamily="34" charset="0"/>
              </a:rPr>
              <a:t>2</a:t>
            </a:r>
            <a:r>
              <a:rPr lang="el-GR" altLang="el-GR" sz="2000" b="1">
                <a:solidFill>
                  <a:srgbClr val="000000"/>
                </a:solidFill>
                <a:latin typeface="Verdana" panose="020B0604030504040204" pitchFamily="34" charset="0"/>
              </a:rPr>
              <a:t>·10-12 H</a:t>
            </a:r>
            <a:r>
              <a:rPr lang="el-GR" altLang="el-GR" sz="2000" b="1" baseline="-25000">
                <a:solidFill>
                  <a:srgbClr val="000000"/>
                </a:solidFill>
                <a:latin typeface="Verdana" panose="020B0604030504040204" pitchFamily="34" charset="0"/>
              </a:rPr>
              <a:t>2</a:t>
            </a:r>
            <a:r>
              <a:rPr lang="el-GR" altLang="el-GR" sz="2000" b="1">
                <a:solidFill>
                  <a:srgbClr val="000000"/>
                </a:solidFill>
                <a:latin typeface="Verdana" panose="020B0604030504040204" pitchFamily="34" charset="0"/>
              </a:rPr>
              <a:t>O</a:t>
            </a:r>
          </a:p>
          <a:p>
            <a:pPr eaLnBrk="1" hangingPunct="1">
              <a:lnSpc>
                <a:spcPct val="120000"/>
              </a:lnSpc>
              <a:spcBef>
                <a:spcPct val="70000"/>
              </a:spcBef>
              <a:buFont typeface="Wingdings" panose="05000000000000000000" pitchFamily="2" charset="2"/>
              <a:buChar char="§"/>
              <a:tabLst>
                <a:tab pos="3319463" algn="l"/>
                <a:tab pos="6275388" algn="l"/>
              </a:tabLst>
            </a:pPr>
            <a:r>
              <a:rPr lang="el-GR" altLang="el-GR" sz="2400" b="1">
                <a:solidFill>
                  <a:srgbClr val="FF0000"/>
                </a:solidFill>
                <a:latin typeface="Verdana" panose="020B0604030504040204" pitchFamily="34" charset="0"/>
              </a:rPr>
              <a:t>Μοναζίτης </a:t>
            </a:r>
            <a:r>
              <a:rPr lang="el-GR" altLang="el-GR" sz="2000" b="1">
                <a:solidFill>
                  <a:srgbClr val="000000"/>
                </a:solidFill>
                <a:latin typeface="Verdana" panose="020B0604030504040204" pitchFamily="34" charset="0"/>
              </a:rPr>
              <a:t>(Ce,La,Y)PO</a:t>
            </a:r>
            <a:r>
              <a:rPr lang="el-GR" altLang="el-GR" sz="2000" b="1" baseline="-25000">
                <a:solidFill>
                  <a:srgbClr val="000000"/>
                </a:solidFill>
                <a:latin typeface="Verdana" panose="020B0604030504040204" pitchFamily="34" charset="0"/>
              </a:rPr>
              <a:t>4</a:t>
            </a:r>
          </a:p>
          <a:p>
            <a:pPr eaLnBrk="1" hangingPunct="1">
              <a:lnSpc>
                <a:spcPct val="120000"/>
              </a:lnSpc>
              <a:spcBef>
                <a:spcPct val="70000"/>
              </a:spcBef>
              <a:buFont typeface="Wingdings" panose="05000000000000000000" pitchFamily="2" charset="2"/>
              <a:buChar char="§"/>
              <a:tabLst>
                <a:tab pos="3319463" algn="l"/>
                <a:tab pos="6275388" algn="l"/>
              </a:tabLst>
            </a:pPr>
            <a:r>
              <a:rPr lang="el-GR" altLang="el-GR" sz="2400" b="1">
                <a:solidFill>
                  <a:srgbClr val="FF0000"/>
                </a:solidFill>
                <a:latin typeface="Verdana" panose="020B0604030504040204" pitchFamily="34" charset="0"/>
              </a:rPr>
              <a:t>Ζιρκόνιο </a:t>
            </a:r>
            <a:r>
              <a:rPr lang="el-GR" altLang="el-GR" sz="2000" b="1">
                <a:solidFill>
                  <a:srgbClr val="000000"/>
                </a:solidFill>
                <a:latin typeface="Verdana" panose="020B0604030504040204" pitchFamily="34" charset="0"/>
              </a:rPr>
              <a:t>ZrSiO</a:t>
            </a:r>
            <a:r>
              <a:rPr lang="el-GR" altLang="el-GR" sz="2000" b="1" baseline="-25000">
                <a:solidFill>
                  <a:srgbClr val="000000"/>
                </a:solidFill>
                <a:latin typeface="Verdana" panose="020B0604030504040204" pitchFamily="34" charset="0"/>
              </a:rPr>
              <a:t>4</a:t>
            </a:r>
            <a:endParaRPr lang="el-GR" altLang="el-GR" sz="2000" b="1">
              <a:solidFill>
                <a:srgbClr val="000000"/>
              </a:solidFill>
              <a:latin typeface="Verdana" panose="020B0604030504040204" pitchFamily="34" charset="0"/>
            </a:endParaRPr>
          </a:p>
        </p:txBody>
      </p:sp>
      <p:pic>
        <p:nvPicPr>
          <p:cNvPr id="31748" name="Picture 26" descr="uraninite_02">
            <a:extLst>
              <a:ext uri="{FF2B5EF4-FFF2-40B4-BE49-F238E27FC236}">
                <a16:creationId xmlns:a16="http://schemas.microsoft.com/office/drawing/2014/main" id="{83372BB6-F1C4-44B1-A9CB-7C55067A6D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504" t="2690" r="8388"/>
          <a:stretch>
            <a:fillRect/>
          </a:stretch>
        </p:blipFill>
        <p:spPr bwMode="auto">
          <a:xfrm>
            <a:off x="3825875" y="1693863"/>
            <a:ext cx="1716088" cy="1439862"/>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31749" name="Text Box 35">
            <a:extLst>
              <a:ext uri="{FF2B5EF4-FFF2-40B4-BE49-F238E27FC236}">
                <a16:creationId xmlns:a16="http://schemas.microsoft.com/office/drawing/2014/main" id="{9E213C63-AB64-4AF8-8BD8-A123BA41567C}"/>
              </a:ext>
            </a:extLst>
          </p:cNvPr>
          <p:cNvSpPr txBox="1">
            <a:spLocks noChangeArrowheads="1"/>
          </p:cNvSpPr>
          <p:nvPr/>
        </p:nvSpPr>
        <p:spPr bwMode="auto">
          <a:xfrm>
            <a:off x="4516438" y="3133725"/>
            <a:ext cx="11064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r>
              <a:rPr lang="el-GR" altLang="el-GR" sz="1200" b="0">
                <a:solidFill>
                  <a:srgbClr val="000000"/>
                </a:solidFill>
              </a:rPr>
              <a:t>Ουρανινίτης</a:t>
            </a:r>
          </a:p>
        </p:txBody>
      </p:sp>
      <p:pic>
        <p:nvPicPr>
          <p:cNvPr id="31750" name="Picture 34" descr="zircon_03">
            <a:extLst>
              <a:ext uri="{FF2B5EF4-FFF2-40B4-BE49-F238E27FC236}">
                <a16:creationId xmlns:a16="http://schemas.microsoft.com/office/drawing/2014/main" id="{2C82A1F5-EBFA-4A9E-B758-1F10BD7168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3070" t="6299" r="33070" b="48294"/>
          <a:stretch>
            <a:fillRect/>
          </a:stretch>
        </p:blipFill>
        <p:spPr bwMode="auto">
          <a:xfrm>
            <a:off x="7545388" y="1687513"/>
            <a:ext cx="1431925" cy="1439862"/>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31751" name="Text Box 36">
            <a:extLst>
              <a:ext uri="{FF2B5EF4-FFF2-40B4-BE49-F238E27FC236}">
                <a16:creationId xmlns:a16="http://schemas.microsoft.com/office/drawing/2014/main" id="{907CD52F-30AD-40BC-A931-5B1C191BD0C0}"/>
              </a:ext>
            </a:extLst>
          </p:cNvPr>
          <p:cNvSpPr txBox="1">
            <a:spLocks noChangeArrowheads="1"/>
          </p:cNvSpPr>
          <p:nvPr/>
        </p:nvSpPr>
        <p:spPr bwMode="auto">
          <a:xfrm>
            <a:off x="8245475" y="3141663"/>
            <a:ext cx="8318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r>
              <a:rPr lang="el-GR" altLang="el-GR" sz="1200" b="0">
                <a:solidFill>
                  <a:srgbClr val="000000"/>
                </a:solidFill>
              </a:rPr>
              <a:t>Ζιρκόνιο</a:t>
            </a:r>
          </a:p>
        </p:txBody>
      </p:sp>
      <p:pic>
        <p:nvPicPr>
          <p:cNvPr id="31752" name="Picture 32" descr="monazite_03">
            <a:extLst>
              <a:ext uri="{FF2B5EF4-FFF2-40B4-BE49-F238E27FC236}">
                <a16:creationId xmlns:a16="http://schemas.microsoft.com/office/drawing/2014/main" id="{5D84555E-79E2-4D35-9CB8-F6275147B7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0834" t="5800"/>
          <a:stretch>
            <a:fillRect/>
          </a:stretch>
        </p:blipFill>
        <p:spPr bwMode="auto">
          <a:xfrm>
            <a:off x="5011738" y="5103813"/>
            <a:ext cx="1809750" cy="1438275"/>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31753" name="Text Box 37">
            <a:extLst>
              <a:ext uri="{FF2B5EF4-FFF2-40B4-BE49-F238E27FC236}">
                <a16:creationId xmlns:a16="http://schemas.microsoft.com/office/drawing/2014/main" id="{747CA29A-23C5-4C6A-99DC-DB53304B9C6B}"/>
              </a:ext>
            </a:extLst>
          </p:cNvPr>
          <p:cNvSpPr txBox="1">
            <a:spLocks noChangeArrowheads="1"/>
          </p:cNvSpPr>
          <p:nvPr/>
        </p:nvSpPr>
        <p:spPr bwMode="auto">
          <a:xfrm>
            <a:off x="5942013" y="6523038"/>
            <a:ext cx="952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r>
              <a:rPr lang="el-GR" altLang="el-GR" sz="1200" b="0">
                <a:solidFill>
                  <a:srgbClr val="000000"/>
                </a:solidFill>
              </a:rPr>
              <a:t>Μοναζίτης</a:t>
            </a:r>
          </a:p>
        </p:txBody>
      </p:sp>
      <p:pic>
        <p:nvPicPr>
          <p:cNvPr id="31754" name="Picture 30" descr="autunite_09">
            <a:extLst>
              <a:ext uri="{FF2B5EF4-FFF2-40B4-BE49-F238E27FC236}">
                <a16:creationId xmlns:a16="http://schemas.microsoft.com/office/drawing/2014/main" id="{320A3012-0380-475F-87CF-AC831F80F5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5813" y="3740150"/>
            <a:ext cx="1860550" cy="1439863"/>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31755" name="Text Box 38">
            <a:extLst>
              <a:ext uri="{FF2B5EF4-FFF2-40B4-BE49-F238E27FC236}">
                <a16:creationId xmlns:a16="http://schemas.microsoft.com/office/drawing/2014/main" id="{A032BB45-AD7A-4392-8978-F35BB4E495D5}"/>
              </a:ext>
            </a:extLst>
          </p:cNvPr>
          <p:cNvSpPr txBox="1">
            <a:spLocks noChangeArrowheads="1"/>
          </p:cNvSpPr>
          <p:nvPr/>
        </p:nvSpPr>
        <p:spPr bwMode="auto">
          <a:xfrm>
            <a:off x="8137525" y="5194300"/>
            <a:ext cx="9572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r>
              <a:rPr lang="el-GR" altLang="el-GR" sz="1200" b="0">
                <a:solidFill>
                  <a:srgbClr val="000000"/>
                </a:solidFill>
              </a:rPr>
              <a:t>Ωτουνίτης</a:t>
            </a:r>
          </a:p>
        </p:txBody>
      </p:sp>
      <p:pic>
        <p:nvPicPr>
          <p:cNvPr id="31756" name="Picture 28" descr="thorianite_02">
            <a:extLst>
              <a:ext uri="{FF2B5EF4-FFF2-40B4-BE49-F238E27FC236}">
                <a16:creationId xmlns:a16="http://schemas.microsoft.com/office/drawing/2014/main" id="{0FB7705D-87E7-40C2-B6C5-F8E9803AFB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6902" t="1837" r="37267" b="35695"/>
          <a:stretch>
            <a:fillRect/>
          </a:stretch>
        </p:blipFill>
        <p:spPr bwMode="auto">
          <a:xfrm>
            <a:off x="5702300" y="1690688"/>
            <a:ext cx="1709738" cy="1436687"/>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31757" name="Text Box 39">
            <a:extLst>
              <a:ext uri="{FF2B5EF4-FFF2-40B4-BE49-F238E27FC236}">
                <a16:creationId xmlns:a16="http://schemas.microsoft.com/office/drawing/2014/main" id="{BFCEC54B-7DCA-499E-9307-4F9070C74A02}"/>
              </a:ext>
            </a:extLst>
          </p:cNvPr>
          <p:cNvSpPr txBox="1">
            <a:spLocks noChangeArrowheads="1"/>
          </p:cNvSpPr>
          <p:nvPr/>
        </p:nvSpPr>
        <p:spPr bwMode="auto">
          <a:xfrm>
            <a:off x="6480175" y="3106738"/>
            <a:ext cx="10112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r>
              <a:rPr lang="el-GR" altLang="el-GR" sz="1200" b="0">
                <a:solidFill>
                  <a:srgbClr val="000000"/>
                </a:solidFill>
              </a:rPr>
              <a:t>Θοριανίτης</a:t>
            </a:r>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32770" name="Picture 27" descr="_Εικόνα1">
            <a:extLst>
              <a:ext uri="{FF2B5EF4-FFF2-40B4-BE49-F238E27FC236}">
                <a16:creationId xmlns:a16="http://schemas.microsoft.com/office/drawing/2014/main" id="{BB8BA824-9386-4DD6-906B-54B91736ED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5013" y="4324350"/>
            <a:ext cx="3200400" cy="2395538"/>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32771" name="Picture 26" descr="_Εικόνα1">
            <a:extLst>
              <a:ext uri="{FF2B5EF4-FFF2-40B4-BE49-F238E27FC236}">
                <a16:creationId xmlns:a16="http://schemas.microsoft.com/office/drawing/2014/main" id="{D2E85141-1821-4E38-83A8-E26D3B83BB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5013" y="1760538"/>
            <a:ext cx="3200400" cy="2378075"/>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32772" name="Picture 25" descr="_Εικόνα1">
            <a:extLst>
              <a:ext uri="{FF2B5EF4-FFF2-40B4-BE49-F238E27FC236}">
                <a16:creationId xmlns:a16="http://schemas.microsoft.com/office/drawing/2014/main" id="{017B5BC6-0C1A-45A3-9B24-F030CB2275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7725" y="3678238"/>
            <a:ext cx="2219325" cy="3041650"/>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32773" name="Picture 24" descr="_Εικόνα1">
            <a:extLst>
              <a:ext uri="{FF2B5EF4-FFF2-40B4-BE49-F238E27FC236}">
                <a16:creationId xmlns:a16="http://schemas.microsoft.com/office/drawing/2014/main" id="{A2C366C3-DCE4-4ADE-A986-55EAC8D409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675" y="3673475"/>
            <a:ext cx="3095625" cy="3046413"/>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32774" name="Rectangle 2">
            <a:extLst>
              <a:ext uri="{FF2B5EF4-FFF2-40B4-BE49-F238E27FC236}">
                <a16:creationId xmlns:a16="http://schemas.microsoft.com/office/drawing/2014/main" id="{C9E376F2-1C29-4DF1-A9C0-C88DCA22593A}"/>
              </a:ext>
            </a:extLst>
          </p:cNvPr>
          <p:cNvSpPr>
            <a:spLocks noGrp="1" noChangeArrowheads="1"/>
          </p:cNvSpPr>
          <p:nvPr>
            <p:ph type="title"/>
          </p:nvPr>
        </p:nvSpPr>
        <p:spPr>
          <a:xfrm>
            <a:off x="685800" y="230188"/>
            <a:ext cx="7772400" cy="650875"/>
          </a:xfrm>
          <a:solidFill>
            <a:srgbClr val="FFFFFF"/>
          </a:solidFill>
          <a:ln>
            <a:solidFill>
              <a:schemeClr val="hlink"/>
            </a:solidFill>
            <a:miter lim="800000"/>
            <a:headEnd/>
            <a:tailEnd/>
          </a:ln>
        </p:spPr>
        <p:txBody>
          <a:bodyPr>
            <a:spAutoFit/>
          </a:bodyPr>
          <a:lstStyle/>
          <a:p>
            <a:pPr eaLnBrk="1" hangingPunct="1"/>
            <a:r>
              <a:rPr lang="el-GR" altLang="el-GR" sz="3600" b="1">
                <a:solidFill>
                  <a:srgbClr val="000000"/>
                </a:solidFill>
                <a:latin typeface="Verdana" panose="020B0604030504040204" pitchFamily="34" charset="0"/>
              </a:rPr>
              <a:t>ΡΑΔΙΕΝΕΡΓΑ ΟΡΥΚΤΑ</a:t>
            </a:r>
            <a:endParaRPr lang="en-GB" altLang="el-GR" sz="3600" b="1">
              <a:solidFill>
                <a:srgbClr val="000000"/>
              </a:solidFill>
              <a:latin typeface="Verdana" panose="020B0604030504040204" pitchFamily="34" charset="0"/>
            </a:endParaRPr>
          </a:p>
        </p:txBody>
      </p:sp>
      <p:sp>
        <p:nvSpPr>
          <p:cNvPr id="32775" name="Rectangle 3">
            <a:extLst>
              <a:ext uri="{FF2B5EF4-FFF2-40B4-BE49-F238E27FC236}">
                <a16:creationId xmlns:a16="http://schemas.microsoft.com/office/drawing/2014/main" id="{3AEDD6B7-3D6F-4AE7-BE94-100C9D2CFAB3}"/>
              </a:ext>
            </a:extLst>
          </p:cNvPr>
          <p:cNvSpPr>
            <a:spLocks noGrp="1" noChangeArrowheads="1"/>
          </p:cNvSpPr>
          <p:nvPr>
            <p:ph type="body" idx="1"/>
          </p:nvPr>
        </p:nvSpPr>
        <p:spPr>
          <a:xfrm>
            <a:off x="217488" y="1308100"/>
            <a:ext cx="4856162" cy="1917700"/>
          </a:xfrm>
          <a:noFill/>
        </p:spPr>
        <p:txBody>
          <a:bodyPr>
            <a:spAutoFit/>
          </a:bodyPr>
          <a:lstStyle/>
          <a:p>
            <a:pPr eaLnBrk="1" hangingPunct="1">
              <a:lnSpc>
                <a:spcPct val="120000"/>
              </a:lnSpc>
              <a:spcBef>
                <a:spcPct val="70000"/>
              </a:spcBef>
              <a:buFont typeface="Wingdings" panose="05000000000000000000" pitchFamily="2" charset="2"/>
              <a:buChar char="§"/>
              <a:tabLst>
                <a:tab pos="3319463" algn="l"/>
                <a:tab pos="6275388" algn="l"/>
              </a:tabLst>
            </a:pPr>
            <a:r>
              <a:rPr lang="el-GR" altLang="el-GR" sz="2400" b="1">
                <a:solidFill>
                  <a:srgbClr val="FF5050"/>
                </a:solidFill>
                <a:latin typeface="Verdana" panose="020B0604030504040204" pitchFamily="34" charset="0"/>
              </a:rPr>
              <a:t>Μετρητής </a:t>
            </a:r>
            <a:r>
              <a:rPr lang="en-US" altLang="el-GR" sz="2400" b="1">
                <a:solidFill>
                  <a:srgbClr val="FF5050"/>
                </a:solidFill>
                <a:latin typeface="Verdana" panose="020B0604030504040204" pitchFamily="34" charset="0"/>
              </a:rPr>
              <a:t>Geiger</a:t>
            </a:r>
          </a:p>
          <a:p>
            <a:pPr eaLnBrk="1" hangingPunct="1">
              <a:lnSpc>
                <a:spcPct val="120000"/>
              </a:lnSpc>
              <a:spcBef>
                <a:spcPct val="70000"/>
              </a:spcBef>
              <a:buFont typeface="Wingdings" panose="05000000000000000000" pitchFamily="2" charset="2"/>
              <a:buChar char="§"/>
              <a:tabLst>
                <a:tab pos="3319463" algn="l"/>
                <a:tab pos="6275388" algn="l"/>
              </a:tabLst>
            </a:pPr>
            <a:r>
              <a:rPr lang="el-GR" altLang="el-GR" sz="2400" b="1">
                <a:solidFill>
                  <a:srgbClr val="FF5050"/>
                </a:solidFill>
                <a:latin typeface="Verdana" panose="020B0604030504040204" pitchFamily="34" charset="0"/>
              </a:rPr>
              <a:t>Μετρητής σπινθηρισμού</a:t>
            </a:r>
          </a:p>
          <a:p>
            <a:pPr eaLnBrk="1" hangingPunct="1">
              <a:lnSpc>
                <a:spcPct val="120000"/>
              </a:lnSpc>
              <a:spcBef>
                <a:spcPct val="70000"/>
              </a:spcBef>
              <a:buFont typeface="Wingdings" panose="05000000000000000000" pitchFamily="2" charset="2"/>
              <a:buChar char="§"/>
              <a:tabLst>
                <a:tab pos="3319463" algn="l"/>
                <a:tab pos="6275388" algn="l"/>
              </a:tabLst>
            </a:pPr>
            <a:r>
              <a:rPr lang="el-GR" altLang="el-GR" sz="2400" b="1">
                <a:solidFill>
                  <a:srgbClr val="FF5050"/>
                </a:solidFill>
                <a:latin typeface="Verdana" panose="020B0604030504040204" pitchFamily="34" charset="0"/>
              </a:rPr>
              <a:t>Αυτοραδιογραφία</a:t>
            </a:r>
          </a:p>
        </p:txBody>
      </p:sp>
      <p:sp>
        <p:nvSpPr>
          <p:cNvPr id="32776" name="Text Box 20">
            <a:extLst>
              <a:ext uri="{FF2B5EF4-FFF2-40B4-BE49-F238E27FC236}">
                <a16:creationId xmlns:a16="http://schemas.microsoft.com/office/drawing/2014/main" id="{F6427ABD-F68D-42A6-BDC6-40281CC0106C}"/>
              </a:ext>
            </a:extLst>
          </p:cNvPr>
          <p:cNvSpPr txBox="1">
            <a:spLocks noChangeArrowheads="1"/>
          </p:cNvSpPr>
          <p:nvPr/>
        </p:nvSpPr>
        <p:spPr bwMode="auto">
          <a:xfrm>
            <a:off x="3460750" y="6167438"/>
            <a:ext cx="1403350" cy="42545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36000" tIns="0" rIns="36000" bIns="0">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algn="ctr" eaLnBrk="1" hangingPunct="1"/>
            <a:r>
              <a:rPr lang="el-GR" altLang="el-GR" sz="1400" b="0">
                <a:solidFill>
                  <a:srgbClr val="000000"/>
                </a:solidFill>
              </a:rPr>
              <a:t>Ροή αίματος </a:t>
            </a:r>
            <a:br>
              <a:rPr lang="el-GR" altLang="el-GR" sz="1400" b="0">
                <a:solidFill>
                  <a:srgbClr val="000000"/>
                </a:solidFill>
              </a:rPr>
            </a:br>
            <a:r>
              <a:rPr lang="el-GR" altLang="el-GR" sz="1400" b="0">
                <a:solidFill>
                  <a:srgbClr val="000000"/>
                </a:solidFill>
              </a:rPr>
              <a:t>στον εγκέφαλο</a:t>
            </a:r>
          </a:p>
        </p:txBody>
      </p:sp>
      <p:sp>
        <p:nvSpPr>
          <p:cNvPr id="32777" name="Text Box 21">
            <a:extLst>
              <a:ext uri="{FF2B5EF4-FFF2-40B4-BE49-F238E27FC236}">
                <a16:creationId xmlns:a16="http://schemas.microsoft.com/office/drawing/2014/main" id="{930AF0D5-2AA3-4144-A357-37BCEA24B0C7}"/>
              </a:ext>
            </a:extLst>
          </p:cNvPr>
          <p:cNvSpPr txBox="1">
            <a:spLocks noChangeArrowheads="1"/>
          </p:cNvSpPr>
          <p:nvPr/>
        </p:nvSpPr>
        <p:spPr bwMode="auto">
          <a:xfrm>
            <a:off x="290513" y="6167438"/>
            <a:ext cx="1627187" cy="42545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36000" tIns="0" rIns="36000" bIns="0">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algn="ctr" eaLnBrk="1" hangingPunct="1"/>
            <a:r>
              <a:rPr lang="el-GR" altLang="el-GR" sz="1400" b="0">
                <a:solidFill>
                  <a:srgbClr val="000000"/>
                </a:solidFill>
              </a:rPr>
              <a:t>Κατανομή </a:t>
            </a:r>
            <a:r>
              <a:rPr lang="en-US" altLang="el-GR" sz="1400" b="0">
                <a:solidFill>
                  <a:srgbClr val="000000"/>
                </a:solidFill>
              </a:rPr>
              <a:t>C-11</a:t>
            </a:r>
            <a:br>
              <a:rPr lang="el-GR" altLang="el-GR" sz="1400" b="0">
                <a:solidFill>
                  <a:srgbClr val="000000"/>
                </a:solidFill>
              </a:rPr>
            </a:br>
            <a:r>
              <a:rPr lang="el-GR" altLang="el-GR" sz="1400" b="0">
                <a:solidFill>
                  <a:srgbClr val="000000"/>
                </a:solidFill>
              </a:rPr>
              <a:t>σε φύλλα καπνού</a:t>
            </a:r>
          </a:p>
        </p:txBody>
      </p:sp>
      <p:sp>
        <p:nvSpPr>
          <p:cNvPr id="32778" name="Text Box 22">
            <a:extLst>
              <a:ext uri="{FF2B5EF4-FFF2-40B4-BE49-F238E27FC236}">
                <a16:creationId xmlns:a16="http://schemas.microsoft.com/office/drawing/2014/main" id="{C75D2B84-F487-4771-A9C6-5BE92A833D21}"/>
              </a:ext>
            </a:extLst>
          </p:cNvPr>
          <p:cNvSpPr txBox="1">
            <a:spLocks noChangeArrowheads="1"/>
          </p:cNvSpPr>
          <p:nvPr/>
        </p:nvSpPr>
        <p:spPr bwMode="auto">
          <a:xfrm>
            <a:off x="7377113" y="3825875"/>
            <a:ext cx="1566862" cy="2127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36000" tIns="0" rIns="36000" bIns="0">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algn="ctr" eaLnBrk="1" hangingPunct="1"/>
            <a:r>
              <a:rPr lang="el-GR" altLang="el-GR" sz="1400" b="0">
                <a:solidFill>
                  <a:srgbClr val="000000"/>
                </a:solidFill>
              </a:rPr>
              <a:t>Μετρητής Geiger</a:t>
            </a:r>
          </a:p>
        </p:txBody>
      </p:sp>
      <p:sp>
        <p:nvSpPr>
          <p:cNvPr id="32779" name="Text Box 23">
            <a:extLst>
              <a:ext uri="{FF2B5EF4-FFF2-40B4-BE49-F238E27FC236}">
                <a16:creationId xmlns:a16="http://schemas.microsoft.com/office/drawing/2014/main" id="{0875C67D-832A-4373-84B3-C2EAFF6CB230}"/>
              </a:ext>
            </a:extLst>
          </p:cNvPr>
          <p:cNvSpPr txBox="1">
            <a:spLocks noChangeArrowheads="1"/>
          </p:cNvSpPr>
          <p:nvPr/>
        </p:nvSpPr>
        <p:spPr bwMode="auto">
          <a:xfrm>
            <a:off x="6764338" y="6410325"/>
            <a:ext cx="2190750" cy="2127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36000" tIns="0" rIns="36000" bIns="0">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algn="ctr" eaLnBrk="1" hangingPunct="1"/>
            <a:r>
              <a:rPr lang="el-GR" altLang="el-GR" sz="1400" b="0">
                <a:solidFill>
                  <a:srgbClr val="000000"/>
                </a:solidFill>
              </a:rPr>
              <a:t>Μετρητής σπινθηρισμού</a:t>
            </a: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6146" name="Picture 4" descr="Image:Stylised Lithium Atom.png">
            <a:hlinkClick r:id="rId2"/>
            <a:extLst>
              <a:ext uri="{FF2B5EF4-FFF2-40B4-BE49-F238E27FC236}">
                <a16:creationId xmlns:a16="http://schemas.microsoft.com/office/drawing/2014/main" id="{42F50B89-D8B5-4B6D-A1C6-0A1AAD095E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0450" y="1268413"/>
            <a:ext cx="4618038"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Oval 15">
            <a:extLst>
              <a:ext uri="{FF2B5EF4-FFF2-40B4-BE49-F238E27FC236}">
                <a16:creationId xmlns:a16="http://schemas.microsoft.com/office/drawing/2014/main" id="{52CCE99C-2B09-441D-952D-23B41A414AD3}"/>
              </a:ext>
            </a:extLst>
          </p:cNvPr>
          <p:cNvSpPr>
            <a:spLocks noChangeArrowheads="1"/>
          </p:cNvSpPr>
          <p:nvPr/>
        </p:nvSpPr>
        <p:spPr bwMode="auto">
          <a:xfrm>
            <a:off x="3851275" y="3068638"/>
            <a:ext cx="1582738" cy="1584325"/>
          </a:xfrm>
          <a:prstGeom prst="ellipse">
            <a:avLst/>
          </a:prstGeom>
          <a:noFill/>
          <a:ln w="57150" algn="ctr">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endParaRPr lang="en-US" altLang="el-GR"/>
          </a:p>
        </p:txBody>
      </p:sp>
      <p:sp>
        <p:nvSpPr>
          <p:cNvPr id="6148" name="Rectangle 2">
            <a:extLst>
              <a:ext uri="{FF2B5EF4-FFF2-40B4-BE49-F238E27FC236}">
                <a16:creationId xmlns:a16="http://schemas.microsoft.com/office/drawing/2014/main" id="{D1F87461-0A18-4164-8A23-2C4E19B3BCCF}"/>
              </a:ext>
            </a:extLst>
          </p:cNvPr>
          <p:cNvSpPr>
            <a:spLocks noGrp="1" noChangeArrowheads="1"/>
          </p:cNvSpPr>
          <p:nvPr>
            <p:ph type="title"/>
          </p:nvPr>
        </p:nvSpPr>
        <p:spPr>
          <a:xfrm>
            <a:off x="685800" y="230188"/>
            <a:ext cx="7772400" cy="650875"/>
          </a:xfrm>
          <a:solidFill>
            <a:srgbClr val="FFFFFF"/>
          </a:solidFill>
          <a:ln>
            <a:solidFill>
              <a:schemeClr val="hlink"/>
            </a:solidFill>
            <a:miter lim="800000"/>
            <a:headEnd/>
            <a:tailEnd/>
          </a:ln>
        </p:spPr>
        <p:txBody>
          <a:bodyPr>
            <a:spAutoFit/>
          </a:bodyPr>
          <a:lstStyle/>
          <a:p>
            <a:pPr eaLnBrk="1" hangingPunct="1"/>
            <a:r>
              <a:rPr lang="el-GR" altLang="el-GR" sz="3600" b="1">
                <a:solidFill>
                  <a:srgbClr val="000000"/>
                </a:solidFill>
                <a:latin typeface="Verdana" panose="020B0604030504040204" pitchFamily="34" charset="0"/>
              </a:rPr>
              <a:t>ΑΤΟΜΟ</a:t>
            </a:r>
            <a:endParaRPr lang="en-GB" altLang="el-GR" sz="3600" b="1">
              <a:solidFill>
                <a:srgbClr val="000000"/>
              </a:solidFill>
              <a:latin typeface="Verdana" panose="020B0604030504040204" pitchFamily="34" charset="0"/>
            </a:endParaRPr>
          </a:p>
        </p:txBody>
      </p:sp>
      <p:sp>
        <p:nvSpPr>
          <p:cNvPr id="6149" name="AutoShape 6">
            <a:extLst>
              <a:ext uri="{FF2B5EF4-FFF2-40B4-BE49-F238E27FC236}">
                <a16:creationId xmlns:a16="http://schemas.microsoft.com/office/drawing/2014/main" id="{F1BF9962-73FC-4383-83DC-5C565064054F}"/>
              </a:ext>
            </a:extLst>
          </p:cNvPr>
          <p:cNvSpPr>
            <a:spLocks noChangeArrowheads="1"/>
          </p:cNvSpPr>
          <p:nvPr/>
        </p:nvSpPr>
        <p:spPr bwMode="auto">
          <a:xfrm>
            <a:off x="5953125" y="1401763"/>
            <a:ext cx="1646238" cy="741362"/>
          </a:xfrm>
          <a:prstGeom prst="wedgeRectCallout">
            <a:avLst>
              <a:gd name="adj1" fmla="val -52894"/>
              <a:gd name="adj2" fmla="val 86829"/>
            </a:avLst>
          </a:prstGeom>
          <a:solidFill>
            <a:srgbClr val="FFFFFF"/>
          </a:solidFill>
          <a:ln w="9525" algn="ctr">
            <a:solidFill>
              <a:srgbClr val="000000"/>
            </a:solidFill>
            <a:miter lim="800000"/>
            <a:headEnd/>
            <a:tailEnd/>
          </a:ln>
        </p:spPr>
        <p:txBody>
          <a:bodyPr wrap="none">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algn="ctr" eaLnBrk="1" hangingPunct="1"/>
            <a:r>
              <a:rPr lang="el-GR" altLang="el-GR" sz="1800">
                <a:solidFill>
                  <a:srgbClr val="000000"/>
                </a:solidFill>
              </a:rPr>
              <a:t>Ηλεκτρόνιο</a:t>
            </a:r>
            <a:br>
              <a:rPr lang="el-GR" altLang="el-GR" sz="1800">
                <a:solidFill>
                  <a:srgbClr val="000000"/>
                </a:solidFill>
              </a:rPr>
            </a:br>
            <a:r>
              <a:rPr lang="en-US" altLang="el-GR">
                <a:solidFill>
                  <a:srgbClr val="000000"/>
                </a:solidFill>
              </a:rPr>
              <a:t>e</a:t>
            </a:r>
            <a:r>
              <a:rPr lang="en-US" altLang="el-GR" baseline="30000">
                <a:solidFill>
                  <a:srgbClr val="000000"/>
                </a:solidFill>
              </a:rPr>
              <a:t>-</a:t>
            </a:r>
            <a:endParaRPr lang="el-GR" altLang="el-GR" baseline="30000">
              <a:solidFill>
                <a:srgbClr val="000000"/>
              </a:solidFill>
            </a:endParaRPr>
          </a:p>
        </p:txBody>
      </p:sp>
      <p:sp>
        <p:nvSpPr>
          <p:cNvPr id="6150" name="Rectangle 7">
            <a:extLst>
              <a:ext uri="{FF2B5EF4-FFF2-40B4-BE49-F238E27FC236}">
                <a16:creationId xmlns:a16="http://schemas.microsoft.com/office/drawing/2014/main" id="{36D7EDFD-0382-497C-92B0-9C05CF7CA005}"/>
              </a:ext>
            </a:extLst>
          </p:cNvPr>
          <p:cNvSpPr>
            <a:spLocks noChangeArrowheads="1"/>
          </p:cNvSpPr>
          <p:nvPr/>
        </p:nvSpPr>
        <p:spPr bwMode="auto">
          <a:xfrm>
            <a:off x="4787900" y="3789363"/>
            <a:ext cx="4413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algn="ctr" eaLnBrk="1" hangingPunct="1"/>
            <a:r>
              <a:rPr lang="en-US" altLang="el-GR" sz="4000">
                <a:solidFill>
                  <a:srgbClr val="FFFFFF"/>
                </a:solidFill>
              </a:rPr>
              <a:t>+</a:t>
            </a:r>
            <a:endParaRPr lang="el-GR" altLang="el-GR" sz="4000">
              <a:solidFill>
                <a:srgbClr val="FFFFFF"/>
              </a:solidFill>
            </a:endParaRPr>
          </a:p>
        </p:txBody>
      </p:sp>
      <p:sp>
        <p:nvSpPr>
          <p:cNvPr id="6151" name="Rectangle 8">
            <a:extLst>
              <a:ext uri="{FF2B5EF4-FFF2-40B4-BE49-F238E27FC236}">
                <a16:creationId xmlns:a16="http://schemas.microsoft.com/office/drawing/2014/main" id="{A5C9F9AA-23CE-4664-9E35-4153E5C76A32}"/>
              </a:ext>
            </a:extLst>
          </p:cNvPr>
          <p:cNvSpPr>
            <a:spLocks noChangeArrowheads="1"/>
          </p:cNvSpPr>
          <p:nvPr/>
        </p:nvSpPr>
        <p:spPr bwMode="auto">
          <a:xfrm>
            <a:off x="5632450" y="2259013"/>
            <a:ext cx="2444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algn="ctr" eaLnBrk="1" hangingPunct="1"/>
            <a:r>
              <a:rPr lang="en-US" altLang="el-GR" sz="4000">
                <a:solidFill>
                  <a:srgbClr val="FFFFFF"/>
                </a:solidFill>
              </a:rPr>
              <a:t>-</a:t>
            </a:r>
            <a:endParaRPr lang="el-GR" altLang="el-GR" sz="4000">
              <a:solidFill>
                <a:srgbClr val="FFFFFF"/>
              </a:solidFill>
            </a:endParaRPr>
          </a:p>
        </p:txBody>
      </p:sp>
      <p:sp>
        <p:nvSpPr>
          <p:cNvPr id="6152" name="AutoShape 9">
            <a:extLst>
              <a:ext uri="{FF2B5EF4-FFF2-40B4-BE49-F238E27FC236}">
                <a16:creationId xmlns:a16="http://schemas.microsoft.com/office/drawing/2014/main" id="{DCBC13C4-437E-4B1D-B34C-F38A79215CC5}"/>
              </a:ext>
            </a:extLst>
          </p:cNvPr>
          <p:cNvSpPr>
            <a:spLocks noChangeArrowheads="1"/>
          </p:cNvSpPr>
          <p:nvPr/>
        </p:nvSpPr>
        <p:spPr bwMode="auto">
          <a:xfrm>
            <a:off x="6300788" y="3933825"/>
            <a:ext cx="1492250" cy="741363"/>
          </a:xfrm>
          <a:prstGeom prst="wedgeRectCallout">
            <a:avLst>
              <a:gd name="adj1" fmla="val -122551"/>
              <a:gd name="adj2" fmla="val -24306"/>
            </a:avLst>
          </a:prstGeom>
          <a:solidFill>
            <a:srgbClr val="FFFFFF"/>
          </a:solidFill>
          <a:ln w="9525" algn="ctr">
            <a:solidFill>
              <a:srgbClr val="000000"/>
            </a:solidFill>
            <a:miter lim="800000"/>
            <a:headEnd/>
            <a:tailEnd/>
          </a:ln>
        </p:spPr>
        <p:txBody>
          <a:bodyPr wrap="none">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algn="ctr" eaLnBrk="1" hangingPunct="1"/>
            <a:r>
              <a:rPr lang="el-GR" altLang="el-GR" sz="1800">
                <a:solidFill>
                  <a:srgbClr val="FF0000"/>
                </a:solidFill>
              </a:rPr>
              <a:t>Πρωτόνιο </a:t>
            </a:r>
            <a:br>
              <a:rPr lang="el-GR" altLang="el-GR" sz="1800">
                <a:solidFill>
                  <a:srgbClr val="FF0000"/>
                </a:solidFill>
              </a:rPr>
            </a:br>
            <a:r>
              <a:rPr lang="en-US" altLang="el-GR">
                <a:solidFill>
                  <a:srgbClr val="FF0000"/>
                </a:solidFill>
              </a:rPr>
              <a:t>p</a:t>
            </a:r>
            <a:r>
              <a:rPr lang="en-US" altLang="el-GR" baseline="30000">
                <a:solidFill>
                  <a:srgbClr val="FF0000"/>
                </a:solidFill>
              </a:rPr>
              <a:t>+</a:t>
            </a:r>
            <a:endParaRPr lang="el-GR" altLang="el-GR" baseline="30000">
              <a:solidFill>
                <a:srgbClr val="FF0000"/>
              </a:solidFill>
            </a:endParaRPr>
          </a:p>
        </p:txBody>
      </p:sp>
      <p:sp>
        <p:nvSpPr>
          <p:cNvPr id="6153" name="AutoShape 10">
            <a:extLst>
              <a:ext uri="{FF2B5EF4-FFF2-40B4-BE49-F238E27FC236}">
                <a16:creationId xmlns:a16="http://schemas.microsoft.com/office/drawing/2014/main" id="{2E2A45A0-EEDB-4E4B-BB6B-D95274031FDD}"/>
              </a:ext>
            </a:extLst>
          </p:cNvPr>
          <p:cNvSpPr>
            <a:spLocks noChangeArrowheads="1"/>
          </p:cNvSpPr>
          <p:nvPr/>
        </p:nvSpPr>
        <p:spPr bwMode="auto">
          <a:xfrm>
            <a:off x="2627313" y="1943100"/>
            <a:ext cx="1344612" cy="741363"/>
          </a:xfrm>
          <a:prstGeom prst="wedgeRectCallout">
            <a:avLst>
              <a:gd name="adj1" fmla="val 70778"/>
              <a:gd name="adj2" fmla="val 162847"/>
            </a:avLst>
          </a:prstGeom>
          <a:solidFill>
            <a:srgbClr val="FFFFFF"/>
          </a:solidFill>
          <a:ln w="9525" algn="ctr">
            <a:solidFill>
              <a:srgbClr val="000000"/>
            </a:solidFill>
            <a:miter lim="800000"/>
            <a:headEnd/>
            <a:tailEnd/>
          </a:ln>
        </p:spPr>
        <p:txBody>
          <a:bodyPr wrap="none">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algn="ctr" eaLnBrk="1" hangingPunct="1"/>
            <a:r>
              <a:rPr lang="el-GR" altLang="el-GR" sz="1800">
                <a:solidFill>
                  <a:srgbClr val="0033CC"/>
                </a:solidFill>
              </a:rPr>
              <a:t>Νετρόνιο</a:t>
            </a:r>
          </a:p>
          <a:p>
            <a:pPr algn="ctr" eaLnBrk="1" hangingPunct="1"/>
            <a:r>
              <a:rPr lang="en-US" altLang="el-GR">
                <a:solidFill>
                  <a:srgbClr val="0033CC"/>
                </a:solidFill>
              </a:rPr>
              <a:t>n</a:t>
            </a:r>
            <a:endParaRPr lang="el-GR" altLang="el-GR">
              <a:solidFill>
                <a:srgbClr val="0033CC"/>
              </a:solidFill>
            </a:endParaRPr>
          </a:p>
        </p:txBody>
      </p:sp>
      <p:sp>
        <p:nvSpPr>
          <p:cNvPr id="6154" name="AutoShape 11">
            <a:extLst>
              <a:ext uri="{FF2B5EF4-FFF2-40B4-BE49-F238E27FC236}">
                <a16:creationId xmlns:a16="http://schemas.microsoft.com/office/drawing/2014/main" id="{35242822-6C31-402E-9A1D-95436DCE10B4}"/>
              </a:ext>
            </a:extLst>
          </p:cNvPr>
          <p:cNvSpPr>
            <a:spLocks noChangeArrowheads="1"/>
          </p:cNvSpPr>
          <p:nvPr/>
        </p:nvSpPr>
        <p:spPr bwMode="auto">
          <a:xfrm>
            <a:off x="6011863" y="5284788"/>
            <a:ext cx="1309687" cy="376237"/>
          </a:xfrm>
          <a:prstGeom prst="wedgeRectCallout">
            <a:avLst>
              <a:gd name="adj1" fmla="val -119093"/>
              <a:gd name="adj2" fmla="val -256329"/>
            </a:avLst>
          </a:prstGeom>
          <a:solidFill>
            <a:srgbClr val="FFFFFF"/>
          </a:solidFill>
          <a:ln w="9525" algn="ctr">
            <a:solidFill>
              <a:srgbClr val="000000"/>
            </a:solidFill>
            <a:miter lim="800000"/>
            <a:headEnd/>
            <a:tailEnd/>
          </a:ln>
        </p:spPr>
        <p:txBody>
          <a:bodyPr wrap="none">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algn="ctr" eaLnBrk="1" hangingPunct="1"/>
            <a:r>
              <a:rPr lang="el-GR" altLang="el-GR" sz="1800">
                <a:solidFill>
                  <a:srgbClr val="009900"/>
                </a:solidFill>
              </a:rPr>
              <a:t>Πυρήνας</a:t>
            </a:r>
          </a:p>
        </p:txBody>
      </p:sp>
      <p:pic>
        <p:nvPicPr>
          <p:cNvPr id="6155" name="Picture 13" descr="Atom Animation">
            <a:extLst>
              <a:ext uri="{FF2B5EF4-FFF2-40B4-BE49-F238E27FC236}">
                <a16:creationId xmlns:a16="http://schemas.microsoft.com/office/drawing/2014/main" id="{26C0AD07-A104-4435-AA8F-1BB3A94C53D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7313" y="4868863"/>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4" name="Rectangle 6">
            <a:extLst>
              <a:ext uri="{FF2B5EF4-FFF2-40B4-BE49-F238E27FC236}">
                <a16:creationId xmlns:a16="http://schemas.microsoft.com/office/drawing/2014/main" id="{4E895921-6DC5-40B4-883A-C8C706FFAA43}"/>
              </a:ext>
            </a:extLst>
          </p:cNvPr>
          <p:cNvSpPr>
            <a:spLocks noGrp="1" noChangeArrowheads="1"/>
          </p:cNvSpPr>
          <p:nvPr>
            <p:ph type="title"/>
          </p:nvPr>
        </p:nvSpPr>
        <p:spPr>
          <a:xfrm>
            <a:off x="685800" y="230188"/>
            <a:ext cx="7772400" cy="650875"/>
          </a:xfrm>
          <a:solidFill>
            <a:srgbClr val="FFFFFF"/>
          </a:solidFill>
          <a:ln>
            <a:solidFill>
              <a:schemeClr val="hlink"/>
            </a:solidFill>
            <a:miter lim="800000"/>
            <a:headEnd/>
            <a:tailEnd/>
          </a:ln>
        </p:spPr>
        <p:txBody>
          <a:bodyPr>
            <a:spAutoFit/>
          </a:bodyPr>
          <a:lstStyle/>
          <a:p>
            <a:pPr eaLnBrk="1" hangingPunct="1"/>
            <a:r>
              <a:rPr lang="el-GR" altLang="el-GR" sz="3600" b="1">
                <a:solidFill>
                  <a:srgbClr val="000000"/>
                </a:solidFill>
                <a:latin typeface="Verdana" panose="020B0604030504040204" pitchFamily="34" charset="0"/>
              </a:rPr>
              <a:t>ΡΑΔΙΕΝΕΡΓΑ ΟΡΥΚΤΑ</a:t>
            </a:r>
            <a:endParaRPr lang="en-GB" altLang="el-GR" sz="3600" b="1">
              <a:solidFill>
                <a:srgbClr val="000000"/>
              </a:solidFill>
              <a:latin typeface="Verdana" panose="020B0604030504040204" pitchFamily="34" charset="0"/>
            </a:endParaRPr>
          </a:p>
        </p:txBody>
      </p:sp>
      <p:sp>
        <p:nvSpPr>
          <p:cNvPr id="33795" name="Rectangle 7">
            <a:extLst>
              <a:ext uri="{FF2B5EF4-FFF2-40B4-BE49-F238E27FC236}">
                <a16:creationId xmlns:a16="http://schemas.microsoft.com/office/drawing/2014/main" id="{FB172703-AF8F-43E5-82AA-8BCB8DB81AE6}"/>
              </a:ext>
            </a:extLst>
          </p:cNvPr>
          <p:cNvSpPr>
            <a:spLocks noGrp="1" noChangeArrowheads="1"/>
          </p:cNvSpPr>
          <p:nvPr>
            <p:ph type="body" idx="1"/>
          </p:nvPr>
        </p:nvSpPr>
        <p:spPr>
          <a:xfrm>
            <a:off x="217488" y="1308100"/>
            <a:ext cx="8428037" cy="2100263"/>
          </a:xfrm>
          <a:noFill/>
        </p:spPr>
        <p:txBody>
          <a:bodyPr>
            <a:spAutoFit/>
          </a:bodyPr>
          <a:lstStyle/>
          <a:p>
            <a:pPr eaLnBrk="1" hangingPunct="1">
              <a:lnSpc>
                <a:spcPct val="120000"/>
              </a:lnSpc>
              <a:spcBef>
                <a:spcPct val="70000"/>
              </a:spcBef>
              <a:buFont typeface="Wingdings" panose="05000000000000000000" pitchFamily="2" charset="2"/>
              <a:buChar char="§"/>
              <a:tabLst>
                <a:tab pos="3319463" algn="l"/>
                <a:tab pos="6275388" algn="l"/>
              </a:tabLst>
            </a:pPr>
            <a:r>
              <a:rPr lang="el-GR" altLang="el-GR" sz="2400" b="1">
                <a:solidFill>
                  <a:srgbClr val="FF5050"/>
                </a:solidFill>
                <a:latin typeface="Verdana" panose="020B0604030504040204" pitchFamily="34" charset="0"/>
              </a:rPr>
              <a:t>Μετάμειξη</a:t>
            </a:r>
          </a:p>
          <a:p>
            <a:pPr eaLnBrk="1" hangingPunct="1">
              <a:lnSpc>
                <a:spcPct val="120000"/>
              </a:lnSpc>
              <a:spcBef>
                <a:spcPct val="70000"/>
              </a:spcBef>
              <a:buFont typeface="Wingdings" panose="05000000000000000000" pitchFamily="2" charset="2"/>
              <a:buChar char="§"/>
              <a:tabLst>
                <a:tab pos="3319463" algn="l"/>
                <a:tab pos="6275388" algn="l"/>
              </a:tabLst>
            </a:pPr>
            <a:r>
              <a:rPr lang="el-GR" altLang="el-GR" sz="2400">
                <a:solidFill>
                  <a:srgbClr val="000000"/>
                </a:solidFill>
                <a:latin typeface="Verdana" panose="020B0604030504040204" pitchFamily="34" charset="0"/>
              </a:rPr>
              <a:t>Καταστροφή της κρυσταλλικής δομής </a:t>
            </a:r>
            <a:br>
              <a:rPr lang="el-GR" altLang="el-GR" sz="2400">
                <a:solidFill>
                  <a:srgbClr val="000000"/>
                </a:solidFill>
                <a:latin typeface="Verdana" panose="020B0604030504040204" pitchFamily="34" charset="0"/>
              </a:rPr>
            </a:br>
            <a:r>
              <a:rPr lang="en-US" altLang="el-GR" sz="2400">
                <a:solidFill>
                  <a:srgbClr val="000000"/>
                </a:solidFill>
                <a:latin typeface="Verdana" panose="020B0604030504040204" pitchFamily="34" charset="0"/>
              </a:rPr>
              <a:t>U- </a:t>
            </a:r>
            <a:r>
              <a:rPr lang="el-GR" altLang="el-GR" sz="2400">
                <a:solidFill>
                  <a:srgbClr val="000000"/>
                </a:solidFill>
                <a:latin typeface="Verdana" panose="020B0604030504040204" pitchFamily="34" charset="0"/>
              </a:rPr>
              <a:t>και </a:t>
            </a:r>
            <a:r>
              <a:rPr lang="en-US" altLang="el-GR" sz="2400">
                <a:solidFill>
                  <a:srgbClr val="000000"/>
                </a:solidFill>
                <a:latin typeface="Verdana" panose="020B0604030504040204" pitchFamily="34" charset="0"/>
              </a:rPr>
              <a:t>Th-</a:t>
            </a:r>
            <a:r>
              <a:rPr lang="el-GR" altLang="el-GR" sz="2400">
                <a:solidFill>
                  <a:srgbClr val="000000"/>
                </a:solidFill>
                <a:latin typeface="Verdana" panose="020B0604030504040204" pitchFamily="34" charset="0"/>
              </a:rPr>
              <a:t>ούχων ορυκτών</a:t>
            </a:r>
            <a:br>
              <a:rPr lang="el-GR" altLang="el-GR" sz="2400">
                <a:solidFill>
                  <a:srgbClr val="000000"/>
                </a:solidFill>
                <a:latin typeface="Verdana" panose="020B0604030504040204" pitchFamily="34" charset="0"/>
              </a:rPr>
            </a:br>
            <a:r>
              <a:rPr lang="el-GR" altLang="el-GR" sz="2400">
                <a:solidFill>
                  <a:srgbClr val="000000"/>
                </a:solidFill>
                <a:latin typeface="Verdana" panose="020B0604030504040204" pitchFamily="34" charset="0"/>
              </a:rPr>
              <a:t>εξ αιτίας της ραδιενεργής διάσπασης</a:t>
            </a:r>
          </a:p>
        </p:txBody>
      </p:sp>
      <p:pic>
        <p:nvPicPr>
          <p:cNvPr id="33796" name="Picture 14" descr="_Εικόνα1">
            <a:extLst>
              <a:ext uri="{FF2B5EF4-FFF2-40B4-BE49-F238E27FC236}">
                <a16:creationId xmlns:a16="http://schemas.microsoft.com/office/drawing/2014/main" id="{CAD6A442-96E9-43A8-93FF-B057E8D513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6950" y="3829050"/>
            <a:ext cx="3843338" cy="2890838"/>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33797" name="Picture 15" descr="_Εικόνα1">
            <a:extLst>
              <a:ext uri="{FF2B5EF4-FFF2-40B4-BE49-F238E27FC236}">
                <a16:creationId xmlns:a16="http://schemas.microsoft.com/office/drawing/2014/main" id="{3DDF883B-B324-4A86-B3F7-38FF92BF53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63" y="3836988"/>
            <a:ext cx="3767137" cy="2882900"/>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00"/>
        </a:solidFill>
        <a:effectLst/>
      </p:bgPr>
    </p:bg>
    <p:spTree>
      <p:nvGrpSpPr>
        <p:cNvPr id="1" name=""/>
        <p:cNvGrpSpPr/>
        <p:nvPr/>
      </p:nvGrpSpPr>
      <p:grpSpPr>
        <a:xfrm>
          <a:off x="0" y="0"/>
          <a:ext cx="0" cy="0"/>
          <a:chOff x="0" y="0"/>
          <a:chExt cx="0" cy="0"/>
        </a:xfrm>
      </p:grpSpPr>
      <p:pic>
        <p:nvPicPr>
          <p:cNvPr id="34818" name="Picture 2" descr="_matanuska-glacier-cave-398945-sw alaska">
            <a:extLst>
              <a:ext uri="{FF2B5EF4-FFF2-40B4-BE49-F238E27FC236}">
                <a16:creationId xmlns:a16="http://schemas.microsoft.com/office/drawing/2014/main" id="{E2FC515F-CBED-4002-8416-7D40E41759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3722"/>
          <a:stretch>
            <a:fillRect/>
          </a:stretch>
        </p:blipFill>
        <p:spPr bwMode="auto">
          <a:xfrm>
            <a:off x="762000" y="914400"/>
            <a:ext cx="7620000" cy="4930775"/>
          </a:xfrm>
          <a:prstGeom prst="rect">
            <a:avLst/>
          </a:prstGeom>
          <a:noFill/>
          <a:ln w="381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34819" name="Text Box 3">
            <a:extLst>
              <a:ext uri="{FF2B5EF4-FFF2-40B4-BE49-F238E27FC236}">
                <a16:creationId xmlns:a16="http://schemas.microsoft.com/office/drawing/2014/main" id="{D37EDC60-77E5-49DE-9206-220B4540E9AE}"/>
              </a:ext>
            </a:extLst>
          </p:cNvPr>
          <p:cNvSpPr txBox="1">
            <a:spLocks noChangeArrowheads="1"/>
          </p:cNvSpPr>
          <p:nvPr/>
        </p:nvSpPr>
        <p:spPr bwMode="auto">
          <a:xfrm>
            <a:off x="6159500" y="6022975"/>
            <a:ext cx="2216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r>
              <a:rPr lang="el-GR" altLang="el-GR" sz="1600" b="0">
                <a:solidFill>
                  <a:srgbClr val="FFFFFF"/>
                </a:solidFill>
              </a:rPr>
              <a:t>Παγετώνας, Αλάσκα</a:t>
            </a:r>
          </a:p>
        </p:txBody>
      </p:sp>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1E0CBA5B-CCF0-4A50-B0B5-332EBB0B898C}"/>
              </a:ext>
            </a:extLst>
          </p:cNvPr>
          <p:cNvSpPr>
            <a:spLocks noGrp="1" noChangeArrowheads="1"/>
          </p:cNvSpPr>
          <p:nvPr>
            <p:ph type="ctrTitle"/>
          </p:nvPr>
        </p:nvSpPr>
        <p:spPr>
          <a:xfrm>
            <a:off x="685800" y="2609850"/>
            <a:ext cx="7772400" cy="1449388"/>
          </a:xfrm>
          <a:solidFill>
            <a:srgbClr val="FFFFFF"/>
          </a:solidFill>
          <a:ln>
            <a:solidFill>
              <a:schemeClr val="hlink"/>
            </a:solidFill>
            <a:miter lim="800000"/>
            <a:headEnd/>
            <a:tailEnd/>
          </a:ln>
        </p:spPr>
        <p:txBody>
          <a:bodyPr/>
          <a:lstStyle/>
          <a:p>
            <a:pPr eaLnBrk="1" hangingPunct="1"/>
            <a:r>
              <a:rPr lang="el-GR" altLang="el-GR" b="1">
                <a:solidFill>
                  <a:srgbClr val="000000"/>
                </a:solidFill>
                <a:latin typeface="Verdana" panose="020B0604030504040204" pitchFamily="34" charset="0"/>
              </a:rPr>
              <a:t>ΗΜΙΠΕΡΙΟΔΟΣ ΖΩΗΣ</a:t>
            </a:r>
          </a:p>
        </p:txBody>
      </p:sp>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34F4177E-9D75-47B8-A4DD-F4264BA65927}"/>
              </a:ext>
            </a:extLst>
          </p:cNvPr>
          <p:cNvSpPr>
            <a:spLocks noGrp="1" noChangeArrowheads="1"/>
          </p:cNvSpPr>
          <p:nvPr>
            <p:ph type="title"/>
          </p:nvPr>
        </p:nvSpPr>
        <p:spPr>
          <a:xfrm>
            <a:off x="685800" y="230188"/>
            <a:ext cx="7772400" cy="650875"/>
          </a:xfrm>
          <a:solidFill>
            <a:srgbClr val="FFFFFF"/>
          </a:solidFill>
          <a:ln>
            <a:solidFill>
              <a:schemeClr val="hlink"/>
            </a:solidFill>
            <a:miter lim="800000"/>
            <a:headEnd/>
            <a:tailEnd/>
          </a:ln>
        </p:spPr>
        <p:txBody>
          <a:bodyPr>
            <a:spAutoFit/>
          </a:bodyPr>
          <a:lstStyle/>
          <a:p>
            <a:pPr eaLnBrk="1" hangingPunct="1"/>
            <a:r>
              <a:rPr lang="el-GR" altLang="el-GR" sz="3600" b="1">
                <a:solidFill>
                  <a:srgbClr val="000000"/>
                </a:solidFill>
                <a:latin typeface="Verdana" panose="020B0604030504040204" pitchFamily="34" charset="0"/>
              </a:rPr>
              <a:t>ΗΜΙΠΕΡΙΟΔΟΣ ΖΩΗΣ</a:t>
            </a:r>
            <a:endParaRPr lang="en-GB" altLang="el-GR" sz="3600" b="1">
              <a:solidFill>
                <a:srgbClr val="000000"/>
              </a:solidFill>
              <a:latin typeface="Verdana" panose="020B0604030504040204" pitchFamily="34" charset="0"/>
            </a:endParaRPr>
          </a:p>
        </p:txBody>
      </p:sp>
      <p:sp>
        <p:nvSpPr>
          <p:cNvPr id="36867" name="Rectangle 3">
            <a:extLst>
              <a:ext uri="{FF2B5EF4-FFF2-40B4-BE49-F238E27FC236}">
                <a16:creationId xmlns:a16="http://schemas.microsoft.com/office/drawing/2014/main" id="{DE456549-D30F-4779-A813-36363E83BF6E}"/>
              </a:ext>
            </a:extLst>
          </p:cNvPr>
          <p:cNvSpPr>
            <a:spLocks noGrp="1" noChangeArrowheads="1"/>
          </p:cNvSpPr>
          <p:nvPr>
            <p:ph type="body" idx="1"/>
          </p:nvPr>
        </p:nvSpPr>
        <p:spPr>
          <a:xfrm>
            <a:off x="231775" y="1322388"/>
            <a:ext cx="8601075" cy="3524250"/>
          </a:xfrm>
          <a:noFill/>
        </p:spPr>
        <p:txBody>
          <a:bodyPr>
            <a:spAutoFit/>
          </a:bodyPr>
          <a:lstStyle/>
          <a:p>
            <a:pPr eaLnBrk="1" hangingPunct="1">
              <a:lnSpc>
                <a:spcPct val="140000"/>
              </a:lnSpc>
              <a:spcBef>
                <a:spcPct val="100000"/>
              </a:spcBef>
              <a:buFont typeface="Wingdings" panose="05000000000000000000" pitchFamily="2" charset="2"/>
              <a:buChar char="§"/>
              <a:tabLst>
                <a:tab pos="3319463" algn="l"/>
                <a:tab pos="6275388" algn="l"/>
              </a:tabLst>
            </a:pPr>
            <a:r>
              <a:rPr lang="el-GR" altLang="el-GR" sz="2400" b="1">
                <a:solidFill>
                  <a:srgbClr val="FF0000"/>
                </a:solidFill>
                <a:latin typeface="Verdana" panose="020B0604030504040204" pitchFamily="34" charset="0"/>
              </a:rPr>
              <a:t>Ημιπερίοδος ζωής</a:t>
            </a:r>
            <a:r>
              <a:rPr lang="el-GR" altLang="el-GR" sz="2400">
                <a:solidFill>
                  <a:srgbClr val="000000"/>
                </a:solidFill>
                <a:latin typeface="Verdana" panose="020B0604030504040204" pitchFamily="34" charset="0"/>
              </a:rPr>
              <a:t> είναι ο χρόνος που απαιτείται για να διασπαστούν οι </a:t>
            </a:r>
            <a:r>
              <a:rPr lang="el-GR" altLang="el-GR" sz="2400" b="1">
                <a:solidFill>
                  <a:srgbClr val="FF0000"/>
                </a:solidFill>
                <a:latin typeface="Verdana" panose="020B0604030504040204" pitchFamily="34" charset="0"/>
              </a:rPr>
              <a:t>μισοί </a:t>
            </a:r>
            <a:r>
              <a:rPr lang="el-GR" altLang="el-GR" sz="2400">
                <a:solidFill>
                  <a:srgbClr val="000000"/>
                </a:solidFill>
                <a:latin typeface="Verdana" panose="020B0604030504040204" pitchFamily="34" charset="0"/>
              </a:rPr>
              <a:t>από τους αρχικούς </a:t>
            </a:r>
            <a:r>
              <a:rPr lang="el-GR" altLang="el-GR" sz="2400" b="1">
                <a:solidFill>
                  <a:srgbClr val="FF0000"/>
                </a:solidFill>
                <a:latin typeface="Verdana" panose="020B0604030504040204" pitchFamily="34" charset="0"/>
              </a:rPr>
              <a:t>πυρήνες </a:t>
            </a:r>
            <a:r>
              <a:rPr lang="el-GR" altLang="el-GR" sz="2400">
                <a:solidFill>
                  <a:srgbClr val="000000"/>
                </a:solidFill>
                <a:latin typeface="Verdana" panose="020B0604030504040204" pitchFamily="34" charset="0"/>
              </a:rPr>
              <a:t>ενός ραδιενεργού ισοτόπου </a:t>
            </a:r>
          </a:p>
          <a:p>
            <a:pPr eaLnBrk="1" hangingPunct="1">
              <a:lnSpc>
                <a:spcPct val="140000"/>
              </a:lnSpc>
              <a:spcBef>
                <a:spcPct val="100000"/>
              </a:spcBef>
              <a:buFont typeface="Wingdings" panose="05000000000000000000" pitchFamily="2" charset="2"/>
              <a:buChar char="§"/>
              <a:tabLst>
                <a:tab pos="3319463" algn="l"/>
                <a:tab pos="6275388" algn="l"/>
              </a:tabLst>
            </a:pPr>
            <a:r>
              <a:rPr lang="el-GR" altLang="el-GR" sz="2400">
                <a:solidFill>
                  <a:srgbClr val="000000"/>
                </a:solidFill>
                <a:latin typeface="Verdana" panose="020B0604030504040204" pitchFamily="34" charset="0"/>
              </a:rPr>
              <a:t>Για κάθε ισότοπο είναι </a:t>
            </a:r>
            <a:r>
              <a:rPr lang="el-GR" altLang="el-GR" sz="2400" b="1">
                <a:solidFill>
                  <a:srgbClr val="FF0000"/>
                </a:solidFill>
                <a:latin typeface="Verdana" panose="020B0604030504040204" pitchFamily="34" charset="0"/>
              </a:rPr>
              <a:t>σταθερή</a:t>
            </a:r>
            <a:r>
              <a:rPr lang="el-GR" altLang="el-GR" sz="2400">
                <a:solidFill>
                  <a:srgbClr val="000000"/>
                </a:solidFill>
                <a:latin typeface="Verdana" panose="020B0604030504040204" pitchFamily="34" charset="0"/>
              </a:rPr>
              <a:t> και </a:t>
            </a:r>
            <a:br>
              <a:rPr lang="el-GR" altLang="el-GR" sz="2400">
                <a:solidFill>
                  <a:srgbClr val="000000"/>
                </a:solidFill>
                <a:latin typeface="Verdana" panose="020B0604030504040204" pitchFamily="34" charset="0"/>
              </a:rPr>
            </a:br>
            <a:r>
              <a:rPr lang="el-GR" altLang="el-GR" sz="2400" b="1">
                <a:solidFill>
                  <a:srgbClr val="FF0000"/>
                </a:solidFill>
                <a:latin typeface="Verdana" panose="020B0604030504040204" pitchFamily="34" charset="0"/>
              </a:rPr>
              <a:t>δεν επηρεάζεται</a:t>
            </a:r>
            <a:r>
              <a:rPr lang="el-GR" altLang="el-GR" sz="2400">
                <a:solidFill>
                  <a:srgbClr val="000000"/>
                </a:solidFill>
                <a:latin typeface="Verdana" panose="020B0604030504040204" pitchFamily="34" charset="0"/>
              </a:rPr>
              <a:t> από κανένα </a:t>
            </a:r>
            <a:br>
              <a:rPr lang="el-GR" altLang="el-GR" sz="2400">
                <a:solidFill>
                  <a:srgbClr val="000000"/>
                </a:solidFill>
                <a:latin typeface="Verdana" panose="020B0604030504040204" pitchFamily="34" charset="0"/>
              </a:rPr>
            </a:br>
            <a:r>
              <a:rPr lang="el-GR" altLang="el-GR" sz="2400" b="1">
                <a:solidFill>
                  <a:srgbClr val="FF0000"/>
                </a:solidFill>
                <a:latin typeface="Verdana" panose="020B0604030504040204" pitchFamily="34" charset="0"/>
              </a:rPr>
              <a:t>χημικό ή φυσικό παράγοντα</a:t>
            </a:r>
          </a:p>
        </p:txBody>
      </p:sp>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16F8BA89-0A15-4A4E-8358-2CB8AB03B745}"/>
              </a:ext>
            </a:extLst>
          </p:cNvPr>
          <p:cNvSpPr>
            <a:spLocks noGrp="1" noChangeArrowheads="1"/>
          </p:cNvSpPr>
          <p:nvPr>
            <p:ph type="title"/>
          </p:nvPr>
        </p:nvSpPr>
        <p:spPr>
          <a:xfrm>
            <a:off x="685800" y="230188"/>
            <a:ext cx="7772400" cy="650875"/>
          </a:xfrm>
          <a:solidFill>
            <a:srgbClr val="FFFFFF"/>
          </a:solidFill>
          <a:ln>
            <a:solidFill>
              <a:schemeClr val="hlink"/>
            </a:solidFill>
            <a:miter lim="800000"/>
            <a:headEnd/>
            <a:tailEnd/>
          </a:ln>
        </p:spPr>
        <p:txBody>
          <a:bodyPr>
            <a:spAutoFit/>
          </a:bodyPr>
          <a:lstStyle/>
          <a:p>
            <a:pPr eaLnBrk="1" hangingPunct="1"/>
            <a:r>
              <a:rPr lang="el-GR" altLang="el-GR" sz="3600" b="1">
                <a:solidFill>
                  <a:srgbClr val="000000"/>
                </a:solidFill>
                <a:latin typeface="Verdana" panose="020B0604030504040204" pitchFamily="34" charset="0"/>
              </a:rPr>
              <a:t>ΗΜΙΠΕΡΙΟΔΟΣ ΖΩΗΣ</a:t>
            </a:r>
            <a:endParaRPr lang="en-GB" altLang="el-GR" sz="3600" b="1">
              <a:solidFill>
                <a:srgbClr val="000000"/>
              </a:solidFill>
              <a:latin typeface="Verdana" panose="020B0604030504040204" pitchFamily="34" charset="0"/>
            </a:endParaRPr>
          </a:p>
        </p:txBody>
      </p:sp>
      <p:graphicFrame>
        <p:nvGraphicFramePr>
          <p:cNvPr id="1026" name="Object 4">
            <a:extLst>
              <a:ext uri="{FF2B5EF4-FFF2-40B4-BE49-F238E27FC236}">
                <a16:creationId xmlns:a16="http://schemas.microsoft.com/office/drawing/2014/main" id="{059C06A6-31AE-4923-8288-57425E050C90}"/>
              </a:ext>
            </a:extLst>
          </p:cNvPr>
          <p:cNvGraphicFramePr>
            <a:graphicFrameLocks noChangeAspect="1"/>
          </p:cNvGraphicFramePr>
          <p:nvPr/>
        </p:nvGraphicFramePr>
        <p:xfrm>
          <a:off x="330200" y="1152525"/>
          <a:ext cx="8569325" cy="5194300"/>
        </p:xfrm>
        <a:graphic>
          <a:graphicData uri="http://schemas.openxmlformats.org/presentationml/2006/ole">
            <mc:AlternateContent xmlns:mc="http://schemas.openxmlformats.org/markup-compatibility/2006">
              <mc:Choice xmlns:v="urn:schemas-microsoft-com:vml" Requires="v">
                <p:oleObj spid="_x0000_s1057" name="Γράφημα" r:id="rId3" imgW="6096000" imgH="4067251" progId="MSGraph.Chart.8">
                  <p:embed followColorScheme="full"/>
                </p:oleObj>
              </mc:Choice>
              <mc:Fallback>
                <p:oleObj name="Γράφημα" r:id="rId3" imgW="6096000" imgH="4067251" progId="MSGraph.Chart.8">
                  <p:embed followColorScheme="full"/>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l="-5905" t="-8852" r="-5905"/>
                      <a:stretch>
                        <a:fillRect/>
                      </a:stretch>
                    </p:blipFill>
                    <p:spPr bwMode="auto">
                      <a:xfrm>
                        <a:off x="330200" y="1152525"/>
                        <a:ext cx="8569325" cy="519430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64549" name="Picture 5" descr="radio_half_5">
            <a:extLst>
              <a:ext uri="{FF2B5EF4-FFF2-40B4-BE49-F238E27FC236}">
                <a16:creationId xmlns:a16="http://schemas.microsoft.com/office/drawing/2014/main" id="{52B2F9D9-892B-4723-84BF-176D531C51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9338" y="4591050"/>
            <a:ext cx="601662"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6" descr="radio_half_1">
            <a:extLst>
              <a:ext uri="{FF2B5EF4-FFF2-40B4-BE49-F238E27FC236}">
                <a16:creationId xmlns:a16="http://schemas.microsoft.com/office/drawing/2014/main" id="{C50F2731-C19B-4B72-8710-F8BB9DDAA8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5013" y="1323975"/>
            <a:ext cx="601662"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4551" name="Picture 7" descr="radio_half_2">
            <a:extLst>
              <a:ext uri="{FF2B5EF4-FFF2-40B4-BE49-F238E27FC236}">
                <a16:creationId xmlns:a16="http://schemas.microsoft.com/office/drawing/2014/main" id="{E08F954C-2040-408A-A11C-1CB14D0738E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95613" y="3052763"/>
            <a:ext cx="601662"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4552" name="Picture 8" descr="radio_half_3">
            <a:extLst>
              <a:ext uri="{FF2B5EF4-FFF2-40B4-BE49-F238E27FC236}">
                <a16:creationId xmlns:a16="http://schemas.microsoft.com/office/drawing/2014/main" id="{5DBD222B-D6A5-4242-8F9D-AB38436BD7E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06850" y="3951288"/>
            <a:ext cx="601663"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4553" name="Picture 9" descr="radio_half_4">
            <a:extLst>
              <a:ext uri="{FF2B5EF4-FFF2-40B4-BE49-F238E27FC236}">
                <a16:creationId xmlns:a16="http://schemas.microsoft.com/office/drawing/2014/main" id="{74460A05-BF4A-4072-939B-F3E0AF2D4C5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84763" y="4418013"/>
            <a:ext cx="601662"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10">
            <a:extLst>
              <a:ext uri="{FF2B5EF4-FFF2-40B4-BE49-F238E27FC236}">
                <a16:creationId xmlns:a16="http://schemas.microsoft.com/office/drawing/2014/main" id="{5A8F4E0E-217E-4FBE-833B-1B3E5007BBFE}"/>
              </a:ext>
            </a:extLst>
          </p:cNvPr>
          <p:cNvSpPr txBox="1">
            <a:spLocks noChangeArrowheads="1"/>
          </p:cNvSpPr>
          <p:nvPr/>
        </p:nvSpPr>
        <p:spPr bwMode="auto">
          <a:xfrm rot="-5400000">
            <a:off x="-568325" y="3641725"/>
            <a:ext cx="28114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algn="r" eaLnBrk="1" hangingPunct="1"/>
            <a:r>
              <a:rPr lang="el-GR" altLang="el-GR" sz="1800">
                <a:solidFill>
                  <a:srgbClr val="000000"/>
                </a:solidFill>
              </a:rPr>
              <a:t>Αριθμός πυρήνων %</a:t>
            </a:r>
          </a:p>
        </p:txBody>
      </p:sp>
      <p:sp>
        <p:nvSpPr>
          <p:cNvPr id="1034" name="Text Box 11">
            <a:extLst>
              <a:ext uri="{FF2B5EF4-FFF2-40B4-BE49-F238E27FC236}">
                <a16:creationId xmlns:a16="http://schemas.microsoft.com/office/drawing/2014/main" id="{12F9A7E4-01EF-40FC-8B83-42FBAFA73684}"/>
              </a:ext>
            </a:extLst>
          </p:cNvPr>
          <p:cNvSpPr txBox="1">
            <a:spLocks noChangeArrowheads="1"/>
          </p:cNvSpPr>
          <p:nvPr/>
        </p:nvSpPr>
        <p:spPr bwMode="auto">
          <a:xfrm>
            <a:off x="3821113" y="6149975"/>
            <a:ext cx="24050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algn="r" eaLnBrk="1" hangingPunct="1"/>
            <a:r>
              <a:rPr lang="el-GR" altLang="el-GR" sz="1800">
                <a:solidFill>
                  <a:srgbClr val="000000"/>
                </a:solidFill>
              </a:rPr>
              <a:t>Ημιπερίοδοι ζωής</a:t>
            </a:r>
          </a:p>
        </p:txBody>
      </p:sp>
      <p:sp>
        <p:nvSpPr>
          <p:cNvPr id="1035" name="AutoShape 12">
            <a:extLst>
              <a:ext uri="{FF2B5EF4-FFF2-40B4-BE49-F238E27FC236}">
                <a16:creationId xmlns:a16="http://schemas.microsoft.com/office/drawing/2014/main" id="{637D2D38-C312-4918-A5A7-047D88BD495E}"/>
              </a:ext>
            </a:extLst>
          </p:cNvPr>
          <p:cNvSpPr>
            <a:spLocks noChangeArrowheads="1"/>
          </p:cNvSpPr>
          <p:nvPr/>
        </p:nvSpPr>
        <p:spPr bwMode="auto">
          <a:xfrm>
            <a:off x="2954338" y="1357313"/>
            <a:ext cx="2209800" cy="346075"/>
          </a:xfrm>
          <a:prstGeom prst="wedgeRectCallout">
            <a:avLst>
              <a:gd name="adj1" fmla="val -66449"/>
              <a:gd name="adj2" fmla="val 27065"/>
            </a:avLst>
          </a:prstGeom>
          <a:solidFill>
            <a:srgbClr val="FFFFFF"/>
          </a:solidFill>
          <a:ln w="9525" algn="ctr">
            <a:solidFill>
              <a:srgbClr val="000000"/>
            </a:solidFill>
            <a:miter lim="800000"/>
            <a:headEnd/>
            <a:tailEnd/>
          </a:ln>
        </p:spPr>
        <p:txBody>
          <a:bodyPr wrap="none">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algn="r" eaLnBrk="1" hangingPunct="1"/>
            <a:r>
              <a:rPr lang="el-GR" altLang="el-GR" sz="1600">
                <a:solidFill>
                  <a:srgbClr val="FF0066"/>
                </a:solidFill>
              </a:rPr>
              <a:t>Μητρικοί πυρήνες</a:t>
            </a:r>
          </a:p>
        </p:txBody>
      </p:sp>
      <p:sp>
        <p:nvSpPr>
          <p:cNvPr id="364557" name="AutoShape 13">
            <a:extLst>
              <a:ext uri="{FF2B5EF4-FFF2-40B4-BE49-F238E27FC236}">
                <a16:creationId xmlns:a16="http://schemas.microsoft.com/office/drawing/2014/main" id="{81DCCD4E-11A7-46EE-875F-EDC278B5D3DC}"/>
              </a:ext>
            </a:extLst>
          </p:cNvPr>
          <p:cNvSpPr>
            <a:spLocks noChangeArrowheads="1"/>
          </p:cNvSpPr>
          <p:nvPr/>
        </p:nvSpPr>
        <p:spPr bwMode="auto">
          <a:xfrm>
            <a:off x="4095750" y="2965450"/>
            <a:ext cx="2463800" cy="346075"/>
          </a:xfrm>
          <a:prstGeom prst="wedgeRectCallout">
            <a:avLst>
              <a:gd name="adj1" fmla="val -71199"/>
              <a:gd name="adj2" fmla="val 5505"/>
            </a:avLst>
          </a:prstGeom>
          <a:solidFill>
            <a:srgbClr val="FFFFFF"/>
          </a:solidFill>
          <a:ln w="9525" algn="ctr">
            <a:solidFill>
              <a:srgbClr val="000000"/>
            </a:solidFill>
            <a:miter lim="800000"/>
            <a:headEnd/>
            <a:tailEnd/>
          </a:ln>
        </p:spPr>
        <p:txBody>
          <a:bodyPr wrap="none">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algn="r" eaLnBrk="1" hangingPunct="1"/>
            <a:r>
              <a:rPr lang="el-GR" altLang="el-GR" sz="1600">
                <a:solidFill>
                  <a:srgbClr val="008000"/>
                </a:solidFill>
              </a:rPr>
              <a:t>Θυγατρικοί πυρήνες</a:t>
            </a:r>
          </a:p>
        </p:txBody>
      </p:sp>
      <p:pic>
        <p:nvPicPr>
          <p:cNvPr id="364558" name="Picture 14" descr="radio_half_6">
            <a:extLst>
              <a:ext uri="{FF2B5EF4-FFF2-40B4-BE49-F238E27FC236}">
                <a16:creationId xmlns:a16="http://schemas.microsoft.com/office/drawing/2014/main" id="{D210C9C3-627F-4114-B246-8BAC773CA7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37400" y="4692650"/>
            <a:ext cx="604838"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4559" name="Rectangle 15">
            <a:extLst>
              <a:ext uri="{FF2B5EF4-FFF2-40B4-BE49-F238E27FC236}">
                <a16:creationId xmlns:a16="http://schemas.microsoft.com/office/drawing/2014/main" id="{820B7D36-941A-4FC8-A55B-5879AA33C759}"/>
              </a:ext>
            </a:extLst>
          </p:cNvPr>
          <p:cNvSpPr>
            <a:spLocks noChangeArrowheads="1"/>
          </p:cNvSpPr>
          <p:nvPr/>
        </p:nvSpPr>
        <p:spPr bwMode="auto">
          <a:xfrm>
            <a:off x="3009900" y="2709863"/>
            <a:ext cx="612775" cy="33655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algn="r" eaLnBrk="1" hangingPunct="1"/>
            <a:r>
              <a:rPr lang="el-GR" altLang="el-GR" sz="1600">
                <a:solidFill>
                  <a:srgbClr val="000000"/>
                </a:solidFill>
              </a:rPr>
              <a:t>1/2</a:t>
            </a:r>
          </a:p>
        </p:txBody>
      </p:sp>
      <p:sp>
        <p:nvSpPr>
          <p:cNvPr id="364560" name="Rectangle 16">
            <a:extLst>
              <a:ext uri="{FF2B5EF4-FFF2-40B4-BE49-F238E27FC236}">
                <a16:creationId xmlns:a16="http://schemas.microsoft.com/office/drawing/2014/main" id="{D7EE5A92-2402-43EA-A71B-CDC0A2618603}"/>
              </a:ext>
            </a:extLst>
          </p:cNvPr>
          <p:cNvSpPr>
            <a:spLocks noChangeArrowheads="1"/>
          </p:cNvSpPr>
          <p:nvPr/>
        </p:nvSpPr>
        <p:spPr bwMode="auto">
          <a:xfrm>
            <a:off x="3959225" y="3587750"/>
            <a:ext cx="612775" cy="33655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algn="r" eaLnBrk="1" hangingPunct="1"/>
            <a:r>
              <a:rPr lang="el-GR" altLang="el-GR" sz="1600">
                <a:solidFill>
                  <a:srgbClr val="000000"/>
                </a:solidFill>
              </a:rPr>
              <a:t>1/4</a:t>
            </a:r>
          </a:p>
        </p:txBody>
      </p:sp>
      <p:sp>
        <p:nvSpPr>
          <p:cNvPr id="364561" name="Rectangle 17">
            <a:extLst>
              <a:ext uri="{FF2B5EF4-FFF2-40B4-BE49-F238E27FC236}">
                <a16:creationId xmlns:a16="http://schemas.microsoft.com/office/drawing/2014/main" id="{26E53128-4744-4DA4-8D0A-DB6286A94103}"/>
              </a:ext>
            </a:extLst>
          </p:cNvPr>
          <p:cNvSpPr>
            <a:spLocks noChangeArrowheads="1"/>
          </p:cNvSpPr>
          <p:nvPr/>
        </p:nvSpPr>
        <p:spPr bwMode="auto">
          <a:xfrm>
            <a:off x="5076825" y="4038600"/>
            <a:ext cx="612775" cy="33655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algn="r" eaLnBrk="1" hangingPunct="1"/>
            <a:r>
              <a:rPr lang="el-GR" altLang="el-GR" sz="1600">
                <a:solidFill>
                  <a:srgbClr val="000000"/>
                </a:solidFill>
              </a:rPr>
              <a:t>1/8</a:t>
            </a:r>
          </a:p>
        </p:txBody>
      </p:sp>
      <p:sp>
        <p:nvSpPr>
          <p:cNvPr id="364562" name="Rectangle 18">
            <a:extLst>
              <a:ext uri="{FF2B5EF4-FFF2-40B4-BE49-F238E27FC236}">
                <a16:creationId xmlns:a16="http://schemas.microsoft.com/office/drawing/2014/main" id="{B3B49591-38D5-42C7-81F4-6B28F20E59B4}"/>
              </a:ext>
            </a:extLst>
          </p:cNvPr>
          <p:cNvSpPr>
            <a:spLocks noChangeArrowheads="1"/>
          </p:cNvSpPr>
          <p:nvPr/>
        </p:nvSpPr>
        <p:spPr bwMode="auto">
          <a:xfrm>
            <a:off x="5999163" y="4211638"/>
            <a:ext cx="757237" cy="33655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algn="r" eaLnBrk="1" hangingPunct="1"/>
            <a:r>
              <a:rPr lang="el-GR" altLang="el-GR" sz="1600">
                <a:solidFill>
                  <a:srgbClr val="000000"/>
                </a:solidFill>
              </a:rPr>
              <a:t>1/16</a:t>
            </a:r>
          </a:p>
        </p:txBody>
      </p:sp>
      <p:sp>
        <p:nvSpPr>
          <p:cNvPr id="364563" name="Rectangle 19">
            <a:extLst>
              <a:ext uri="{FF2B5EF4-FFF2-40B4-BE49-F238E27FC236}">
                <a16:creationId xmlns:a16="http://schemas.microsoft.com/office/drawing/2014/main" id="{A3DFC7C2-5609-4B57-97ED-BF7D9C697B63}"/>
              </a:ext>
            </a:extLst>
          </p:cNvPr>
          <p:cNvSpPr>
            <a:spLocks noChangeArrowheads="1"/>
          </p:cNvSpPr>
          <p:nvPr/>
        </p:nvSpPr>
        <p:spPr bwMode="auto">
          <a:xfrm>
            <a:off x="7043738" y="4313238"/>
            <a:ext cx="757237" cy="33655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algn="r" eaLnBrk="1" hangingPunct="1"/>
            <a:r>
              <a:rPr lang="el-GR" altLang="el-GR" sz="1600">
                <a:solidFill>
                  <a:srgbClr val="000000"/>
                </a:solidFill>
              </a:rPr>
              <a:t>1/32</a:t>
            </a:r>
          </a:p>
        </p:txBody>
      </p:sp>
      <p:sp>
        <p:nvSpPr>
          <p:cNvPr id="364567" name="Freeform 23">
            <a:extLst>
              <a:ext uri="{FF2B5EF4-FFF2-40B4-BE49-F238E27FC236}">
                <a16:creationId xmlns:a16="http://schemas.microsoft.com/office/drawing/2014/main" id="{9356BB9D-B685-4A73-A5ED-F118FB856941}"/>
              </a:ext>
            </a:extLst>
          </p:cNvPr>
          <p:cNvSpPr>
            <a:spLocks/>
          </p:cNvSpPr>
          <p:nvPr/>
        </p:nvSpPr>
        <p:spPr bwMode="auto">
          <a:xfrm>
            <a:off x="1916113" y="3767138"/>
            <a:ext cx="1014412" cy="1822450"/>
          </a:xfrm>
          <a:custGeom>
            <a:avLst/>
            <a:gdLst>
              <a:gd name="T0" fmla="*/ 0 w 624"/>
              <a:gd name="T1" fmla="*/ 0 h 1163"/>
              <a:gd name="T2" fmla="*/ 1649089033 w 624"/>
              <a:gd name="T3" fmla="*/ 0 h 1163"/>
              <a:gd name="T4" fmla="*/ 1649089033 w 624"/>
              <a:gd name="T5" fmla="*/ 2147483647 h 1163"/>
              <a:gd name="T6" fmla="*/ 0 60000 65536"/>
              <a:gd name="T7" fmla="*/ 0 60000 65536"/>
              <a:gd name="T8" fmla="*/ 0 60000 65536"/>
              <a:gd name="T9" fmla="*/ 0 w 624"/>
              <a:gd name="T10" fmla="*/ 0 h 1163"/>
              <a:gd name="T11" fmla="*/ 624 w 624"/>
              <a:gd name="T12" fmla="*/ 1163 h 1163"/>
            </a:gdLst>
            <a:ahLst/>
            <a:cxnLst>
              <a:cxn ang="T6">
                <a:pos x="T0" y="T1"/>
              </a:cxn>
              <a:cxn ang="T7">
                <a:pos x="T2" y="T3"/>
              </a:cxn>
              <a:cxn ang="T8">
                <a:pos x="T4" y="T5"/>
              </a:cxn>
            </a:cxnLst>
            <a:rect l="T9" t="T10" r="T11" b="T12"/>
            <a:pathLst>
              <a:path w="624" h="1163">
                <a:moveTo>
                  <a:pt x="0" y="0"/>
                </a:moveTo>
                <a:lnTo>
                  <a:pt x="624" y="0"/>
                </a:lnTo>
                <a:lnTo>
                  <a:pt x="624" y="1163"/>
                </a:lnTo>
              </a:path>
            </a:pathLst>
          </a:custGeom>
          <a:noFill/>
          <a:ln w="12700">
            <a:solidFill>
              <a:schemeClr val="accent1"/>
            </a:solidFill>
            <a:prstDash val="dash"/>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endParaRPr lang="el-GR" altLang="el-GR"/>
          </a:p>
        </p:txBody>
      </p:sp>
      <p:sp>
        <p:nvSpPr>
          <p:cNvPr id="364568" name="Freeform 24">
            <a:extLst>
              <a:ext uri="{FF2B5EF4-FFF2-40B4-BE49-F238E27FC236}">
                <a16:creationId xmlns:a16="http://schemas.microsoft.com/office/drawing/2014/main" id="{FE799DE1-78B9-4A47-BBAC-2028AEB2A783}"/>
              </a:ext>
            </a:extLst>
          </p:cNvPr>
          <p:cNvSpPr>
            <a:spLocks/>
          </p:cNvSpPr>
          <p:nvPr/>
        </p:nvSpPr>
        <p:spPr bwMode="auto">
          <a:xfrm>
            <a:off x="1916113" y="4667250"/>
            <a:ext cx="2039937" cy="876300"/>
          </a:xfrm>
          <a:custGeom>
            <a:avLst/>
            <a:gdLst>
              <a:gd name="T0" fmla="*/ 0 w 624"/>
              <a:gd name="T1" fmla="*/ 0 h 1163"/>
              <a:gd name="T2" fmla="*/ 2147483647 w 624"/>
              <a:gd name="T3" fmla="*/ 0 h 1163"/>
              <a:gd name="T4" fmla="*/ 2147483647 w 624"/>
              <a:gd name="T5" fmla="*/ 660276515 h 1163"/>
              <a:gd name="T6" fmla="*/ 0 60000 65536"/>
              <a:gd name="T7" fmla="*/ 0 60000 65536"/>
              <a:gd name="T8" fmla="*/ 0 60000 65536"/>
              <a:gd name="T9" fmla="*/ 0 w 624"/>
              <a:gd name="T10" fmla="*/ 0 h 1163"/>
              <a:gd name="T11" fmla="*/ 624 w 624"/>
              <a:gd name="T12" fmla="*/ 1163 h 1163"/>
            </a:gdLst>
            <a:ahLst/>
            <a:cxnLst>
              <a:cxn ang="T6">
                <a:pos x="T0" y="T1"/>
              </a:cxn>
              <a:cxn ang="T7">
                <a:pos x="T2" y="T3"/>
              </a:cxn>
              <a:cxn ang="T8">
                <a:pos x="T4" y="T5"/>
              </a:cxn>
            </a:cxnLst>
            <a:rect l="T9" t="T10" r="T11" b="T12"/>
            <a:pathLst>
              <a:path w="624" h="1163">
                <a:moveTo>
                  <a:pt x="0" y="0"/>
                </a:moveTo>
                <a:lnTo>
                  <a:pt x="624" y="0"/>
                </a:lnTo>
                <a:lnTo>
                  <a:pt x="624" y="1163"/>
                </a:lnTo>
              </a:path>
            </a:pathLst>
          </a:custGeom>
          <a:noFill/>
          <a:ln w="12700">
            <a:solidFill>
              <a:schemeClr val="accent1"/>
            </a:solidFill>
            <a:prstDash val="dash"/>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endParaRPr lang="el-GR" altLang="el-GR"/>
          </a:p>
        </p:txBody>
      </p:sp>
      <p:sp>
        <p:nvSpPr>
          <p:cNvPr id="364569" name="Freeform 25">
            <a:extLst>
              <a:ext uri="{FF2B5EF4-FFF2-40B4-BE49-F238E27FC236}">
                <a16:creationId xmlns:a16="http://schemas.microsoft.com/office/drawing/2014/main" id="{49FF7A20-F71E-46BC-89A4-1EA6613C2A84}"/>
              </a:ext>
            </a:extLst>
          </p:cNvPr>
          <p:cNvSpPr>
            <a:spLocks/>
          </p:cNvSpPr>
          <p:nvPr/>
        </p:nvSpPr>
        <p:spPr bwMode="auto">
          <a:xfrm>
            <a:off x="1916113" y="5094288"/>
            <a:ext cx="3081337" cy="449262"/>
          </a:xfrm>
          <a:custGeom>
            <a:avLst/>
            <a:gdLst>
              <a:gd name="T0" fmla="*/ 0 w 624"/>
              <a:gd name="T1" fmla="*/ 0 h 1163"/>
              <a:gd name="T2" fmla="*/ 2147483647 w 624"/>
              <a:gd name="T3" fmla="*/ 0 h 1163"/>
              <a:gd name="T4" fmla="*/ 2147483647 w 624"/>
              <a:gd name="T5" fmla="*/ 173547993 h 1163"/>
              <a:gd name="T6" fmla="*/ 0 60000 65536"/>
              <a:gd name="T7" fmla="*/ 0 60000 65536"/>
              <a:gd name="T8" fmla="*/ 0 60000 65536"/>
              <a:gd name="T9" fmla="*/ 0 w 624"/>
              <a:gd name="T10" fmla="*/ 0 h 1163"/>
              <a:gd name="T11" fmla="*/ 624 w 624"/>
              <a:gd name="T12" fmla="*/ 1163 h 1163"/>
            </a:gdLst>
            <a:ahLst/>
            <a:cxnLst>
              <a:cxn ang="T6">
                <a:pos x="T0" y="T1"/>
              </a:cxn>
              <a:cxn ang="T7">
                <a:pos x="T2" y="T3"/>
              </a:cxn>
              <a:cxn ang="T8">
                <a:pos x="T4" y="T5"/>
              </a:cxn>
            </a:cxnLst>
            <a:rect l="T9" t="T10" r="T11" b="T12"/>
            <a:pathLst>
              <a:path w="624" h="1163">
                <a:moveTo>
                  <a:pt x="0" y="0"/>
                </a:moveTo>
                <a:lnTo>
                  <a:pt x="624" y="0"/>
                </a:lnTo>
                <a:lnTo>
                  <a:pt x="624" y="1163"/>
                </a:lnTo>
              </a:path>
            </a:pathLst>
          </a:custGeom>
          <a:noFill/>
          <a:ln w="12700">
            <a:solidFill>
              <a:schemeClr val="accent1"/>
            </a:solidFill>
            <a:prstDash val="dash"/>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endParaRPr lang="el-GR" altLang="el-GR"/>
          </a:p>
        </p:txBody>
      </p:sp>
      <p:sp>
        <p:nvSpPr>
          <p:cNvPr id="364570" name="Freeform 26">
            <a:extLst>
              <a:ext uri="{FF2B5EF4-FFF2-40B4-BE49-F238E27FC236}">
                <a16:creationId xmlns:a16="http://schemas.microsoft.com/office/drawing/2014/main" id="{1BF3F31A-0BF7-4670-8E60-7A4279220FB5}"/>
              </a:ext>
            </a:extLst>
          </p:cNvPr>
          <p:cNvSpPr>
            <a:spLocks/>
          </p:cNvSpPr>
          <p:nvPr/>
        </p:nvSpPr>
        <p:spPr bwMode="auto">
          <a:xfrm>
            <a:off x="1916113" y="5319713"/>
            <a:ext cx="4116387" cy="223837"/>
          </a:xfrm>
          <a:custGeom>
            <a:avLst/>
            <a:gdLst>
              <a:gd name="T0" fmla="*/ 0 w 624"/>
              <a:gd name="T1" fmla="*/ 0 h 1163"/>
              <a:gd name="T2" fmla="*/ 2147483647 w 624"/>
              <a:gd name="T3" fmla="*/ 0 h 1163"/>
              <a:gd name="T4" fmla="*/ 2147483647 w 624"/>
              <a:gd name="T5" fmla="*/ 43080822 h 1163"/>
              <a:gd name="T6" fmla="*/ 0 60000 65536"/>
              <a:gd name="T7" fmla="*/ 0 60000 65536"/>
              <a:gd name="T8" fmla="*/ 0 60000 65536"/>
              <a:gd name="T9" fmla="*/ 0 w 624"/>
              <a:gd name="T10" fmla="*/ 0 h 1163"/>
              <a:gd name="T11" fmla="*/ 624 w 624"/>
              <a:gd name="T12" fmla="*/ 1163 h 1163"/>
            </a:gdLst>
            <a:ahLst/>
            <a:cxnLst>
              <a:cxn ang="T6">
                <a:pos x="T0" y="T1"/>
              </a:cxn>
              <a:cxn ang="T7">
                <a:pos x="T2" y="T3"/>
              </a:cxn>
              <a:cxn ang="T8">
                <a:pos x="T4" y="T5"/>
              </a:cxn>
            </a:cxnLst>
            <a:rect l="T9" t="T10" r="T11" b="T12"/>
            <a:pathLst>
              <a:path w="624" h="1163">
                <a:moveTo>
                  <a:pt x="0" y="0"/>
                </a:moveTo>
                <a:lnTo>
                  <a:pt x="624" y="0"/>
                </a:lnTo>
                <a:lnTo>
                  <a:pt x="624" y="1163"/>
                </a:lnTo>
              </a:path>
            </a:pathLst>
          </a:custGeom>
          <a:noFill/>
          <a:ln w="12700">
            <a:solidFill>
              <a:schemeClr val="accent1"/>
            </a:solidFill>
            <a:prstDash val="dash"/>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endParaRPr lang="el-GR" altLang="el-GR"/>
          </a:p>
        </p:txBody>
      </p:sp>
      <p:sp>
        <p:nvSpPr>
          <p:cNvPr id="364571" name="Freeform 27">
            <a:extLst>
              <a:ext uri="{FF2B5EF4-FFF2-40B4-BE49-F238E27FC236}">
                <a16:creationId xmlns:a16="http://schemas.microsoft.com/office/drawing/2014/main" id="{C24E09BF-2346-4634-A3A2-74CC1C7CA5F6}"/>
              </a:ext>
            </a:extLst>
          </p:cNvPr>
          <p:cNvSpPr>
            <a:spLocks/>
          </p:cNvSpPr>
          <p:nvPr/>
        </p:nvSpPr>
        <p:spPr bwMode="auto">
          <a:xfrm>
            <a:off x="1881188" y="5434013"/>
            <a:ext cx="5184775" cy="155575"/>
          </a:xfrm>
          <a:custGeom>
            <a:avLst/>
            <a:gdLst>
              <a:gd name="T0" fmla="*/ 0 w 624"/>
              <a:gd name="T1" fmla="*/ 0 h 1163"/>
              <a:gd name="T2" fmla="*/ 2147483647 w 624"/>
              <a:gd name="T3" fmla="*/ 0 h 1163"/>
              <a:gd name="T4" fmla="*/ 2147483647 w 624"/>
              <a:gd name="T5" fmla="*/ 20811333 h 1163"/>
              <a:gd name="T6" fmla="*/ 0 60000 65536"/>
              <a:gd name="T7" fmla="*/ 0 60000 65536"/>
              <a:gd name="T8" fmla="*/ 0 60000 65536"/>
              <a:gd name="T9" fmla="*/ 0 w 624"/>
              <a:gd name="T10" fmla="*/ 0 h 1163"/>
              <a:gd name="T11" fmla="*/ 624 w 624"/>
              <a:gd name="T12" fmla="*/ 1163 h 1163"/>
            </a:gdLst>
            <a:ahLst/>
            <a:cxnLst>
              <a:cxn ang="T6">
                <a:pos x="T0" y="T1"/>
              </a:cxn>
              <a:cxn ang="T7">
                <a:pos x="T2" y="T3"/>
              </a:cxn>
              <a:cxn ang="T8">
                <a:pos x="T4" y="T5"/>
              </a:cxn>
            </a:cxnLst>
            <a:rect l="T9" t="T10" r="T11" b="T12"/>
            <a:pathLst>
              <a:path w="624" h="1163">
                <a:moveTo>
                  <a:pt x="0" y="0"/>
                </a:moveTo>
                <a:lnTo>
                  <a:pt x="624" y="0"/>
                </a:lnTo>
                <a:lnTo>
                  <a:pt x="624" y="1163"/>
                </a:lnTo>
              </a:path>
            </a:pathLst>
          </a:custGeom>
          <a:noFill/>
          <a:ln w="12700">
            <a:solidFill>
              <a:schemeClr val="accent1"/>
            </a:solidFill>
            <a:prstDash val="dash"/>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endParaRPr lang="el-GR" altLang="el-GR"/>
          </a:p>
        </p:txBody>
      </p:sp>
      <p:sp>
        <p:nvSpPr>
          <p:cNvPr id="364572" name="Line 28">
            <a:extLst>
              <a:ext uri="{FF2B5EF4-FFF2-40B4-BE49-F238E27FC236}">
                <a16:creationId xmlns:a16="http://schemas.microsoft.com/office/drawing/2014/main" id="{4DA71673-E44D-4F95-BE6D-4EB7F5399A6B}"/>
              </a:ext>
            </a:extLst>
          </p:cNvPr>
          <p:cNvSpPr>
            <a:spLocks noChangeShapeType="1"/>
          </p:cNvSpPr>
          <p:nvPr/>
        </p:nvSpPr>
        <p:spPr bwMode="auto">
          <a:xfrm>
            <a:off x="1898650" y="5561013"/>
            <a:ext cx="1035050" cy="0"/>
          </a:xfrm>
          <a:prstGeom prst="line">
            <a:avLst/>
          </a:prstGeom>
          <a:noFill/>
          <a:ln w="76200">
            <a:solidFill>
              <a:schemeClr val="tx1"/>
            </a:solidFill>
            <a:round/>
            <a:headEnd/>
            <a:tailEnd type="arrow" w="med" len="med"/>
          </a:ln>
          <a:extLst>
            <a:ext uri="{909E8E84-426E-40DD-AFC4-6F175D3DCCD1}">
              <a14:hiddenFill xmlns:a14="http://schemas.microsoft.com/office/drawing/2010/main">
                <a:noFill/>
              </a14:hiddenFill>
            </a:ext>
          </a:extLst>
        </p:spPr>
        <p:txBody>
          <a:bodyPr>
            <a:spAutoFit/>
          </a:bodyPr>
          <a:lstStyle/>
          <a:p>
            <a:endParaRPr lang="el-GR"/>
          </a:p>
        </p:txBody>
      </p:sp>
      <p:sp>
        <p:nvSpPr>
          <p:cNvPr id="364573" name="Line 29">
            <a:extLst>
              <a:ext uri="{FF2B5EF4-FFF2-40B4-BE49-F238E27FC236}">
                <a16:creationId xmlns:a16="http://schemas.microsoft.com/office/drawing/2014/main" id="{234D6BAA-BB21-4463-9545-BDF8A9F9926E}"/>
              </a:ext>
            </a:extLst>
          </p:cNvPr>
          <p:cNvSpPr>
            <a:spLocks noChangeShapeType="1"/>
          </p:cNvSpPr>
          <p:nvPr/>
        </p:nvSpPr>
        <p:spPr bwMode="auto">
          <a:xfrm flipV="1">
            <a:off x="2927350" y="5549900"/>
            <a:ext cx="1035050" cy="12700"/>
          </a:xfrm>
          <a:prstGeom prst="line">
            <a:avLst/>
          </a:prstGeom>
          <a:noFill/>
          <a:ln w="76200">
            <a:solidFill>
              <a:schemeClr val="tx1"/>
            </a:solidFill>
            <a:round/>
            <a:headEnd/>
            <a:tailEnd type="arrow" w="med" len="med"/>
          </a:ln>
          <a:extLst>
            <a:ext uri="{909E8E84-426E-40DD-AFC4-6F175D3DCCD1}">
              <a14:hiddenFill xmlns:a14="http://schemas.microsoft.com/office/drawing/2010/main">
                <a:noFill/>
              </a14:hiddenFill>
            </a:ext>
          </a:extLst>
        </p:spPr>
        <p:txBody>
          <a:bodyPr>
            <a:spAutoFit/>
          </a:bodyPr>
          <a:lstStyle/>
          <a:p>
            <a:endParaRPr lang="el-GR"/>
          </a:p>
        </p:txBody>
      </p:sp>
      <p:sp>
        <p:nvSpPr>
          <p:cNvPr id="364574" name="Line 30">
            <a:extLst>
              <a:ext uri="{FF2B5EF4-FFF2-40B4-BE49-F238E27FC236}">
                <a16:creationId xmlns:a16="http://schemas.microsoft.com/office/drawing/2014/main" id="{354C602D-12FD-4CB8-A668-CE46ACC2A6EB}"/>
              </a:ext>
            </a:extLst>
          </p:cNvPr>
          <p:cNvSpPr>
            <a:spLocks noChangeShapeType="1"/>
          </p:cNvSpPr>
          <p:nvPr/>
        </p:nvSpPr>
        <p:spPr bwMode="auto">
          <a:xfrm>
            <a:off x="3941763" y="5561013"/>
            <a:ext cx="1079500" cy="0"/>
          </a:xfrm>
          <a:prstGeom prst="line">
            <a:avLst/>
          </a:prstGeom>
          <a:noFill/>
          <a:ln w="76200">
            <a:solidFill>
              <a:schemeClr val="tx1"/>
            </a:solidFill>
            <a:round/>
            <a:headEnd/>
            <a:tailEnd type="arrow" w="med" len="med"/>
          </a:ln>
          <a:extLst>
            <a:ext uri="{909E8E84-426E-40DD-AFC4-6F175D3DCCD1}">
              <a14:hiddenFill xmlns:a14="http://schemas.microsoft.com/office/drawing/2010/main">
                <a:noFill/>
              </a14:hiddenFill>
            </a:ext>
          </a:extLst>
        </p:spPr>
        <p:txBody>
          <a:bodyPr>
            <a:spAutoFit/>
          </a:bodyPr>
          <a:lstStyle/>
          <a:p>
            <a:endParaRPr lang="el-GR"/>
          </a:p>
        </p:txBody>
      </p:sp>
      <p:sp>
        <p:nvSpPr>
          <p:cNvPr id="364575" name="Line 31">
            <a:extLst>
              <a:ext uri="{FF2B5EF4-FFF2-40B4-BE49-F238E27FC236}">
                <a16:creationId xmlns:a16="http://schemas.microsoft.com/office/drawing/2014/main" id="{8FEA6909-16EC-4C1E-B00F-1AE58E15DE29}"/>
              </a:ext>
            </a:extLst>
          </p:cNvPr>
          <p:cNvSpPr>
            <a:spLocks noChangeShapeType="1"/>
          </p:cNvSpPr>
          <p:nvPr/>
        </p:nvSpPr>
        <p:spPr bwMode="auto">
          <a:xfrm>
            <a:off x="4976813" y="5561013"/>
            <a:ext cx="1081087" cy="0"/>
          </a:xfrm>
          <a:prstGeom prst="line">
            <a:avLst/>
          </a:prstGeom>
          <a:noFill/>
          <a:ln w="76200">
            <a:solidFill>
              <a:schemeClr val="tx1"/>
            </a:solidFill>
            <a:round/>
            <a:headEnd/>
            <a:tailEnd type="arrow" w="med" len="med"/>
          </a:ln>
          <a:extLst>
            <a:ext uri="{909E8E84-426E-40DD-AFC4-6F175D3DCCD1}">
              <a14:hiddenFill xmlns:a14="http://schemas.microsoft.com/office/drawing/2010/main">
                <a:noFill/>
              </a14:hiddenFill>
            </a:ext>
          </a:extLst>
        </p:spPr>
        <p:txBody>
          <a:bodyPr>
            <a:spAutoFit/>
          </a:bodyPr>
          <a:lstStyle/>
          <a:p>
            <a:endParaRPr lang="el-GR"/>
          </a:p>
        </p:txBody>
      </p:sp>
      <p:sp>
        <p:nvSpPr>
          <p:cNvPr id="364576" name="Line 32">
            <a:extLst>
              <a:ext uri="{FF2B5EF4-FFF2-40B4-BE49-F238E27FC236}">
                <a16:creationId xmlns:a16="http://schemas.microsoft.com/office/drawing/2014/main" id="{C6E185E9-22AC-437C-A1DA-3A2EE9C88E38}"/>
              </a:ext>
            </a:extLst>
          </p:cNvPr>
          <p:cNvSpPr>
            <a:spLocks noChangeShapeType="1"/>
          </p:cNvSpPr>
          <p:nvPr/>
        </p:nvSpPr>
        <p:spPr bwMode="auto">
          <a:xfrm>
            <a:off x="6057900" y="5561013"/>
            <a:ext cx="1035050" cy="0"/>
          </a:xfrm>
          <a:prstGeom prst="line">
            <a:avLst/>
          </a:prstGeom>
          <a:noFill/>
          <a:ln w="76200">
            <a:solidFill>
              <a:schemeClr val="tx1"/>
            </a:solidFill>
            <a:round/>
            <a:headEnd/>
            <a:tailEnd type="arrow" w="med" len="med"/>
          </a:ln>
          <a:extLst>
            <a:ext uri="{909E8E84-426E-40DD-AFC4-6F175D3DCCD1}">
              <a14:hiddenFill xmlns:a14="http://schemas.microsoft.com/office/drawing/2010/main">
                <a:noFill/>
              </a14:hiddenFill>
            </a:ext>
          </a:extLst>
        </p:spPr>
        <p:txBody>
          <a:bodyPr>
            <a:spAutoFit/>
          </a:bodyPr>
          <a:lstStyle/>
          <a:p>
            <a:endParaRPr lang="el-GR"/>
          </a:p>
        </p:txBody>
      </p:sp>
      <p:sp>
        <p:nvSpPr>
          <p:cNvPr id="1053" name="Rectangle 35">
            <a:extLst>
              <a:ext uri="{FF2B5EF4-FFF2-40B4-BE49-F238E27FC236}">
                <a16:creationId xmlns:a16="http://schemas.microsoft.com/office/drawing/2014/main" id="{BFDAEC59-F630-44B5-8C8F-1AB161EEF3ED}"/>
              </a:ext>
            </a:extLst>
          </p:cNvPr>
          <p:cNvSpPr>
            <a:spLocks noGrp="1" noChangeArrowheads="1"/>
          </p:cNvSpPr>
          <p:nvPr>
            <p:ph type="body" idx="1"/>
          </p:nvPr>
        </p:nvSpPr>
        <p:spPr>
          <a:xfrm>
            <a:off x="6327775" y="1268413"/>
            <a:ext cx="1817688" cy="396875"/>
          </a:xfrm>
          <a:noFill/>
        </p:spPr>
        <p:txBody>
          <a:bodyPr wrap="none">
            <a:spAutoFit/>
          </a:bodyPr>
          <a:lstStyle/>
          <a:p>
            <a:pPr algn="ctr" eaLnBrk="1" hangingPunct="1">
              <a:buFontTx/>
              <a:buNone/>
              <a:tabLst>
                <a:tab pos="3584575" algn="l"/>
                <a:tab pos="4035425" algn="l"/>
              </a:tabLst>
            </a:pPr>
            <a:r>
              <a:rPr lang="el-GR" altLang="el-GR" sz="2000" b="1">
                <a:solidFill>
                  <a:srgbClr val="000000"/>
                </a:solidFill>
                <a:latin typeface="Verdana" panose="020B0604030504040204" pitchFamily="34" charset="0"/>
              </a:rPr>
              <a:t>Ν = Ν</a:t>
            </a:r>
            <a:r>
              <a:rPr lang="el-GR" altLang="el-GR" sz="2000" b="1" baseline="-25000">
                <a:solidFill>
                  <a:srgbClr val="000000"/>
                </a:solidFill>
                <a:latin typeface="Verdana" panose="020B0604030504040204" pitchFamily="34" charset="0"/>
              </a:rPr>
              <a:t>ο</a:t>
            </a:r>
            <a:r>
              <a:rPr lang="el-GR" altLang="el-GR" sz="2000" b="1">
                <a:solidFill>
                  <a:srgbClr val="000000"/>
                </a:solidFill>
                <a:latin typeface="Verdana" panose="020B0604030504040204" pitchFamily="34" charset="0"/>
              </a:rPr>
              <a:t> · e</a:t>
            </a:r>
            <a:r>
              <a:rPr lang="el-GR" altLang="el-GR" sz="2000" b="1" baseline="50000">
                <a:solidFill>
                  <a:srgbClr val="000000"/>
                </a:solidFill>
                <a:latin typeface="Verdana" panose="020B0604030504040204" pitchFamily="34" charset="0"/>
              </a:rPr>
              <a:t>-λt</a:t>
            </a:r>
          </a:p>
        </p:txBody>
      </p:sp>
      <p:sp>
        <p:nvSpPr>
          <p:cNvPr id="1054" name="Rectangle 36">
            <a:extLst>
              <a:ext uri="{FF2B5EF4-FFF2-40B4-BE49-F238E27FC236}">
                <a16:creationId xmlns:a16="http://schemas.microsoft.com/office/drawing/2014/main" id="{1415FD77-FBB5-4FEE-927B-1827166B0DC6}"/>
              </a:ext>
            </a:extLst>
          </p:cNvPr>
          <p:cNvSpPr>
            <a:spLocks noChangeArrowheads="1"/>
          </p:cNvSpPr>
          <p:nvPr/>
        </p:nvSpPr>
        <p:spPr bwMode="auto">
          <a:xfrm>
            <a:off x="5697538" y="1725613"/>
            <a:ext cx="30226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61938" indent="-261938" eaLnBrk="0" hangingPunct="0">
              <a:tabLst>
                <a:tab pos="3584575" algn="l"/>
                <a:tab pos="4035425" algn="l"/>
              </a:tabLst>
              <a:defRPr sz="2400" b="1">
                <a:solidFill>
                  <a:schemeClr val="tx1"/>
                </a:solidFill>
                <a:latin typeface="Verdana" panose="020B0604030504040204" pitchFamily="34" charset="0"/>
              </a:defRPr>
            </a:lvl1pPr>
            <a:lvl2pPr marL="742950" indent="-285750" eaLnBrk="0" hangingPunct="0">
              <a:tabLst>
                <a:tab pos="3584575" algn="l"/>
                <a:tab pos="4035425" algn="l"/>
              </a:tabLst>
              <a:defRPr sz="2400" b="1">
                <a:solidFill>
                  <a:schemeClr val="tx1"/>
                </a:solidFill>
                <a:latin typeface="Verdana" panose="020B0604030504040204" pitchFamily="34" charset="0"/>
              </a:defRPr>
            </a:lvl2pPr>
            <a:lvl3pPr marL="1143000" indent="-228600" eaLnBrk="0" hangingPunct="0">
              <a:tabLst>
                <a:tab pos="3584575" algn="l"/>
                <a:tab pos="4035425" algn="l"/>
              </a:tabLst>
              <a:defRPr sz="2400" b="1">
                <a:solidFill>
                  <a:schemeClr val="tx1"/>
                </a:solidFill>
                <a:latin typeface="Verdana" panose="020B0604030504040204" pitchFamily="34" charset="0"/>
              </a:defRPr>
            </a:lvl3pPr>
            <a:lvl4pPr marL="1600200" indent="-228600" eaLnBrk="0" hangingPunct="0">
              <a:tabLst>
                <a:tab pos="3584575" algn="l"/>
                <a:tab pos="4035425" algn="l"/>
              </a:tabLst>
              <a:defRPr sz="2400" b="1">
                <a:solidFill>
                  <a:schemeClr val="tx1"/>
                </a:solidFill>
                <a:latin typeface="Verdana" panose="020B0604030504040204" pitchFamily="34" charset="0"/>
              </a:defRPr>
            </a:lvl4pPr>
            <a:lvl5pPr marL="2057400" indent="-228600" eaLnBrk="0" hangingPunct="0">
              <a:tabLst>
                <a:tab pos="3584575" algn="l"/>
                <a:tab pos="4035425" algn="l"/>
              </a:tabLst>
              <a:defRPr sz="2400" b="1">
                <a:solidFill>
                  <a:schemeClr val="tx1"/>
                </a:solidFill>
                <a:latin typeface="Verdana" panose="020B0604030504040204" pitchFamily="34" charset="0"/>
              </a:defRPr>
            </a:lvl5pPr>
            <a:lvl6pPr marL="2514600" indent="-228600" eaLnBrk="0" fontAlgn="base" hangingPunct="0">
              <a:spcBef>
                <a:spcPct val="0"/>
              </a:spcBef>
              <a:spcAft>
                <a:spcPct val="0"/>
              </a:spcAft>
              <a:tabLst>
                <a:tab pos="3584575" algn="l"/>
                <a:tab pos="4035425" algn="l"/>
              </a:tabLst>
              <a:defRPr sz="2400" b="1">
                <a:solidFill>
                  <a:schemeClr val="tx1"/>
                </a:solidFill>
                <a:latin typeface="Verdana" panose="020B0604030504040204" pitchFamily="34" charset="0"/>
              </a:defRPr>
            </a:lvl6pPr>
            <a:lvl7pPr marL="2971800" indent="-228600" eaLnBrk="0" fontAlgn="base" hangingPunct="0">
              <a:spcBef>
                <a:spcPct val="0"/>
              </a:spcBef>
              <a:spcAft>
                <a:spcPct val="0"/>
              </a:spcAft>
              <a:tabLst>
                <a:tab pos="3584575" algn="l"/>
                <a:tab pos="4035425" algn="l"/>
              </a:tabLst>
              <a:defRPr sz="2400" b="1">
                <a:solidFill>
                  <a:schemeClr val="tx1"/>
                </a:solidFill>
                <a:latin typeface="Verdana" panose="020B0604030504040204" pitchFamily="34" charset="0"/>
              </a:defRPr>
            </a:lvl7pPr>
            <a:lvl8pPr marL="3429000" indent="-228600" eaLnBrk="0" fontAlgn="base" hangingPunct="0">
              <a:spcBef>
                <a:spcPct val="0"/>
              </a:spcBef>
              <a:spcAft>
                <a:spcPct val="0"/>
              </a:spcAft>
              <a:tabLst>
                <a:tab pos="3584575" algn="l"/>
                <a:tab pos="4035425" algn="l"/>
              </a:tabLst>
              <a:defRPr sz="2400" b="1">
                <a:solidFill>
                  <a:schemeClr val="tx1"/>
                </a:solidFill>
                <a:latin typeface="Verdana" panose="020B0604030504040204" pitchFamily="34" charset="0"/>
              </a:defRPr>
            </a:lvl8pPr>
            <a:lvl9pPr marL="3886200" indent="-228600" eaLnBrk="0" fontAlgn="base" hangingPunct="0">
              <a:spcBef>
                <a:spcPct val="0"/>
              </a:spcBef>
              <a:spcAft>
                <a:spcPct val="0"/>
              </a:spcAft>
              <a:tabLst>
                <a:tab pos="3584575" algn="l"/>
                <a:tab pos="4035425" algn="l"/>
              </a:tabLst>
              <a:defRPr sz="2400" b="1">
                <a:solidFill>
                  <a:schemeClr val="tx1"/>
                </a:solidFill>
                <a:latin typeface="Verdana" panose="020B0604030504040204" pitchFamily="34" charset="0"/>
              </a:defRPr>
            </a:lvl9pPr>
          </a:lstStyle>
          <a:p>
            <a:pPr eaLnBrk="1" hangingPunct="1">
              <a:spcBef>
                <a:spcPct val="20000"/>
              </a:spcBef>
              <a:buSzPct val="80000"/>
            </a:pPr>
            <a:r>
              <a:rPr lang="el-GR" altLang="el-GR" sz="1200" b="0">
                <a:solidFill>
                  <a:srgbClr val="000000"/>
                </a:solidFill>
              </a:rPr>
              <a:t>Ν</a:t>
            </a:r>
            <a:r>
              <a:rPr lang="en-US" altLang="el-GR" sz="1200" b="0">
                <a:solidFill>
                  <a:srgbClr val="000000"/>
                </a:solidFill>
              </a:rPr>
              <a:t>	</a:t>
            </a:r>
            <a:r>
              <a:rPr lang="el-GR" altLang="el-GR" sz="1200" b="0">
                <a:solidFill>
                  <a:srgbClr val="000000"/>
                </a:solidFill>
              </a:rPr>
              <a:t>αριθμός πυρήνων σε χρόνο t</a:t>
            </a:r>
            <a:endParaRPr lang="en-US" altLang="el-GR" sz="1200" b="0">
              <a:solidFill>
                <a:srgbClr val="000000"/>
              </a:solidFill>
            </a:endParaRPr>
          </a:p>
          <a:p>
            <a:pPr eaLnBrk="1" hangingPunct="1">
              <a:spcBef>
                <a:spcPct val="20000"/>
              </a:spcBef>
              <a:buSzPct val="80000"/>
            </a:pPr>
            <a:r>
              <a:rPr lang="el-GR" altLang="el-GR" sz="1200" b="0">
                <a:solidFill>
                  <a:srgbClr val="000000"/>
                </a:solidFill>
              </a:rPr>
              <a:t>Ν</a:t>
            </a:r>
            <a:r>
              <a:rPr lang="el-GR" altLang="el-GR" sz="1200" b="0" baseline="-25000">
                <a:solidFill>
                  <a:srgbClr val="000000"/>
                </a:solidFill>
              </a:rPr>
              <a:t>o</a:t>
            </a:r>
            <a:r>
              <a:rPr lang="en-US" altLang="el-GR" sz="1200" b="0">
                <a:solidFill>
                  <a:srgbClr val="000000"/>
                </a:solidFill>
              </a:rPr>
              <a:t>	</a:t>
            </a:r>
            <a:r>
              <a:rPr lang="el-GR" altLang="el-GR" sz="1200" b="0">
                <a:solidFill>
                  <a:srgbClr val="000000"/>
                </a:solidFill>
              </a:rPr>
              <a:t>αρχικός αριθμός πυρήνων</a:t>
            </a:r>
            <a:endParaRPr lang="en-US" altLang="el-GR" sz="1200" b="0">
              <a:solidFill>
                <a:srgbClr val="000000"/>
              </a:solidFill>
            </a:endParaRPr>
          </a:p>
          <a:p>
            <a:pPr eaLnBrk="1" hangingPunct="1">
              <a:spcBef>
                <a:spcPct val="20000"/>
              </a:spcBef>
              <a:buSzPct val="80000"/>
            </a:pPr>
            <a:r>
              <a:rPr lang="el-GR" altLang="el-GR" sz="1200" b="0">
                <a:solidFill>
                  <a:srgbClr val="000000"/>
                </a:solidFill>
              </a:rPr>
              <a:t>λ	αντίστροφο της ημιπεριόδου ζωής</a:t>
            </a:r>
          </a:p>
        </p:txBody>
      </p:sp>
      <p:sp>
        <p:nvSpPr>
          <p:cNvPr id="1055" name="Rectangle 37">
            <a:extLst>
              <a:ext uri="{FF2B5EF4-FFF2-40B4-BE49-F238E27FC236}">
                <a16:creationId xmlns:a16="http://schemas.microsoft.com/office/drawing/2014/main" id="{6334799B-EFB5-4C1C-8249-3673AF54BA21}"/>
              </a:ext>
            </a:extLst>
          </p:cNvPr>
          <p:cNvSpPr>
            <a:spLocks noChangeArrowheads="1"/>
          </p:cNvSpPr>
          <p:nvPr/>
        </p:nvSpPr>
        <p:spPr bwMode="auto">
          <a:xfrm>
            <a:off x="5607050" y="1177925"/>
            <a:ext cx="3241675" cy="1350963"/>
          </a:xfrm>
          <a:prstGeom prst="rect">
            <a:avLst/>
          </a:prstGeom>
          <a:noFill/>
          <a:ln w="12700"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endParaRPr lang="en-US" altLang="el-G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64572"/>
                                        </p:tgtEl>
                                        <p:attrNameLst>
                                          <p:attrName>style.visibility</p:attrName>
                                        </p:attrNameLst>
                                      </p:cBhvr>
                                      <p:to>
                                        <p:strVal val="visible"/>
                                      </p:to>
                                    </p:set>
                                    <p:animEffect transition="in" filter="wipe(left)">
                                      <p:cBhvr>
                                        <p:cTn id="7" dur="3000"/>
                                        <p:tgtEl>
                                          <p:spTgt spid="36457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64567"/>
                                        </p:tgtEl>
                                        <p:attrNameLst>
                                          <p:attrName>style.visibility</p:attrName>
                                        </p:attrNameLst>
                                      </p:cBhvr>
                                      <p:to>
                                        <p:strVal val="visible"/>
                                      </p:to>
                                    </p:set>
                                    <p:animEffect transition="in" filter="wipe(left)">
                                      <p:cBhvr>
                                        <p:cTn id="10" dur="3000"/>
                                        <p:tgtEl>
                                          <p:spTgt spid="364567"/>
                                        </p:tgtEl>
                                      </p:cBhvr>
                                    </p:animEffect>
                                  </p:childTnLst>
                                </p:cTn>
                              </p:par>
                            </p:childTnLst>
                          </p:cTn>
                        </p:par>
                        <p:par>
                          <p:cTn id="11" fill="hold" nodeType="afterGroup">
                            <p:stCondLst>
                              <p:cond delay="3000"/>
                            </p:stCondLst>
                            <p:childTnLst>
                              <p:par>
                                <p:cTn id="12" presetID="10" presetClass="entr" presetSubtype="0" fill="hold" grpId="0" nodeType="afterEffect">
                                  <p:stCondLst>
                                    <p:cond delay="0"/>
                                  </p:stCondLst>
                                  <p:childTnLst>
                                    <p:set>
                                      <p:cBhvr>
                                        <p:cTn id="13" dur="1" fill="hold">
                                          <p:stCondLst>
                                            <p:cond delay="0"/>
                                          </p:stCondLst>
                                        </p:cTn>
                                        <p:tgtEl>
                                          <p:spTgt spid="364559"/>
                                        </p:tgtEl>
                                        <p:attrNameLst>
                                          <p:attrName>style.visibility</p:attrName>
                                        </p:attrNameLst>
                                      </p:cBhvr>
                                      <p:to>
                                        <p:strVal val="visible"/>
                                      </p:to>
                                    </p:set>
                                    <p:animEffect transition="in" filter="fade">
                                      <p:cBhvr>
                                        <p:cTn id="14" dur="1000"/>
                                        <p:tgtEl>
                                          <p:spTgt spid="364559"/>
                                        </p:tgtEl>
                                      </p:cBhvr>
                                    </p:animEffect>
                                  </p:childTnLst>
                                </p:cTn>
                              </p:par>
                              <p:par>
                                <p:cTn id="15" presetID="10" presetClass="entr" presetSubtype="0" fill="hold" nodeType="withEffect">
                                  <p:stCondLst>
                                    <p:cond delay="0"/>
                                  </p:stCondLst>
                                  <p:childTnLst>
                                    <p:set>
                                      <p:cBhvr>
                                        <p:cTn id="16" dur="1" fill="hold">
                                          <p:stCondLst>
                                            <p:cond delay="0"/>
                                          </p:stCondLst>
                                        </p:cTn>
                                        <p:tgtEl>
                                          <p:spTgt spid="364551"/>
                                        </p:tgtEl>
                                        <p:attrNameLst>
                                          <p:attrName>style.visibility</p:attrName>
                                        </p:attrNameLst>
                                      </p:cBhvr>
                                      <p:to>
                                        <p:strVal val="visible"/>
                                      </p:to>
                                    </p:set>
                                    <p:animEffect transition="in" filter="fade">
                                      <p:cBhvr>
                                        <p:cTn id="17" dur="1000"/>
                                        <p:tgtEl>
                                          <p:spTgt spid="36455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64557"/>
                                        </p:tgtEl>
                                        <p:attrNameLst>
                                          <p:attrName>style.visibility</p:attrName>
                                        </p:attrNameLst>
                                      </p:cBhvr>
                                      <p:to>
                                        <p:strVal val="visible"/>
                                      </p:to>
                                    </p:set>
                                    <p:animEffect transition="in" filter="fade">
                                      <p:cBhvr>
                                        <p:cTn id="20" dur="1000"/>
                                        <p:tgtEl>
                                          <p:spTgt spid="36455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364573"/>
                                        </p:tgtEl>
                                        <p:attrNameLst>
                                          <p:attrName>style.visibility</p:attrName>
                                        </p:attrNameLst>
                                      </p:cBhvr>
                                      <p:to>
                                        <p:strVal val="visible"/>
                                      </p:to>
                                    </p:set>
                                    <p:animEffect transition="in" filter="wipe(left)">
                                      <p:cBhvr>
                                        <p:cTn id="25" dur="3000"/>
                                        <p:tgtEl>
                                          <p:spTgt spid="36457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64568"/>
                                        </p:tgtEl>
                                        <p:attrNameLst>
                                          <p:attrName>style.visibility</p:attrName>
                                        </p:attrNameLst>
                                      </p:cBhvr>
                                      <p:to>
                                        <p:strVal val="visible"/>
                                      </p:to>
                                    </p:set>
                                    <p:animEffect transition="in" filter="wipe(left)">
                                      <p:cBhvr>
                                        <p:cTn id="28" dur="3000"/>
                                        <p:tgtEl>
                                          <p:spTgt spid="364568"/>
                                        </p:tgtEl>
                                      </p:cBhvr>
                                    </p:animEffect>
                                  </p:childTnLst>
                                </p:cTn>
                              </p:par>
                            </p:childTnLst>
                          </p:cTn>
                        </p:par>
                        <p:par>
                          <p:cTn id="29" fill="hold" nodeType="afterGroup">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364560"/>
                                        </p:tgtEl>
                                        <p:attrNameLst>
                                          <p:attrName>style.visibility</p:attrName>
                                        </p:attrNameLst>
                                      </p:cBhvr>
                                      <p:to>
                                        <p:strVal val="visible"/>
                                      </p:to>
                                    </p:set>
                                    <p:animEffect transition="in" filter="fade">
                                      <p:cBhvr>
                                        <p:cTn id="32" dur="1000"/>
                                        <p:tgtEl>
                                          <p:spTgt spid="364560"/>
                                        </p:tgtEl>
                                      </p:cBhvr>
                                    </p:animEffect>
                                  </p:childTnLst>
                                </p:cTn>
                              </p:par>
                              <p:par>
                                <p:cTn id="33" presetID="10" presetClass="entr" presetSubtype="0" fill="hold" nodeType="withEffect">
                                  <p:stCondLst>
                                    <p:cond delay="0"/>
                                  </p:stCondLst>
                                  <p:childTnLst>
                                    <p:set>
                                      <p:cBhvr>
                                        <p:cTn id="34" dur="1" fill="hold">
                                          <p:stCondLst>
                                            <p:cond delay="0"/>
                                          </p:stCondLst>
                                        </p:cTn>
                                        <p:tgtEl>
                                          <p:spTgt spid="364552"/>
                                        </p:tgtEl>
                                        <p:attrNameLst>
                                          <p:attrName>style.visibility</p:attrName>
                                        </p:attrNameLst>
                                      </p:cBhvr>
                                      <p:to>
                                        <p:strVal val="visible"/>
                                      </p:to>
                                    </p:set>
                                    <p:animEffect transition="in" filter="fade">
                                      <p:cBhvr>
                                        <p:cTn id="35" dur="1000"/>
                                        <p:tgtEl>
                                          <p:spTgt spid="36455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364574"/>
                                        </p:tgtEl>
                                        <p:attrNameLst>
                                          <p:attrName>style.visibility</p:attrName>
                                        </p:attrNameLst>
                                      </p:cBhvr>
                                      <p:to>
                                        <p:strVal val="visible"/>
                                      </p:to>
                                    </p:set>
                                    <p:animEffect transition="in" filter="wipe(left)">
                                      <p:cBhvr>
                                        <p:cTn id="40" dur="3000"/>
                                        <p:tgtEl>
                                          <p:spTgt spid="364574"/>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364569"/>
                                        </p:tgtEl>
                                        <p:attrNameLst>
                                          <p:attrName>style.visibility</p:attrName>
                                        </p:attrNameLst>
                                      </p:cBhvr>
                                      <p:to>
                                        <p:strVal val="visible"/>
                                      </p:to>
                                    </p:set>
                                    <p:animEffect transition="in" filter="wipe(left)">
                                      <p:cBhvr>
                                        <p:cTn id="43" dur="3000"/>
                                        <p:tgtEl>
                                          <p:spTgt spid="364569"/>
                                        </p:tgtEl>
                                      </p:cBhvr>
                                    </p:animEffect>
                                  </p:childTnLst>
                                </p:cTn>
                              </p:par>
                            </p:childTnLst>
                          </p:cTn>
                        </p:par>
                        <p:par>
                          <p:cTn id="44" fill="hold" nodeType="afterGroup">
                            <p:stCondLst>
                              <p:cond delay="3000"/>
                            </p:stCondLst>
                            <p:childTnLst>
                              <p:par>
                                <p:cTn id="45" presetID="10" presetClass="entr" presetSubtype="0" fill="hold" grpId="0" nodeType="afterEffect">
                                  <p:stCondLst>
                                    <p:cond delay="0"/>
                                  </p:stCondLst>
                                  <p:childTnLst>
                                    <p:set>
                                      <p:cBhvr>
                                        <p:cTn id="46" dur="1" fill="hold">
                                          <p:stCondLst>
                                            <p:cond delay="0"/>
                                          </p:stCondLst>
                                        </p:cTn>
                                        <p:tgtEl>
                                          <p:spTgt spid="364561"/>
                                        </p:tgtEl>
                                        <p:attrNameLst>
                                          <p:attrName>style.visibility</p:attrName>
                                        </p:attrNameLst>
                                      </p:cBhvr>
                                      <p:to>
                                        <p:strVal val="visible"/>
                                      </p:to>
                                    </p:set>
                                    <p:animEffect transition="in" filter="fade">
                                      <p:cBhvr>
                                        <p:cTn id="47" dur="1000"/>
                                        <p:tgtEl>
                                          <p:spTgt spid="364561"/>
                                        </p:tgtEl>
                                      </p:cBhvr>
                                    </p:animEffect>
                                  </p:childTnLst>
                                </p:cTn>
                              </p:par>
                              <p:par>
                                <p:cTn id="48" presetID="10" presetClass="entr" presetSubtype="0" fill="hold" nodeType="withEffect">
                                  <p:stCondLst>
                                    <p:cond delay="0"/>
                                  </p:stCondLst>
                                  <p:childTnLst>
                                    <p:set>
                                      <p:cBhvr>
                                        <p:cTn id="49" dur="1" fill="hold">
                                          <p:stCondLst>
                                            <p:cond delay="0"/>
                                          </p:stCondLst>
                                        </p:cTn>
                                        <p:tgtEl>
                                          <p:spTgt spid="364553"/>
                                        </p:tgtEl>
                                        <p:attrNameLst>
                                          <p:attrName>style.visibility</p:attrName>
                                        </p:attrNameLst>
                                      </p:cBhvr>
                                      <p:to>
                                        <p:strVal val="visible"/>
                                      </p:to>
                                    </p:set>
                                    <p:animEffect transition="in" filter="fade">
                                      <p:cBhvr>
                                        <p:cTn id="50" dur="1000"/>
                                        <p:tgtEl>
                                          <p:spTgt spid="364553"/>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364575"/>
                                        </p:tgtEl>
                                        <p:attrNameLst>
                                          <p:attrName>style.visibility</p:attrName>
                                        </p:attrNameLst>
                                      </p:cBhvr>
                                      <p:to>
                                        <p:strVal val="visible"/>
                                      </p:to>
                                    </p:set>
                                    <p:animEffect transition="in" filter="wipe(left)">
                                      <p:cBhvr>
                                        <p:cTn id="55" dur="3000"/>
                                        <p:tgtEl>
                                          <p:spTgt spid="364575"/>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364570"/>
                                        </p:tgtEl>
                                        <p:attrNameLst>
                                          <p:attrName>style.visibility</p:attrName>
                                        </p:attrNameLst>
                                      </p:cBhvr>
                                      <p:to>
                                        <p:strVal val="visible"/>
                                      </p:to>
                                    </p:set>
                                    <p:animEffect transition="in" filter="wipe(left)">
                                      <p:cBhvr>
                                        <p:cTn id="58" dur="3000"/>
                                        <p:tgtEl>
                                          <p:spTgt spid="364570"/>
                                        </p:tgtEl>
                                      </p:cBhvr>
                                    </p:animEffect>
                                  </p:childTnLst>
                                </p:cTn>
                              </p:par>
                            </p:childTnLst>
                          </p:cTn>
                        </p:par>
                        <p:par>
                          <p:cTn id="59" fill="hold" nodeType="afterGroup">
                            <p:stCondLst>
                              <p:cond delay="3000"/>
                            </p:stCondLst>
                            <p:childTnLst>
                              <p:par>
                                <p:cTn id="60" presetID="10" presetClass="entr" presetSubtype="0" fill="hold" grpId="0" nodeType="afterEffect">
                                  <p:stCondLst>
                                    <p:cond delay="0"/>
                                  </p:stCondLst>
                                  <p:childTnLst>
                                    <p:set>
                                      <p:cBhvr>
                                        <p:cTn id="61" dur="1" fill="hold">
                                          <p:stCondLst>
                                            <p:cond delay="0"/>
                                          </p:stCondLst>
                                        </p:cTn>
                                        <p:tgtEl>
                                          <p:spTgt spid="364562"/>
                                        </p:tgtEl>
                                        <p:attrNameLst>
                                          <p:attrName>style.visibility</p:attrName>
                                        </p:attrNameLst>
                                      </p:cBhvr>
                                      <p:to>
                                        <p:strVal val="visible"/>
                                      </p:to>
                                    </p:set>
                                    <p:animEffect transition="in" filter="fade">
                                      <p:cBhvr>
                                        <p:cTn id="62" dur="1000"/>
                                        <p:tgtEl>
                                          <p:spTgt spid="364562"/>
                                        </p:tgtEl>
                                      </p:cBhvr>
                                    </p:animEffect>
                                  </p:childTnLst>
                                </p:cTn>
                              </p:par>
                              <p:par>
                                <p:cTn id="63" presetID="10" presetClass="entr" presetSubtype="0" fill="hold" nodeType="withEffect">
                                  <p:stCondLst>
                                    <p:cond delay="0"/>
                                  </p:stCondLst>
                                  <p:childTnLst>
                                    <p:set>
                                      <p:cBhvr>
                                        <p:cTn id="64" dur="1" fill="hold">
                                          <p:stCondLst>
                                            <p:cond delay="0"/>
                                          </p:stCondLst>
                                        </p:cTn>
                                        <p:tgtEl>
                                          <p:spTgt spid="364549"/>
                                        </p:tgtEl>
                                        <p:attrNameLst>
                                          <p:attrName>style.visibility</p:attrName>
                                        </p:attrNameLst>
                                      </p:cBhvr>
                                      <p:to>
                                        <p:strVal val="visible"/>
                                      </p:to>
                                    </p:set>
                                    <p:animEffect transition="in" filter="fade">
                                      <p:cBhvr>
                                        <p:cTn id="65" dur="1000"/>
                                        <p:tgtEl>
                                          <p:spTgt spid="364549"/>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8" fill="hold" nodeType="clickEffect">
                                  <p:stCondLst>
                                    <p:cond delay="0"/>
                                  </p:stCondLst>
                                  <p:childTnLst>
                                    <p:set>
                                      <p:cBhvr>
                                        <p:cTn id="69" dur="1" fill="hold">
                                          <p:stCondLst>
                                            <p:cond delay="0"/>
                                          </p:stCondLst>
                                        </p:cTn>
                                        <p:tgtEl>
                                          <p:spTgt spid="364576"/>
                                        </p:tgtEl>
                                        <p:attrNameLst>
                                          <p:attrName>style.visibility</p:attrName>
                                        </p:attrNameLst>
                                      </p:cBhvr>
                                      <p:to>
                                        <p:strVal val="visible"/>
                                      </p:to>
                                    </p:set>
                                    <p:animEffect transition="in" filter="wipe(left)">
                                      <p:cBhvr>
                                        <p:cTn id="70" dur="3000"/>
                                        <p:tgtEl>
                                          <p:spTgt spid="364576"/>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364571"/>
                                        </p:tgtEl>
                                        <p:attrNameLst>
                                          <p:attrName>style.visibility</p:attrName>
                                        </p:attrNameLst>
                                      </p:cBhvr>
                                      <p:to>
                                        <p:strVal val="visible"/>
                                      </p:to>
                                    </p:set>
                                    <p:animEffect transition="in" filter="wipe(left)">
                                      <p:cBhvr>
                                        <p:cTn id="73" dur="3000"/>
                                        <p:tgtEl>
                                          <p:spTgt spid="364571"/>
                                        </p:tgtEl>
                                      </p:cBhvr>
                                    </p:animEffect>
                                  </p:childTnLst>
                                </p:cTn>
                              </p:par>
                            </p:childTnLst>
                          </p:cTn>
                        </p:par>
                        <p:par>
                          <p:cTn id="74" fill="hold" nodeType="afterGroup">
                            <p:stCondLst>
                              <p:cond delay="3000"/>
                            </p:stCondLst>
                            <p:childTnLst>
                              <p:par>
                                <p:cTn id="75" presetID="10" presetClass="entr" presetSubtype="0" fill="hold" grpId="0" nodeType="afterEffect">
                                  <p:stCondLst>
                                    <p:cond delay="0"/>
                                  </p:stCondLst>
                                  <p:childTnLst>
                                    <p:set>
                                      <p:cBhvr>
                                        <p:cTn id="76" dur="1" fill="hold">
                                          <p:stCondLst>
                                            <p:cond delay="0"/>
                                          </p:stCondLst>
                                        </p:cTn>
                                        <p:tgtEl>
                                          <p:spTgt spid="364563"/>
                                        </p:tgtEl>
                                        <p:attrNameLst>
                                          <p:attrName>style.visibility</p:attrName>
                                        </p:attrNameLst>
                                      </p:cBhvr>
                                      <p:to>
                                        <p:strVal val="visible"/>
                                      </p:to>
                                    </p:set>
                                    <p:animEffect transition="in" filter="fade">
                                      <p:cBhvr>
                                        <p:cTn id="77" dur="1000"/>
                                        <p:tgtEl>
                                          <p:spTgt spid="364563"/>
                                        </p:tgtEl>
                                      </p:cBhvr>
                                    </p:animEffect>
                                  </p:childTnLst>
                                </p:cTn>
                              </p:par>
                              <p:par>
                                <p:cTn id="78" presetID="10" presetClass="entr" presetSubtype="0" fill="hold" nodeType="withEffect">
                                  <p:stCondLst>
                                    <p:cond delay="0"/>
                                  </p:stCondLst>
                                  <p:childTnLst>
                                    <p:set>
                                      <p:cBhvr>
                                        <p:cTn id="79" dur="1" fill="hold">
                                          <p:stCondLst>
                                            <p:cond delay="0"/>
                                          </p:stCondLst>
                                        </p:cTn>
                                        <p:tgtEl>
                                          <p:spTgt spid="364558"/>
                                        </p:tgtEl>
                                        <p:attrNameLst>
                                          <p:attrName>style.visibility</p:attrName>
                                        </p:attrNameLst>
                                      </p:cBhvr>
                                      <p:to>
                                        <p:strVal val="visible"/>
                                      </p:to>
                                    </p:set>
                                    <p:animEffect transition="in" filter="fade">
                                      <p:cBhvr>
                                        <p:cTn id="80" dur="1000"/>
                                        <p:tgtEl>
                                          <p:spTgt spid="364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57" grpId="0" animBg="1"/>
      <p:bldP spid="364559" grpId="0" animBg="1"/>
      <p:bldP spid="364560" grpId="0" animBg="1"/>
      <p:bldP spid="364561" grpId="0" animBg="1"/>
      <p:bldP spid="364562" grpId="0" animBg="1"/>
      <p:bldP spid="364563" grpId="0" animBg="1"/>
      <p:bldP spid="364567" grpId="0" animBg="1"/>
      <p:bldP spid="364568" grpId="0" animBg="1"/>
      <p:bldP spid="364569" grpId="0" animBg="1"/>
      <p:bldP spid="364570" grpId="0" animBg="1"/>
      <p:bldP spid="364571"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B13542F0-2137-4BA5-A0DC-7456CF44E0AB}"/>
              </a:ext>
            </a:extLst>
          </p:cNvPr>
          <p:cNvSpPr>
            <a:spLocks noGrp="1" noChangeArrowheads="1"/>
          </p:cNvSpPr>
          <p:nvPr>
            <p:ph type="ctrTitle"/>
          </p:nvPr>
        </p:nvSpPr>
        <p:spPr>
          <a:xfrm>
            <a:off x="685800" y="2609850"/>
            <a:ext cx="7772400" cy="1449388"/>
          </a:xfrm>
          <a:solidFill>
            <a:srgbClr val="FFFFFF"/>
          </a:solidFill>
          <a:ln>
            <a:solidFill>
              <a:schemeClr val="hlink"/>
            </a:solidFill>
            <a:miter lim="800000"/>
            <a:headEnd/>
            <a:tailEnd/>
          </a:ln>
        </p:spPr>
        <p:txBody>
          <a:bodyPr/>
          <a:lstStyle/>
          <a:p>
            <a:pPr eaLnBrk="1" hangingPunct="1"/>
            <a:r>
              <a:rPr lang="el-GR" altLang="el-GR" b="1">
                <a:solidFill>
                  <a:srgbClr val="000000"/>
                </a:solidFill>
                <a:latin typeface="Verdana" panose="020B0604030504040204" pitchFamily="34" charset="0"/>
              </a:rPr>
              <a:t>ΡΑΔΙΟΧΡΟΝΟΛΟΓΗΣΗ</a:t>
            </a:r>
          </a:p>
        </p:txBody>
      </p:sp>
    </p:spTree>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37A96B1F-E43B-48DE-B28C-E550F3B7BB5B}"/>
              </a:ext>
            </a:extLst>
          </p:cNvPr>
          <p:cNvSpPr>
            <a:spLocks noGrp="1" noChangeArrowheads="1"/>
          </p:cNvSpPr>
          <p:nvPr>
            <p:ph type="title"/>
          </p:nvPr>
        </p:nvSpPr>
        <p:spPr>
          <a:xfrm>
            <a:off x="685800" y="230188"/>
            <a:ext cx="7772400" cy="650875"/>
          </a:xfrm>
          <a:solidFill>
            <a:srgbClr val="FFFFFF"/>
          </a:solidFill>
          <a:ln>
            <a:solidFill>
              <a:schemeClr val="hlink"/>
            </a:solidFill>
            <a:miter lim="800000"/>
            <a:headEnd/>
            <a:tailEnd/>
          </a:ln>
        </p:spPr>
        <p:txBody>
          <a:bodyPr>
            <a:spAutoFit/>
          </a:bodyPr>
          <a:lstStyle/>
          <a:p>
            <a:pPr eaLnBrk="1" hangingPunct="1"/>
            <a:r>
              <a:rPr lang="el-GR" altLang="el-GR" sz="3600" b="1">
                <a:solidFill>
                  <a:srgbClr val="000000"/>
                </a:solidFill>
                <a:latin typeface="Verdana" panose="020B0604030504040204" pitchFamily="34" charset="0"/>
              </a:rPr>
              <a:t>ΡΑΔΙΟΧΡΟΝΟΛΟΓΗΣΗ</a:t>
            </a:r>
            <a:endParaRPr lang="en-GB" altLang="el-GR" sz="3600" b="1">
              <a:solidFill>
                <a:srgbClr val="000000"/>
              </a:solidFill>
              <a:latin typeface="Verdana" panose="020B0604030504040204" pitchFamily="34" charset="0"/>
            </a:endParaRPr>
          </a:p>
        </p:txBody>
      </p:sp>
      <p:sp>
        <p:nvSpPr>
          <p:cNvPr id="38915" name="Rectangle 3">
            <a:extLst>
              <a:ext uri="{FF2B5EF4-FFF2-40B4-BE49-F238E27FC236}">
                <a16:creationId xmlns:a16="http://schemas.microsoft.com/office/drawing/2014/main" id="{2E5CBE20-B506-4F89-8BA9-832706049B72}"/>
              </a:ext>
            </a:extLst>
          </p:cNvPr>
          <p:cNvSpPr>
            <a:spLocks noGrp="1" noChangeArrowheads="1"/>
          </p:cNvSpPr>
          <p:nvPr>
            <p:ph type="body" idx="1"/>
          </p:nvPr>
        </p:nvSpPr>
        <p:spPr>
          <a:xfrm>
            <a:off x="231775" y="1322388"/>
            <a:ext cx="8912225" cy="4770437"/>
          </a:xfrm>
          <a:noFill/>
        </p:spPr>
        <p:txBody>
          <a:bodyPr>
            <a:spAutoFit/>
          </a:bodyPr>
          <a:lstStyle/>
          <a:p>
            <a:pPr eaLnBrk="1" hangingPunct="1">
              <a:lnSpc>
                <a:spcPct val="120000"/>
              </a:lnSpc>
              <a:spcBef>
                <a:spcPct val="70000"/>
              </a:spcBef>
              <a:buFont typeface="Wingdings" panose="05000000000000000000" pitchFamily="2" charset="2"/>
              <a:buChar char="§"/>
              <a:tabLst>
                <a:tab pos="3584575" algn="l"/>
                <a:tab pos="4035425" algn="l"/>
              </a:tabLst>
            </a:pPr>
            <a:r>
              <a:rPr lang="el-GR" altLang="el-GR" sz="2400" b="1">
                <a:solidFill>
                  <a:srgbClr val="FF0000"/>
                </a:solidFill>
                <a:latin typeface="Verdana" panose="020B0604030504040204" pitchFamily="34" charset="0"/>
              </a:rPr>
              <a:t>Εύρεση της ηλικίας ορυκτών και πετρωμάτων</a:t>
            </a:r>
            <a:endParaRPr lang="el-GR" altLang="el-GR" sz="2400">
              <a:solidFill>
                <a:srgbClr val="000000"/>
              </a:solidFill>
              <a:latin typeface="Verdana" panose="020B0604030504040204" pitchFamily="34" charset="0"/>
            </a:endParaRPr>
          </a:p>
          <a:p>
            <a:pPr eaLnBrk="1" hangingPunct="1">
              <a:lnSpc>
                <a:spcPct val="120000"/>
              </a:lnSpc>
              <a:spcBef>
                <a:spcPct val="70000"/>
              </a:spcBef>
              <a:buFont typeface="Wingdings" panose="05000000000000000000" pitchFamily="2" charset="2"/>
              <a:buChar char="§"/>
              <a:tabLst>
                <a:tab pos="3584575" algn="l"/>
                <a:tab pos="4035425" algn="l"/>
              </a:tabLst>
            </a:pPr>
            <a:r>
              <a:rPr lang="el-GR" altLang="el-GR" sz="2400">
                <a:solidFill>
                  <a:srgbClr val="000000"/>
                </a:solidFill>
                <a:latin typeface="Verdana" panose="020B0604030504040204" pitchFamily="34" charset="0"/>
              </a:rPr>
              <a:t>Αποτελεί </a:t>
            </a:r>
            <a:r>
              <a:rPr lang="el-GR" altLang="el-GR" sz="2400" b="1">
                <a:solidFill>
                  <a:srgbClr val="FF0000"/>
                </a:solidFill>
                <a:latin typeface="Verdana" panose="020B0604030504040204" pitchFamily="34" charset="0"/>
              </a:rPr>
              <a:t>αξιόπιστη</a:t>
            </a:r>
            <a:r>
              <a:rPr lang="el-GR" altLang="el-GR" sz="2400">
                <a:solidFill>
                  <a:srgbClr val="000000"/>
                </a:solidFill>
                <a:latin typeface="Verdana" panose="020B0604030504040204" pitchFamily="34" charset="0"/>
              </a:rPr>
              <a:t> μέθοδο στη γεωλογία</a:t>
            </a:r>
          </a:p>
          <a:p>
            <a:pPr eaLnBrk="1" hangingPunct="1">
              <a:lnSpc>
                <a:spcPct val="120000"/>
              </a:lnSpc>
              <a:spcBef>
                <a:spcPct val="70000"/>
              </a:spcBef>
              <a:buFont typeface="Wingdings" panose="05000000000000000000" pitchFamily="2" charset="2"/>
              <a:buChar char="§"/>
              <a:tabLst>
                <a:tab pos="3584575" algn="l"/>
                <a:tab pos="4035425" algn="l"/>
              </a:tabLst>
            </a:pPr>
            <a:r>
              <a:rPr lang="el-GR" altLang="el-GR" sz="2400">
                <a:solidFill>
                  <a:srgbClr val="000000"/>
                </a:solidFill>
                <a:latin typeface="Verdana" panose="020B0604030504040204" pitchFamily="34" charset="0"/>
              </a:rPr>
              <a:t>Βασίζεται στη σχέση 	</a:t>
            </a:r>
            <a:r>
              <a:rPr lang="el-GR" altLang="el-GR" sz="3600" b="1">
                <a:solidFill>
                  <a:srgbClr val="000000"/>
                </a:solidFill>
                <a:latin typeface="Verdana" panose="020B0604030504040204" pitchFamily="34" charset="0"/>
              </a:rPr>
              <a:t>Ν = Ν</a:t>
            </a:r>
            <a:r>
              <a:rPr lang="el-GR" altLang="el-GR" sz="3600" b="1" baseline="-25000">
                <a:solidFill>
                  <a:srgbClr val="000000"/>
                </a:solidFill>
                <a:latin typeface="Verdana" panose="020B0604030504040204" pitchFamily="34" charset="0"/>
              </a:rPr>
              <a:t>ο</a:t>
            </a:r>
            <a:r>
              <a:rPr lang="el-GR" altLang="el-GR" sz="3600" b="1">
                <a:solidFill>
                  <a:srgbClr val="000000"/>
                </a:solidFill>
                <a:latin typeface="Verdana" panose="020B0604030504040204" pitchFamily="34" charset="0"/>
              </a:rPr>
              <a:t> · e</a:t>
            </a:r>
            <a:r>
              <a:rPr lang="el-GR" altLang="el-GR" sz="3600" b="1" baseline="50000">
                <a:solidFill>
                  <a:srgbClr val="000000"/>
                </a:solidFill>
                <a:latin typeface="Verdana" panose="020B0604030504040204" pitchFamily="34" charset="0"/>
              </a:rPr>
              <a:t>-λt</a:t>
            </a:r>
          </a:p>
          <a:p>
            <a:pPr eaLnBrk="1" hangingPunct="1">
              <a:lnSpc>
                <a:spcPct val="120000"/>
              </a:lnSpc>
              <a:spcBef>
                <a:spcPct val="30000"/>
              </a:spcBef>
              <a:buFont typeface="Wingdings" panose="05000000000000000000" pitchFamily="2" charset="2"/>
              <a:buNone/>
              <a:tabLst>
                <a:tab pos="3584575" algn="l"/>
                <a:tab pos="4035425" algn="l"/>
              </a:tabLst>
            </a:pPr>
            <a:r>
              <a:rPr lang="el-GR" altLang="el-GR" sz="2400" b="1" baseline="50000">
                <a:solidFill>
                  <a:srgbClr val="000000"/>
                </a:solidFill>
                <a:latin typeface="Verdana" panose="020B0604030504040204" pitchFamily="34" charset="0"/>
              </a:rPr>
              <a:t>		</a:t>
            </a:r>
            <a:r>
              <a:rPr lang="el-GR" altLang="el-GR" sz="2000">
                <a:solidFill>
                  <a:srgbClr val="000000"/>
                </a:solidFill>
                <a:latin typeface="Verdana" panose="020B0604030504040204" pitchFamily="34" charset="0"/>
              </a:rPr>
              <a:t>Ν  	αριθμός πυρήνων σε χρόνο t</a:t>
            </a:r>
          </a:p>
          <a:p>
            <a:pPr eaLnBrk="1" hangingPunct="1">
              <a:lnSpc>
                <a:spcPct val="120000"/>
              </a:lnSpc>
              <a:spcBef>
                <a:spcPct val="30000"/>
              </a:spcBef>
              <a:buFont typeface="Wingdings" panose="05000000000000000000" pitchFamily="2" charset="2"/>
              <a:buNone/>
              <a:tabLst>
                <a:tab pos="3584575" algn="l"/>
                <a:tab pos="4035425" algn="l"/>
              </a:tabLst>
            </a:pPr>
            <a:r>
              <a:rPr lang="el-GR" altLang="el-GR" sz="2000">
                <a:solidFill>
                  <a:srgbClr val="000000"/>
                </a:solidFill>
                <a:latin typeface="Verdana" panose="020B0604030504040204" pitchFamily="34" charset="0"/>
              </a:rPr>
              <a:t>		Ν</a:t>
            </a:r>
            <a:r>
              <a:rPr lang="el-GR" altLang="el-GR" sz="2000" baseline="-25000">
                <a:solidFill>
                  <a:srgbClr val="000000"/>
                </a:solidFill>
                <a:latin typeface="Verdana" panose="020B0604030504040204" pitchFamily="34" charset="0"/>
              </a:rPr>
              <a:t>o</a:t>
            </a:r>
            <a:r>
              <a:rPr lang="el-GR" altLang="el-GR" sz="2000">
                <a:solidFill>
                  <a:srgbClr val="000000"/>
                </a:solidFill>
                <a:latin typeface="Verdana" panose="020B0604030504040204" pitchFamily="34" charset="0"/>
              </a:rPr>
              <a:t>	αρχικός αριθμός πυρήνων</a:t>
            </a:r>
          </a:p>
          <a:p>
            <a:pPr eaLnBrk="1" hangingPunct="1">
              <a:lnSpc>
                <a:spcPct val="120000"/>
              </a:lnSpc>
              <a:spcBef>
                <a:spcPct val="30000"/>
              </a:spcBef>
              <a:buFont typeface="Wingdings" panose="05000000000000000000" pitchFamily="2" charset="2"/>
              <a:buNone/>
              <a:tabLst>
                <a:tab pos="3584575" algn="l"/>
                <a:tab pos="4035425" algn="l"/>
              </a:tabLst>
            </a:pPr>
            <a:r>
              <a:rPr lang="el-GR" altLang="el-GR" sz="2000">
                <a:solidFill>
                  <a:srgbClr val="000000"/>
                </a:solidFill>
                <a:latin typeface="Verdana" panose="020B0604030504040204" pitchFamily="34" charset="0"/>
              </a:rPr>
              <a:t>		λ	αντίστροφο της ημιπεριόδου ζωής</a:t>
            </a:r>
          </a:p>
          <a:p>
            <a:pPr eaLnBrk="1" hangingPunct="1">
              <a:lnSpc>
                <a:spcPct val="120000"/>
              </a:lnSpc>
              <a:spcBef>
                <a:spcPct val="70000"/>
              </a:spcBef>
              <a:buFont typeface="Wingdings" panose="05000000000000000000" pitchFamily="2" charset="2"/>
              <a:buChar char="§"/>
              <a:tabLst>
                <a:tab pos="3584575" algn="l"/>
                <a:tab pos="4035425" algn="l"/>
              </a:tabLst>
            </a:pPr>
            <a:r>
              <a:rPr lang="el-GR" altLang="el-GR" sz="2400">
                <a:solidFill>
                  <a:srgbClr val="000000"/>
                </a:solidFill>
                <a:latin typeface="Verdana" panose="020B0604030504040204" pitchFamily="34" charset="0"/>
              </a:rPr>
              <a:t>Μετρώντας το </a:t>
            </a:r>
            <a:r>
              <a:rPr lang="el-GR" altLang="el-GR" sz="2400" b="1">
                <a:solidFill>
                  <a:srgbClr val="FF0000"/>
                </a:solidFill>
                <a:latin typeface="Verdana" panose="020B0604030504040204" pitchFamily="34" charset="0"/>
              </a:rPr>
              <a:t>λόγο μητρικό/θυγατρικό</a:t>
            </a:r>
            <a:r>
              <a:rPr lang="en-US" altLang="el-GR" sz="2400" b="1">
                <a:solidFill>
                  <a:srgbClr val="FF0000"/>
                </a:solidFill>
                <a:latin typeface="Verdana" panose="020B0604030504040204" pitchFamily="34" charset="0"/>
              </a:rPr>
              <a:t> </a:t>
            </a:r>
            <a:r>
              <a:rPr lang="el-GR" altLang="el-GR" sz="2400">
                <a:solidFill>
                  <a:srgbClr val="000000"/>
                </a:solidFill>
                <a:latin typeface="Verdana" panose="020B0604030504040204" pitchFamily="34" charset="0"/>
              </a:rPr>
              <a:t>ισότοπο προσδιορίζουμε την </a:t>
            </a:r>
            <a:r>
              <a:rPr lang="el-GR" altLang="el-GR" sz="2400" b="1">
                <a:solidFill>
                  <a:srgbClr val="FF0000"/>
                </a:solidFill>
                <a:latin typeface="Verdana" panose="020B0604030504040204" pitchFamily="34" charset="0"/>
              </a:rPr>
              <a:t>ηλικία</a:t>
            </a:r>
            <a:r>
              <a:rPr lang="el-GR" altLang="el-GR" sz="2400">
                <a:solidFill>
                  <a:srgbClr val="000000"/>
                </a:solidFill>
                <a:latin typeface="Verdana" panose="020B0604030504040204" pitchFamily="34" charset="0"/>
              </a:rPr>
              <a:t> του δείγματος</a:t>
            </a:r>
          </a:p>
        </p:txBody>
      </p:sp>
    </p:spTree>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37EEC015-6C66-431B-B524-67EBA2F7E546}"/>
              </a:ext>
            </a:extLst>
          </p:cNvPr>
          <p:cNvSpPr>
            <a:spLocks noGrp="1" noChangeArrowheads="1"/>
          </p:cNvSpPr>
          <p:nvPr>
            <p:ph type="title"/>
          </p:nvPr>
        </p:nvSpPr>
        <p:spPr>
          <a:xfrm>
            <a:off x="685800" y="230188"/>
            <a:ext cx="7772400" cy="650875"/>
          </a:xfrm>
          <a:solidFill>
            <a:srgbClr val="FFFFFF"/>
          </a:solidFill>
          <a:ln>
            <a:solidFill>
              <a:schemeClr val="hlink"/>
            </a:solidFill>
            <a:miter lim="800000"/>
            <a:headEnd/>
            <a:tailEnd/>
          </a:ln>
        </p:spPr>
        <p:txBody>
          <a:bodyPr>
            <a:spAutoFit/>
          </a:bodyPr>
          <a:lstStyle/>
          <a:p>
            <a:pPr eaLnBrk="1" hangingPunct="1"/>
            <a:r>
              <a:rPr lang="el-GR" altLang="el-GR" sz="3600" b="1">
                <a:solidFill>
                  <a:srgbClr val="000000"/>
                </a:solidFill>
                <a:latin typeface="Verdana" panose="020B0604030504040204" pitchFamily="34" charset="0"/>
              </a:rPr>
              <a:t>ΡΑΔΙΟΧΡΟΝΟΛΟΓΗΣΗ</a:t>
            </a:r>
            <a:endParaRPr lang="en-GB" altLang="el-GR" sz="3600" b="1">
              <a:solidFill>
                <a:srgbClr val="000000"/>
              </a:solidFill>
              <a:latin typeface="Verdana" panose="020B0604030504040204" pitchFamily="34" charset="0"/>
            </a:endParaRPr>
          </a:p>
        </p:txBody>
      </p:sp>
      <p:sp>
        <p:nvSpPr>
          <p:cNvPr id="39939" name="Rectangle 3">
            <a:extLst>
              <a:ext uri="{FF2B5EF4-FFF2-40B4-BE49-F238E27FC236}">
                <a16:creationId xmlns:a16="http://schemas.microsoft.com/office/drawing/2014/main" id="{06B5A715-EC91-4A8E-A58B-BD21444C1431}"/>
              </a:ext>
            </a:extLst>
          </p:cNvPr>
          <p:cNvSpPr>
            <a:spLocks noGrp="1" noChangeArrowheads="1"/>
          </p:cNvSpPr>
          <p:nvPr>
            <p:ph type="body" idx="1"/>
          </p:nvPr>
        </p:nvSpPr>
        <p:spPr>
          <a:xfrm>
            <a:off x="231775" y="1322388"/>
            <a:ext cx="8912225" cy="4376737"/>
          </a:xfrm>
          <a:noFill/>
        </p:spPr>
        <p:txBody>
          <a:bodyPr>
            <a:spAutoFit/>
          </a:bodyPr>
          <a:lstStyle/>
          <a:p>
            <a:pPr eaLnBrk="1" hangingPunct="1">
              <a:lnSpc>
                <a:spcPct val="120000"/>
              </a:lnSpc>
              <a:spcBef>
                <a:spcPct val="70000"/>
              </a:spcBef>
              <a:buFont typeface="Wingdings" panose="05000000000000000000" pitchFamily="2" charset="2"/>
              <a:buChar char="§"/>
              <a:tabLst>
                <a:tab pos="3584575" algn="l"/>
                <a:tab pos="4035425" algn="l"/>
              </a:tabLst>
            </a:pPr>
            <a:r>
              <a:rPr lang="el-GR" altLang="el-GR" sz="3600" b="1">
                <a:solidFill>
                  <a:srgbClr val="000000"/>
                </a:solidFill>
                <a:latin typeface="Verdana" panose="020B0604030504040204" pitchFamily="34" charset="0"/>
              </a:rPr>
              <a:t>Ν = Ν</a:t>
            </a:r>
            <a:r>
              <a:rPr lang="el-GR" altLang="el-GR" sz="3600" b="1" baseline="-25000">
                <a:solidFill>
                  <a:srgbClr val="000000"/>
                </a:solidFill>
                <a:latin typeface="Verdana" panose="020B0604030504040204" pitchFamily="34" charset="0"/>
              </a:rPr>
              <a:t>ο</a:t>
            </a:r>
            <a:r>
              <a:rPr lang="el-GR" altLang="el-GR" sz="3600" b="1">
                <a:solidFill>
                  <a:srgbClr val="000000"/>
                </a:solidFill>
                <a:latin typeface="Verdana" panose="020B0604030504040204" pitchFamily="34" charset="0"/>
              </a:rPr>
              <a:t> · e</a:t>
            </a:r>
            <a:r>
              <a:rPr lang="el-GR" altLang="el-GR" sz="3600" b="1" baseline="50000">
                <a:solidFill>
                  <a:srgbClr val="000000"/>
                </a:solidFill>
                <a:latin typeface="Verdana" panose="020B0604030504040204" pitchFamily="34" charset="0"/>
              </a:rPr>
              <a:t>-λt</a:t>
            </a:r>
          </a:p>
          <a:p>
            <a:pPr eaLnBrk="1" hangingPunct="1">
              <a:lnSpc>
                <a:spcPct val="120000"/>
              </a:lnSpc>
              <a:spcBef>
                <a:spcPct val="70000"/>
              </a:spcBef>
              <a:buFont typeface="Wingdings" panose="05000000000000000000" pitchFamily="2" charset="2"/>
              <a:buChar char="§"/>
              <a:tabLst>
                <a:tab pos="3584575" algn="l"/>
                <a:tab pos="4035425" algn="l"/>
              </a:tabLst>
            </a:pPr>
            <a:r>
              <a:rPr lang="en-US" altLang="el-GR" sz="3600" b="1">
                <a:solidFill>
                  <a:srgbClr val="FF0000"/>
                </a:solidFill>
                <a:latin typeface="Verdana" panose="020B0604030504040204" pitchFamily="34" charset="0"/>
              </a:rPr>
              <a:t>D*</a:t>
            </a:r>
            <a:r>
              <a:rPr lang="en-US" altLang="el-GR" sz="3600" b="1">
                <a:solidFill>
                  <a:srgbClr val="000000"/>
                </a:solidFill>
                <a:latin typeface="Verdana" panose="020B0604030504040204" pitchFamily="34" charset="0"/>
              </a:rPr>
              <a:t> = N</a:t>
            </a:r>
            <a:r>
              <a:rPr lang="en-US" altLang="el-GR" sz="3600" b="1" baseline="-25000">
                <a:solidFill>
                  <a:srgbClr val="000000"/>
                </a:solidFill>
                <a:latin typeface="Verdana" panose="020B0604030504040204" pitchFamily="34" charset="0"/>
              </a:rPr>
              <a:t>o</a:t>
            </a:r>
            <a:r>
              <a:rPr lang="en-US" altLang="el-GR" sz="3600" b="1">
                <a:solidFill>
                  <a:srgbClr val="000000"/>
                </a:solidFill>
                <a:latin typeface="Verdana" panose="020B0604030504040204" pitchFamily="34" charset="0"/>
              </a:rPr>
              <a:t>-N </a:t>
            </a:r>
            <a:r>
              <a:rPr lang="el-GR" altLang="el-GR" sz="3600" b="1">
                <a:solidFill>
                  <a:srgbClr val="000000"/>
                </a:solidFill>
                <a:latin typeface="Verdana" panose="020B0604030504040204" pitchFamily="34" charset="0"/>
              </a:rPr>
              <a:t>  </a:t>
            </a:r>
            <a:r>
              <a:rPr lang="el-GR" altLang="el-GR" sz="3600" b="1">
                <a:solidFill>
                  <a:srgbClr val="000000"/>
                </a:solidFill>
                <a:latin typeface="Verdana" panose="020B0604030504040204" pitchFamily="34" charset="0"/>
                <a:sym typeface="Symbol" panose="05050102010706020507" pitchFamily="18" charset="2"/>
              </a:rPr>
              <a:t>και   </a:t>
            </a:r>
            <a:r>
              <a:rPr lang="el-GR" altLang="el-GR" sz="3600" b="1">
                <a:solidFill>
                  <a:srgbClr val="FF0000"/>
                </a:solidFill>
                <a:latin typeface="Verdana" panose="020B0604030504040204" pitchFamily="34" charset="0"/>
                <a:sym typeface="Symbol" panose="05050102010706020507" pitchFamily="18" charset="2"/>
              </a:rPr>
              <a:t>Ν</a:t>
            </a:r>
            <a:r>
              <a:rPr lang="el-GR" altLang="el-GR" sz="3600" b="1">
                <a:solidFill>
                  <a:srgbClr val="000000"/>
                </a:solidFill>
                <a:latin typeface="Verdana" panose="020B0604030504040204" pitchFamily="34" charset="0"/>
                <a:sym typeface="Symbol" panose="05050102010706020507" pitchFamily="18" charset="2"/>
              </a:rPr>
              <a:t> = Ν</a:t>
            </a:r>
            <a:r>
              <a:rPr lang="el-GR" altLang="el-GR" sz="3600" b="1" baseline="-25000">
                <a:solidFill>
                  <a:srgbClr val="000000"/>
                </a:solidFill>
                <a:latin typeface="Verdana" panose="020B0604030504040204" pitchFamily="34" charset="0"/>
                <a:sym typeface="Symbol" panose="05050102010706020507" pitchFamily="18" charset="2"/>
              </a:rPr>
              <a:t>ο</a:t>
            </a:r>
            <a:r>
              <a:rPr lang="en-US" altLang="el-GR" sz="3600" b="1">
                <a:solidFill>
                  <a:srgbClr val="000000"/>
                </a:solidFill>
                <a:latin typeface="Verdana" panose="020B0604030504040204" pitchFamily="34" charset="0"/>
                <a:sym typeface="Symbol" panose="05050102010706020507" pitchFamily="18" charset="2"/>
              </a:rPr>
              <a:t>e</a:t>
            </a:r>
            <a:r>
              <a:rPr lang="en-US" altLang="el-GR" sz="3600" b="1" baseline="30000">
                <a:solidFill>
                  <a:srgbClr val="000000"/>
                </a:solidFill>
                <a:latin typeface="Verdana" panose="020B0604030504040204" pitchFamily="34" charset="0"/>
                <a:sym typeface="Symbol" panose="05050102010706020507" pitchFamily="18" charset="2"/>
              </a:rPr>
              <a:t>-</a:t>
            </a:r>
            <a:r>
              <a:rPr lang="el-GR" altLang="el-GR" sz="3600" b="1" baseline="30000">
                <a:solidFill>
                  <a:srgbClr val="000000"/>
                </a:solidFill>
                <a:latin typeface="Verdana" panose="020B0604030504040204" pitchFamily="34" charset="0"/>
                <a:sym typeface="Symbol" panose="05050102010706020507" pitchFamily="18" charset="2"/>
              </a:rPr>
              <a:t>λ</a:t>
            </a:r>
            <a:r>
              <a:rPr lang="en-US" altLang="el-GR" sz="3600" b="1" baseline="30000">
                <a:solidFill>
                  <a:srgbClr val="000000"/>
                </a:solidFill>
                <a:latin typeface="Verdana" panose="020B0604030504040204" pitchFamily="34" charset="0"/>
                <a:sym typeface="Symbol" panose="05050102010706020507" pitchFamily="18" charset="2"/>
              </a:rPr>
              <a:t>t</a:t>
            </a:r>
            <a:r>
              <a:rPr lang="en-US" altLang="el-GR" sz="3600" b="1">
                <a:solidFill>
                  <a:srgbClr val="000000"/>
                </a:solidFill>
                <a:latin typeface="Verdana" panose="020B0604030504040204" pitchFamily="34" charset="0"/>
                <a:sym typeface="Symbol" panose="05050102010706020507" pitchFamily="18" charset="2"/>
              </a:rPr>
              <a:t> </a:t>
            </a:r>
            <a:endParaRPr lang="en-US" altLang="el-GR" sz="3600" b="1">
              <a:solidFill>
                <a:srgbClr val="000000"/>
              </a:solidFill>
              <a:latin typeface="Verdana" panose="020B0604030504040204" pitchFamily="34" charset="0"/>
            </a:endParaRPr>
          </a:p>
          <a:p>
            <a:pPr eaLnBrk="1" hangingPunct="1">
              <a:lnSpc>
                <a:spcPct val="120000"/>
              </a:lnSpc>
              <a:spcBef>
                <a:spcPct val="70000"/>
              </a:spcBef>
              <a:buFont typeface="Wingdings" panose="05000000000000000000" pitchFamily="2" charset="2"/>
              <a:buChar char="§"/>
              <a:tabLst>
                <a:tab pos="3584575" algn="l"/>
                <a:tab pos="4035425" algn="l"/>
              </a:tabLst>
            </a:pPr>
            <a:r>
              <a:rPr lang="en-US" altLang="el-GR" sz="3600" b="1">
                <a:solidFill>
                  <a:srgbClr val="000000"/>
                </a:solidFill>
                <a:latin typeface="Verdana" panose="020B0604030504040204" pitchFamily="34" charset="0"/>
              </a:rPr>
              <a:t>D* = Ne</a:t>
            </a:r>
            <a:r>
              <a:rPr lang="el-GR" altLang="el-GR" sz="3600" b="1" baseline="30000">
                <a:solidFill>
                  <a:srgbClr val="000000"/>
                </a:solidFill>
                <a:latin typeface="Verdana" panose="020B0604030504040204" pitchFamily="34" charset="0"/>
              </a:rPr>
              <a:t>λ</a:t>
            </a:r>
            <a:r>
              <a:rPr lang="en-US" altLang="el-GR" sz="3600" b="1" baseline="30000">
                <a:solidFill>
                  <a:srgbClr val="000000"/>
                </a:solidFill>
                <a:latin typeface="Verdana" panose="020B0604030504040204" pitchFamily="34" charset="0"/>
              </a:rPr>
              <a:t>t</a:t>
            </a:r>
            <a:r>
              <a:rPr lang="el-GR" altLang="el-GR" sz="3600" b="1">
                <a:solidFill>
                  <a:srgbClr val="000000"/>
                </a:solidFill>
                <a:latin typeface="Verdana" panose="020B0604030504040204" pitchFamily="34" charset="0"/>
              </a:rPr>
              <a:t> - Ν</a:t>
            </a:r>
            <a:r>
              <a:rPr lang="en-US" altLang="el-GR" sz="3600" b="1">
                <a:solidFill>
                  <a:srgbClr val="000000"/>
                </a:solidFill>
                <a:latin typeface="Verdana" panose="020B0604030504040204" pitchFamily="34" charset="0"/>
              </a:rPr>
              <a:t>  </a:t>
            </a:r>
            <a:r>
              <a:rPr lang="en-US" altLang="el-GR" sz="3600" b="1">
                <a:solidFill>
                  <a:srgbClr val="000000"/>
                </a:solidFill>
                <a:latin typeface="Verdana" panose="020B0604030504040204" pitchFamily="34" charset="0"/>
                <a:sym typeface="Symbol" panose="05050102010706020507" pitchFamily="18" charset="2"/>
              </a:rPr>
              <a:t>  </a:t>
            </a:r>
            <a:endParaRPr lang="el-GR" altLang="el-GR" sz="3600" b="1">
              <a:solidFill>
                <a:srgbClr val="000000"/>
              </a:solidFill>
              <a:latin typeface="Verdana" panose="020B0604030504040204" pitchFamily="34" charset="0"/>
              <a:sym typeface="Symbol" panose="05050102010706020507" pitchFamily="18" charset="2"/>
            </a:endParaRPr>
          </a:p>
          <a:p>
            <a:pPr eaLnBrk="1" hangingPunct="1">
              <a:lnSpc>
                <a:spcPct val="120000"/>
              </a:lnSpc>
              <a:spcBef>
                <a:spcPct val="70000"/>
              </a:spcBef>
              <a:buFont typeface="Wingdings" panose="05000000000000000000" pitchFamily="2" charset="2"/>
              <a:buChar char="§"/>
              <a:tabLst>
                <a:tab pos="3584575" algn="l"/>
                <a:tab pos="4035425" algn="l"/>
              </a:tabLst>
            </a:pPr>
            <a:r>
              <a:rPr lang="en-US" altLang="el-GR" sz="3600" b="1">
                <a:solidFill>
                  <a:srgbClr val="FF0000"/>
                </a:solidFill>
                <a:latin typeface="Verdana" panose="020B0604030504040204" pitchFamily="34" charset="0"/>
                <a:sym typeface="Symbol" panose="05050102010706020507" pitchFamily="18" charset="2"/>
              </a:rPr>
              <a:t>D* </a:t>
            </a:r>
            <a:r>
              <a:rPr lang="el-GR" altLang="el-GR" sz="3600" b="1">
                <a:solidFill>
                  <a:srgbClr val="FF0000"/>
                </a:solidFill>
                <a:latin typeface="Verdana" panose="020B0604030504040204" pitchFamily="34" charset="0"/>
              </a:rPr>
              <a:t>= Ν(</a:t>
            </a:r>
            <a:r>
              <a:rPr lang="en-US" altLang="el-GR" sz="3600" b="1">
                <a:solidFill>
                  <a:srgbClr val="FF0000"/>
                </a:solidFill>
                <a:latin typeface="Verdana" panose="020B0604030504040204" pitchFamily="34" charset="0"/>
              </a:rPr>
              <a:t>e</a:t>
            </a:r>
            <a:r>
              <a:rPr lang="el-GR" altLang="el-GR" sz="3600" b="1" baseline="30000">
                <a:solidFill>
                  <a:srgbClr val="FF0000"/>
                </a:solidFill>
                <a:latin typeface="Verdana" panose="020B0604030504040204" pitchFamily="34" charset="0"/>
              </a:rPr>
              <a:t>λ</a:t>
            </a:r>
            <a:r>
              <a:rPr lang="en-US" altLang="el-GR" sz="3600" b="1" baseline="30000">
                <a:solidFill>
                  <a:srgbClr val="FF0000"/>
                </a:solidFill>
                <a:latin typeface="Verdana" panose="020B0604030504040204" pitchFamily="34" charset="0"/>
              </a:rPr>
              <a:t>t</a:t>
            </a:r>
            <a:r>
              <a:rPr lang="en-US" altLang="el-GR" sz="3600" b="1">
                <a:solidFill>
                  <a:srgbClr val="FF0000"/>
                </a:solidFill>
                <a:latin typeface="Verdana" panose="020B0604030504040204" pitchFamily="34" charset="0"/>
              </a:rPr>
              <a:t> - 1)</a:t>
            </a:r>
            <a:r>
              <a:rPr lang="en-US" altLang="el-GR" sz="3600" b="1">
                <a:solidFill>
                  <a:srgbClr val="000000"/>
                </a:solidFill>
                <a:latin typeface="Verdana" panose="020B0604030504040204" pitchFamily="34" charset="0"/>
              </a:rPr>
              <a:t> </a:t>
            </a:r>
          </a:p>
          <a:p>
            <a:pPr eaLnBrk="1" hangingPunct="1">
              <a:lnSpc>
                <a:spcPct val="120000"/>
              </a:lnSpc>
              <a:spcBef>
                <a:spcPct val="30000"/>
              </a:spcBef>
              <a:buFont typeface="Wingdings" panose="05000000000000000000" pitchFamily="2" charset="2"/>
              <a:buNone/>
              <a:tabLst>
                <a:tab pos="3584575" algn="l"/>
                <a:tab pos="4035425" algn="l"/>
              </a:tabLst>
            </a:pPr>
            <a:endParaRPr lang="el-GR" altLang="el-GR" sz="2000">
              <a:solidFill>
                <a:srgbClr val="000000"/>
              </a:solidFill>
              <a:latin typeface="Verdana" panose="020B0604030504040204" pitchFamily="34" charset="0"/>
            </a:endParaRPr>
          </a:p>
        </p:txBody>
      </p:sp>
      <p:sp>
        <p:nvSpPr>
          <p:cNvPr id="4" name="3 - Ορθογώνιο">
            <a:extLst>
              <a:ext uri="{FF2B5EF4-FFF2-40B4-BE49-F238E27FC236}">
                <a16:creationId xmlns:a16="http://schemas.microsoft.com/office/drawing/2014/main" id="{47DC2656-F157-4AFC-8C17-AEFFB8D1E291}"/>
              </a:ext>
            </a:extLst>
          </p:cNvPr>
          <p:cNvSpPr/>
          <p:nvPr/>
        </p:nvSpPr>
        <p:spPr>
          <a:xfrm>
            <a:off x="3671888" y="5499100"/>
            <a:ext cx="5337175" cy="1200150"/>
          </a:xfrm>
          <a:prstGeom prst="rect">
            <a:avLst/>
          </a:prstGeom>
          <a:ln>
            <a:solidFill>
              <a:schemeClr val="tx2">
                <a:lumMod val="50000"/>
              </a:schemeClr>
            </a:solidFill>
          </a:ln>
        </p:spPr>
        <p:txBody>
          <a:bodyPr>
            <a:spAutoFit/>
          </a:bodyPr>
          <a:lstStyle/>
          <a:p>
            <a:pPr>
              <a:spcBef>
                <a:spcPts val="0"/>
              </a:spcBef>
              <a:buFont typeface="Wingdings" pitchFamily="2" charset="2"/>
              <a:buNone/>
              <a:tabLst>
                <a:tab pos="363538" algn="l"/>
                <a:tab pos="3584575" algn="l"/>
                <a:tab pos="4035425" algn="l"/>
              </a:tabLst>
              <a:defRPr/>
            </a:pPr>
            <a:r>
              <a:rPr lang="el-GR" sz="1800" b="0" dirty="0">
                <a:solidFill>
                  <a:srgbClr val="000000"/>
                </a:solidFill>
              </a:rPr>
              <a:t>Ν</a:t>
            </a:r>
            <a:r>
              <a:rPr lang="en-US" sz="1800" b="0" dirty="0">
                <a:solidFill>
                  <a:srgbClr val="000000"/>
                </a:solidFill>
              </a:rPr>
              <a:t>	</a:t>
            </a:r>
            <a:r>
              <a:rPr lang="el-GR" sz="1800" b="0" dirty="0">
                <a:solidFill>
                  <a:srgbClr val="000000"/>
                </a:solidFill>
              </a:rPr>
              <a:t>αριθμός μητρικών πυρήνων σε χρόνο t</a:t>
            </a:r>
          </a:p>
          <a:p>
            <a:pPr>
              <a:spcBef>
                <a:spcPts val="0"/>
              </a:spcBef>
              <a:buFont typeface="Wingdings" pitchFamily="2" charset="2"/>
              <a:buNone/>
              <a:tabLst>
                <a:tab pos="363538" algn="l"/>
                <a:tab pos="3584575" algn="l"/>
                <a:tab pos="4035425" algn="l"/>
              </a:tabLst>
              <a:defRPr/>
            </a:pPr>
            <a:r>
              <a:rPr lang="el-GR" sz="1800" b="0" dirty="0" err="1">
                <a:solidFill>
                  <a:srgbClr val="000000"/>
                </a:solidFill>
              </a:rPr>
              <a:t>Ν</a:t>
            </a:r>
            <a:r>
              <a:rPr lang="el-GR" sz="1800" b="0" baseline="-25000" dirty="0" err="1">
                <a:solidFill>
                  <a:srgbClr val="000000"/>
                </a:solidFill>
              </a:rPr>
              <a:t>o</a:t>
            </a:r>
            <a:r>
              <a:rPr lang="en-US" sz="1800" b="0" baseline="-25000" dirty="0">
                <a:solidFill>
                  <a:srgbClr val="000000"/>
                </a:solidFill>
              </a:rPr>
              <a:t> 	</a:t>
            </a:r>
            <a:r>
              <a:rPr lang="el-GR" sz="1800" b="0" dirty="0">
                <a:solidFill>
                  <a:srgbClr val="000000"/>
                </a:solidFill>
              </a:rPr>
              <a:t>αρχικός μητρικών αριθμός πυρήνων</a:t>
            </a:r>
          </a:p>
          <a:p>
            <a:pPr>
              <a:spcBef>
                <a:spcPts val="0"/>
              </a:spcBef>
              <a:buFont typeface="Wingdings" pitchFamily="2" charset="2"/>
              <a:buNone/>
              <a:tabLst>
                <a:tab pos="363538" algn="l"/>
                <a:tab pos="3584575" algn="l"/>
                <a:tab pos="4035425" algn="l"/>
              </a:tabLst>
              <a:defRPr/>
            </a:pPr>
            <a:r>
              <a:rPr lang="el-GR" sz="1800" b="0" dirty="0">
                <a:solidFill>
                  <a:srgbClr val="000000"/>
                </a:solidFill>
              </a:rPr>
              <a:t>λ</a:t>
            </a:r>
            <a:r>
              <a:rPr lang="en-US" sz="1800" b="0" dirty="0">
                <a:solidFill>
                  <a:srgbClr val="000000"/>
                </a:solidFill>
              </a:rPr>
              <a:t>	</a:t>
            </a:r>
            <a:r>
              <a:rPr lang="el-GR" sz="1800" b="0" dirty="0">
                <a:solidFill>
                  <a:srgbClr val="000000"/>
                </a:solidFill>
              </a:rPr>
              <a:t>αντίστροφο της </a:t>
            </a:r>
            <a:r>
              <a:rPr lang="el-GR" sz="1800" b="0" dirty="0" err="1">
                <a:solidFill>
                  <a:srgbClr val="000000"/>
                </a:solidFill>
              </a:rPr>
              <a:t>ημιπεριόδου</a:t>
            </a:r>
            <a:r>
              <a:rPr lang="el-GR" sz="1800" b="0" dirty="0">
                <a:solidFill>
                  <a:srgbClr val="000000"/>
                </a:solidFill>
              </a:rPr>
              <a:t> ζωής</a:t>
            </a:r>
          </a:p>
          <a:p>
            <a:pPr>
              <a:spcBef>
                <a:spcPts val="0"/>
              </a:spcBef>
              <a:buFont typeface="Wingdings" pitchFamily="2" charset="2"/>
              <a:buNone/>
              <a:tabLst>
                <a:tab pos="363538" algn="l"/>
                <a:tab pos="3584575" algn="l"/>
                <a:tab pos="4035425" algn="l"/>
              </a:tabLst>
              <a:defRPr/>
            </a:pPr>
            <a:r>
              <a:rPr lang="en-US" sz="1800" b="0" dirty="0">
                <a:solidFill>
                  <a:srgbClr val="000000"/>
                </a:solidFill>
              </a:rPr>
              <a:t>D*	</a:t>
            </a:r>
            <a:r>
              <a:rPr lang="el-GR" sz="1800" b="0" dirty="0">
                <a:solidFill>
                  <a:srgbClr val="000000"/>
                </a:solidFill>
              </a:rPr>
              <a:t>αριθμός θυγατρικών πυρήνων</a:t>
            </a:r>
            <a:r>
              <a:rPr lang="en-US" sz="1800" b="0" dirty="0">
                <a:solidFill>
                  <a:srgbClr val="000000"/>
                </a:solidFill>
              </a:rPr>
              <a:t> </a:t>
            </a:r>
            <a:r>
              <a:rPr lang="el-GR" sz="1800" b="0" dirty="0">
                <a:solidFill>
                  <a:srgbClr val="000000"/>
                </a:solidFill>
              </a:rPr>
              <a:t>σε χρόνο t</a:t>
            </a:r>
            <a:endParaRPr lang="en-US" sz="1800" b="0" dirty="0">
              <a:solidFill>
                <a:srgbClr val="000000"/>
              </a:solidFill>
            </a:endParaRPr>
          </a:p>
        </p:txBody>
      </p:sp>
    </p:spTree>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4D3BB6F8-60F6-44DF-855E-230518DE26D7}"/>
              </a:ext>
            </a:extLst>
          </p:cNvPr>
          <p:cNvSpPr>
            <a:spLocks noGrp="1" noChangeArrowheads="1"/>
          </p:cNvSpPr>
          <p:nvPr>
            <p:ph type="title"/>
          </p:nvPr>
        </p:nvSpPr>
        <p:spPr>
          <a:xfrm>
            <a:off x="685800" y="230188"/>
            <a:ext cx="7772400" cy="650875"/>
          </a:xfrm>
          <a:solidFill>
            <a:srgbClr val="FFFFFF"/>
          </a:solidFill>
          <a:ln>
            <a:solidFill>
              <a:schemeClr val="hlink"/>
            </a:solidFill>
            <a:miter lim="800000"/>
            <a:headEnd/>
            <a:tailEnd/>
          </a:ln>
        </p:spPr>
        <p:txBody>
          <a:bodyPr>
            <a:spAutoFit/>
          </a:bodyPr>
          <a:lstStyle/>
          <a:p>
            <a:pPr eaLnBrk="1" hangingPunct="1"/>
            <a:r>
              <a:rPr lang="el-GR" altLang="el-GR" sz="3600" b="1">
                <a:solidFill>
                  <a:srgbClr val="000000"/>
                </a:solidFill>
                <a:latin typeface="Verdana" panose="020B0604030504040204" pitchFamily="34" charset="0"/>
              </a:rPr>
              <a:t>ΡΑΔΙΟΧΡΟΝΟΛΟΓΗΣΗ</a:t>
            </a:r>
            <a:endParaRPr lang="en-GB" altLang="el-GR" sz="3600" b="1">
              <a:solidFill>
                <a:srgbClr val="000000"/>
              </a:solidFill>
              <a:latin typeface="Verdana" panose="020B0604030504040204" pitchFamily="34" charset="0"/>
            </a:endParaRPr>
          </a:p>
        </p:txBody>
      </p:sp>
      <p:pic>
        <p:nvPicPr>
          <p:cNvPr id="40963" name="Picture 8" descr="radioactivity_04">
            <a:extLst>
              <a:ext uri="{FF2B5EF4-FFF2-40B4-BE49-F238E27FC236}">
                <a16:creationId xmlns:a16="http://schemas.microsoft.com/office/drawing/2014/main" id="{A759AFE8-AE48-41DA-BF7C-804569586A6A}"/>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 y="1808163"/>
            <a:ext cx="5214938"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Rectangle 9">
            <a:extLst>
              <a:ext uri="{FF2B5EF4-FFF2-40B4-BE49-F238E27FC236}">
                <a16:creationId xmlns:a16="http://schemas.microsoft.com/office/drawing/2014/main" id="{020B61C1-6DD0-456B-A75E-47CC7B49E08D}"/>
              </a:ext>
            </a:extLst>
          </p:cNvPr>
          <p:cNvSpPr>
            <a:spLocks noGrp="1" noChangeArrowheads="1"/>
          </p:cNvSpPr>
          <p:nvPr>
            <p:ph type="body" idx="1"/>
          </p:nvPr>
        </p:nvSpPr>
        <p:spPr>
          <a:xfrm>
            <a:off x="1663700" y="1089025"/>
            <a:ext cx="5843588" cy="406400"/>
          </a:xfrm>
          <a:solidFill>
            <a:srgbClr val="FFFFFF"/>
          </a:solidFill>
          <a:ln>
            <a:solidFill>
              <a:schemeClr val="hlink"/>
            </a:solidFill>
            <a:miter lim="800000"/>
            <a:headEnd/>
            <a:tailEnd/>
          </a:ln>
        </p:spPr>
        <p:txBody>
          <a:bodyPr wrap="none">
            <a:spAutoFit/>
          </a:bodyPr>
          <a:lstStyle/>
          <a:p>
            <a:pPr marL="0" indent="0" eaLnBrk="1" hangingPunct="1">
              <a:buFont typeface="Wingdings" panose="05000000000000000000" pitchFamily="2" charset="2"/>
              <a:buNone/>
            </a:pPr>
            <a:r>
              <a:rPr lang="el-GR" altLang="el-GR" sz="2000" b="1">
                <a:solidFill>
                  <a:srgbClr val="FF0000"/>
                </a:solidFill>
                <a:latin typeface="Verdana" panose="020B0604030504040204" pitchFamily="34" charset="0"/>
              </a:rPr>
              <a:t>πχ. Ημιπερίοδος ζωής = 10 εκατ. χρόνια</a:t>
            </a:r>
            <a:endParaRPr lang="en-GB" altLang="el-GR" sz="2000" b="1">
              <a:solidFill>
                <a:srgbClr val="FF0000"/>
              </a:solidFill>
              <a:latin typeface="Verdana" panose="020B0604030504040204" pitchFamily="34" charset="0"/>
            </a:endParaRPr>
          </a:p>
        </p:txBody>
      </p:sp>
      <p:sp>
        <p:nvSpPr>
          <p:cNvPr id="368650" name="AutoShape 10">
            <a:extLst>
              <a:ext uri="{FF2B5EF4-FFF2-40B4-BE49-F238E27FC236}">
                <a16:creationId xmlns:a16="http://schemas.microsoft.com/office/drawing/2014/main" id="{E90C9501-5F1E-4DC7-AB63-5C840879EA49}"/>
              </a:ext>
            </a:extLst>
          </p:cNvPr>
          <p:cNvSpPr>
            <a:spLocks noChangeArrowheads="1"/>
          </p:cNvSpPr>
          <p:nvPr/>
        </p:nvSpPr>
        <p:spPr bwMode="auto">
          <a:xfrm>
            <a:off x="5510213" y="4822825"/>
            <a:ext cx="3468687" cy="1441450"/>
          </a:xfrm>
          <a:prstGeom prst="wedgeRectCallout">
            <a:avLst>
              <a:gd name="adj1" fmla="val -62542"/>
              <a:gd name="adj2" fmla="val 33810"/>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spcBef>
                <a:spcPct val="20000"/>
              </a:spcBef>
              <a:buSzPct val="80000"/>
              <a:buFont typeface="Wingdings" panose="05000000000000000000" pitchFamily="2" charset="2"/>
              <a:buNone/>
            </a:pPr>
            <a:r>
              <a:rPr lang="el-GR" altLang="el-GR" sz="2000" b="0">
                <a:solidFill>
                  <a:srgbClr val="000000"/>
                </a:solidFill>
              </a:rPr>
              <a:t>Εάν η αναλογία</a:t>
            </a:r>
            <a:br>
              <a:rPr lang="el-GR" altLang="el-GR" sz="2000" b="0">
                <a:solidFill>
                  <a:srgbClr val="000000"/>
                </a:solidFill>
              </a:rPr>
            </a:br>
            <a:r>
              <a:rPr lang="el-GR" altLang="el-GR" sz="2000" b="0">
                <a:solidFill>
                  <a:srgbClr val="000000"/>
                </a:solidFill>
              </a:rPr>
              <a:t>μητρικού/θυγατρικού </a:t>
            </a:r>
            <a:br>
              <a:rPr lang="el-GR" altLang="el-GR" sz="2000" b="0">
                <a:solidFill>
                  <a:srgbClr val="000000"/>
                </a:solidFill>
              </a:rPr>
            </a:br>
            <a:r>
              <a:rPr lang="el-GR" altLang="el-GR" sz="2000" b="0">
                <a:solidFill>
                  <a:srgbClr val="000000"/>
                </a:solidFill>
              </a:rPr>
              <a:t>είναι </a:t>
            </a:r>
            <a:r>
              <a:rPr lang="el-GR" altLang="el-GR">
                <a:solidFill>
                  <a:srgbClr val="FF0000"/>
                </a:solidFill>
              </a:rPr>
              <a:t>1:3</a:t>
            </a:r>
            <a:r>
              <a:rPr lang="en-US" altLang="el-GR">
                <a:solidFill>
                  <a:srgbClr val="FF0000"/>
                </a:solidFill>
              </a:rPr>
              <a:t>1</a:t>
            </a:r>
            <a:br>
              <a:rPr lang="el-GR" altLang="el-GR" sz="2000">
                <a:solidFill>
                  <a:srgbClr val="000000"/>
                </a:solidFill>
              </a:rPr>
            </a:br>
            <a:r>
              <a:rPr lang="el-GR" altLang="el-GR" sz="2000" b="0">
                <a:solidFill>
                  <a:srgbClr val="000000"/>
                </a:solidFill>
              </a:rPr>
              <a:t>Ηλικία: </a:t>
            </a:r>
            <a:r>
              <a:rPr lang="el-GR" altLang="el-GR">
                <a:solidFill>
                  <a:srgbClr val="FF0000"/>
                </a:solidFill>
              </a:rPr>
              <a:t>50</a:t>
            </a:r>
            <a:r>
              <a:rPr lang="el-GR" altLang="el-GR" sz="2000">
                <a:solidFill>
                  <a:srgbClr val="FF0000"/>
                </a:solidFill>
              </a:rPr>
              <a:t> εκατ. χρόνια</a:t>
            </a:r>
            <a:endParaRPr lang="en-GB" altLang="el-GR" sz="2000">
              <a:solidFill>
                <a:srgbClr val="FF0000"/>
              </a:solidFill>
            </a:endParaRPr>
          </a:p>
        </p:txBody>
      </p:sp>
      <p:sp>
        <p:nvSpPr>
          <p:cNvPr id="368654" name="AutoShape 14">
            <a:extLst>
              <a:ext uri="{FF2B5EF4-FFF2-40B4-BE49-F238E27FC236}">
                <a16:creationId xmlns:a16="http://schemas.microsoft.com/office/drawing/2014/main" id="{53A9F5AF-0223-4BB1-996F-53DCCBD6A1D7}"/>
              </a:ext>
            </a:extLst>
          </p:cNvPr>
          <p:cNvSpPr>
            <a:spLocks noChangeArrowheads="1"/>
          </p:cNvSpPr>
          <p:nvPr/>
        </p:nvSpPr>
        <p:spPr bwMode="auto">
          <a:xfrm>
            <a:off x="5516563" y="3248025"/>
            <a:ext cx="3468687" cy="1441450"/>
          </a:xfrm>
          <a:prstGeom prst="wedgeRectCallout">
            <a:avLst>
              <a:gd name="adj1" fmla="val -61764"/>
              <a:gd name="adj2" fmla="val -19602"/>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spcBef>
                <a:spcPct val="20000"/>
              </a:spcBef>
              <a:buSzPct val="80000"/>
              <a:buFont typeface="Wingdings" panose="05000000000000000000" pitchFamily="2" charset="2"/>
              <a:buNone/>
            </a:pPr>
            <a:r>
              <a:rPr lang="el-GR" altLang="el-GR" sz="2000" b="0">
                <a:solidFill>
                  <a:srgbClr val="000000"/>
                </a:solidFill>
              </a:rPr>
              <a:t>Εάν η αναλογία</a:t>
            </a:r>
            <a:br>
              <a:rPr lang="el-GR" altLang="el-GR" sz="2000" b="0">
                <a:solidFill>
                  <a:srgbClr val="000000"/>
                </a:solidFill>
              </a:rPr>
            </a:br>
            <a:r>
              <a:rPr lang="el-GR" altLang="el-GR" sz="2000" b="0">
                <a:solidFill>
                  <a:srgbClr val="000000"/>
                </a:solidFill>
              </a:rPr>
              <a:t>μητρικού/ θυγατρικού </a:t>
            </a:r>
            <a:br>
              <a:rPr lang="el-GR" altLang="el-GR" sz="2000" b="0">
                <a:solidFill>
                  <a:srgbClr val="000000"/>
                </a:solidFill>
              </a:rPr>
            </a:br>
            <a:r>
              <a:rPr lang="el-GR" altLang="el-GR" sz="2000" b="0">
                <a:solidFill>
                  <a:srgbClr val="000000"/>
                </a:solidFill>
              </a:rPr>
              <a:t>είναι </a:t>
            </a:r>
            <a:r>
              <a:rPr lang="el-GR" altLang="el-GR">
                <a:solidFill>
                  <a:srgbClr val="FF0000"/>
                </a:solidFill>
              </a:rPr>
              <a:t>1:3</a:t>
            </a:r>
            <a:br>
              <a:rPr lang="el-GR" altLang="el-GR" sz="2000">
                <a:solidFill>
                  <a:srgbClr val="000000"/>
                </a:solidFill>
              </a:rPr>
            </a:br>
            <a:r>
              <a:rPr lang="el-GR" altLang="el-GR" sz="2000" b="0">
                <a:solidFill>
                  <a:srgbClr val="000000"/>
                </a:solidFill>
              </a:rPr>
              <a:t>Ηλικία: </a:t>
            </a:r>
            <a:r>
              <a:rPr lang="el-GR" altLang="el-GR">
                <a:solidFill>
                  <a:srgbClr val="FF0000"/>
                </a:solidFill>
              </a:rPr>
              <a:t>20</a:t>
            </a:r>
            <a:r>
              <a:rPr lang="el-GR" altLang="el-GR" sz="2000">
                <a:solidFill>
                  <a:srgbClr val="FF0000"/>
                </a:solidFill>
              </a:rPr>
              <a:t> εκατ. χρόνια</a:t>
            </a:r>
            <a:endParaRPr lang="en-GB" altLang="el-GR" sz="2000">
              <a:solidFill>
                <a:srgbClr val="FF0000"/>
              </a:solidFill>
            </a:endParaRPr>
          </a:p>
        </p:txBody>
      </p:sp>
      <p:sp>
        <p:nvSpPr>
          <p:cNvPr id="368655" name="AutoShape 15">
            <a:extLst>
              <a:ext uri="{FF2B5EF4-FFF2-40B4-BE49-F238E27FC236}">
                <a16:creationId xmlns:a16="http://schemas.microsoft.com/office/drawing/2014/main" id="{43897953-1EEB-4A65-8F88-C22D94BAD6F9}"/>
              </a:ext>
            </a:extLst>
          </p:cNvPr>
          <p:cNvSpPr>
            <a:spLocks noChangeArrowheads="1"/>
          </p:cNvSpPr>
          <p:nvPr/>
        </p:nvSpPr>
        <p:spPr bwMode="auto">
          <a:xfrm>
            <a:off x="5516563" y="1673225"/>
            <a:ext cx="3468687" cy="1441450"/>
          </a:xfrm>
          <a:prstGeom prst="wedgeRectCallout">
            <a:avLst>
              <a:gd name="adj1" fmla="val -62588"/>
              <a:gd name="adj2" fmla="val 31718"/>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spcBef>
                <a:spcPct val="20000"/>
              </a:spcBef>
              <a:buSzPct val="80000"/>
              <a:buFont typeface="Wingdings" panose="05000000000000000000" pitchFamily="2" charset="2"/>
              <a:buNone/>
            </a:pPr>
            <a:r>
              <a:rPr lang="el-GR" altLang="el-GR" sz="2000" b="0">
                <a:solidFill>
                  <a:srgbClr val="000000"/>
                </a:solidFill>
              </a:rPr>
              <a:t>Εάν η αναλογία</a:t>
            </a:r>
            <a:br>
              <a:rPr lang="el-GR" altLang="el-GR" sz="2000" b="0">
                <a:solidFill>
                  <a:srgbClr val="000000"/>
                </a:solidFill>
              </a:rPr>
            </a:br>
            <a:r>
              <a:rPr lang="el-GR" altLang="el-GR" sz="2000" b="0">
                <a:solidFill>
                  <a:srgbClr val="000000"/>
                </a:solidFill>
              </a:rPr>
              <a:t>μητρικού/θυγατρικού </a:t>
            </a:r>
            <a:br>
              <a:rPr lang="el-GR" altLang="el-GR" sz="2000" b="0">
                <a:solidFill>
                  <a:srgbClr val="000000"/>
                </a:solidFill>
              </a:rPr>
            </a:br>
            <a:r>
              <a:rPr lang="el-GR" altLang="el-GR" sz="2000" b="0">
                <a:solidFill>
                  <a:srgbClr val="000000"/>
                </a:solidFill>
              </a:rPr>
              <a:t>είναι </a:t>
            </a:r>
            <a:r>
              <a:rPr lang="el-GR" altLang="el-GR">
                <a:solidFill>
                  <a:srgbClr val="FF0000"/>
                </a:solidFill>
              </a:rPr>
              <a:t>1:</a:t>
            </a:r>
            <a:r>
              <a:rPr lang="en-US" altLang="el-GR">
                <a:solidFill>
                  <a:srgbClr val="FF0000"/>
                </a:solidFill>
              </a:rPr>
              <a:t>1</a:t>
            </a:r>
            <a:br>
              <a:rPr lang="el-GR" altLang="el-GR" sz="2000">
                <a:solidFill>
                  <a:srgbClr val="000000"/>
                </a:solidFill>
              </a:rPr>
            </a:br>
            <a:r>
              <a:rPr lang="el-GR" altLang="el-GR" sz="2000" b="0">
                <a:solidFill>
                  <a:srgbClr val="000000"/>
                </a:solidFill>
              </a:rPr>
              <a:t>Ηλικία: </a:t>
            </a:r>
            <a:r>
              <a:rPr lang="en-US" altLang="el-GR">
                <a:solidFill>
                  <a:srgbClr val="FF0000"/>
                </a:solidFill>
              </a:rPr>
              <a:t>1</a:t>
            </a:r>
            <a:r>
              <a:rPr lang="el-GR" altLang="el-GR">
                <a:solidFill>
                  <a:srgbClr val="FF0000"/>
                </a:solidFill>
              </a:rPr>
              <a:t>0</a:t>
            </a:r>
            <a:r>
              <a:rPr lang="el-GR" altLang="el-GR" sz="2000">
                <a:solidFill>
                  <a:srgbClr val="FF0000"/>
                </a:solidFill>
              </a:rPr>
              <a:t> εκατ. χρόνια</a:t>
            </a:r>
            <a:endParaRPr lang="en-GB" altLang="el-GR" sz="2000">
              <a:solidFill>
                <a:srgbClr val="FF0000"/>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8655"/>
                                        </p:tgtEl>
                                        <p:attrNameLst>
                                          <p:attrName>style.visibility</p:attrName>
                                        </p:attrNameLst>
                                      </p:cBhvr>
                                      <p:to>
                                        <p:strVal val="visible"/>
                                      </p:to>
                                    </p:set>
                                    <p:animEffect transition="in" filter="wipe(left)">
                                      <p:cBhvr>
                                        <p:cTn id="7" dur="500"/>
                                        <p:tgtEl>
                                          <p:spTgt spid="3686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8654"/>
                                        </p:tgtEl>
                                        <p:attrNameLst>
                                          <p:attrName>style.visibility</p:attrName>
                                        </p:attrNameLst>
                                      </p:cBhvr>
                                      <p:to>
                                        <p:strVal val="visible"/>
                                      </p:to>
                                    </p:set>
                                    <p:animEffect transition="in" filter="wipe(left)">
                                      <p:cBhvr>
                                        <p:cTn id="12" dur="500"/>
                                        <p:tgtEl>
                                          <p:spTgt spid="36865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68650"/>
                                        </p:tgtEl>
                                        <p:attrNameLst>
                                          <p:attrName>style.visibility</p:attrName>
                                        </p:attrNameLst>
                                      </p:cBhvr>
                                      <p:to>
                                        <p:strVal val="visible"/>
                                      </p:to>
                                    </p:set>
                                    <p:animEffect transition="in" filter="wipe(left)">
                                      <p:cBhvr>
                                        <p:cTn id="17" dur="500"/>
                                        <p:tgtEl>
                                          <p:spTgt spid="368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0" grpId="0" animBg="1"/>
      <p:bldP spid="368654" grpId="0" animBg="1"/>
      <p:bldP spid="368655"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0AFE5C48-260E-436B-B779-6029C5AB66E8}"/>
              </a:ext>
            </a:extLst>
          </p:cNvPr>
          <p:cNvSpPr>
            <a:spLocks noGrp="1" noChangeArrowheads="1"/>
          </p:cNvSpPr>
          <p:nvPr>
            <p:ph type="title"/>
          </p:nvPr>
        </p:nvSpPr>
        <p:spPr>
          <a:xfrm>
            <a:off x="685800" y="230188"/>
            <a:ext cx="7772400" cy="650875"/>
          </a:xfrm>
          <a:solidFill>
            <a:srgbClr val="FFFFFF"/>
          </a:solidFill>
          <a:ln>
            <a:solidFill>
              <a:schemeClr val="hlink"/>
            </a:solidFill>
            <a:miter lim="800000"/>
            <a:headEnd/>
            <a:tailEnd/>
          </a:ln>
        </p:spPr>
        <p:txBody>
          <a:bodyPr>
            <a:spAutoFit/>
          </a:bodyPr>
          <a:lstStyle/>
          <a:p>
            <a:pPr eaLnBrk="1" hangingPunct="1"/>
            <a:r>
              <a:rPr lang="el-GR" altLang="el-GR" sz="3600" b="1">
                <a:solidFill>
                  <a:srgbClr val="000000"/>
                </a:solidFill>
                <a:latin typeface="Verdana" panose="020B0604030504040204" pitchFamily="34" charset="0"/>
              </a:rPr>
              <a:t>ΡΑΔΙΟΧΡΟΝΟΛΟΓΗΣΗ</a:t>
            </a:r>
            <a:endParaRPr lang="en-GB" altLang="el-GR" sz="3600" b="1">
              <a:solidFill>
                <a:srgbClr val="000000"/>
              </a:solidFill>
              <a:latin typeface="Verdana" panose="020B0604030504040204" pitchFamily="34" charset="0"/>
            </a:endParaRPr>
          </a:p>
        </p:txBody>
      </p:sp>
      <p:sp>
        <p:nvSpPr>
          <p:cNvPr id="41987" name="Rectangle 8">
            <a:extLst>
              <a:ext uri="{FF2B5EF4-FFF2-40B4-BE49-F238E27FC236}">
                <a16:creationId xmlns:a16="http://schemas.microsoft.com/office/drawing/2014/main" id="{BE31A25A-D3A5-4C4A-A478-1EE93E2D8D78}"/>
              </a:ext>
            </a:extLst>
          </p:cNvPr>
          <p:cNvSpPr>
            <a:spLocks noGrp="1" noChangeArrowheads="1"/>
          </p:cNvSpPr>
          <p:nvPr>
            <p:ph type="body" idx="1"/>
          </p:nvPr>
        </p:nvSpPr>
        <p:spPr>
          <a:xfrm>
            <a:off x="1785938" y="1206500"/>
            <a:ext cx="5570537" cy="831850"/>
          </a:xfrm>
          <a:solidFill>
            <a:srgbClr val="FFFFFF"/>
          </a:solidFill>
          <a:ln>
            <a:solidFill>
              <a:schemeClr val="hlink"/>
            </a:solidFill>
            <a:miter lim="800000"/>
            <a:headEnd/>
            <a:tailEnd/>
          </a:ln>
        </p:spPr>
        <p:txBody>
          <a:bodyPr wrap="none">
            <a:spAutoFit/>
          </a:bodyPr>
          <a:lstStyle/>
          <a:p>
            <a:pPr marL="0" indent="0" algn="ctr" eaLnBrk="1" hangingPunct="1">
              <a:buFont typeface="Wingdings" panose="05000000000000000000" pitchFamily="2" charset="2"/>
              <a:buNone/>
            </a:pPr>
            <a:r>
              <a:rPr lang="el-GR" altLang="el-GR" sz="2400" b="1">
                <a:solidFill>
                  <a:srgbClr val="FF0000"/>
                </a:solidFill>
                <a:latin typeface="Verdana" panose="020B0604030504040204" pitchFamily="34" charset="0"/>
              </a:rPr>
              <a:t>Ισότοπα που χρησιμοποιούνται </a:t>
            </a:r>
            <a:br>
              <a:rPr lang="el-GR" altLang="el-GR" sz="2400" b="1">
                <a:solidFill>
                  <a:srgbClr val="FF0000"/>
                </a:solidFill>
                <a:latin typeface="Verdana" panose="020B0604030504040204" pitchFamily="34" charset="0"/>
              </a:rPr>
            </a:br>
            <a:r>
              <a:rPr lang="el-GR" altLang="el-GR" sz="2400" b="1">
                <a:solidFill>
                  <a:srgbClr val="FF0000"/>
                </a:solidFill>
                <a:latin typeface="Verdana" panose="020B0604030504040204" pitchFamily="34" charset="0"/>
              </a:rPr>
              <a:t>στις ραδιοχρονολογήσεις</a:t>
            </a:r>
          </a:p>
        </p:txBody>
      </p:sp>
      <p:graphicFrame>
        <p:nvGraphicFramePr>
          <p:cNvPr id="369804" name="Group 140">
            <a:extLst>
              <a:ext uri="{FF2B5EF4-FFF2-40B4-BE49-F238E27FC236}">
                <a16:creationId xmlns:a16="http://schemas.microsoft.com/office/drawing/2014/main" id="{23680CEB-6C57-4B20-A58C-FF539AEC16C0}"/>
              </a:ext>
            </a:extLst>
          </p:cNvPr>
          <p:cNvGraphicFramePr>
            <a:graphicFrameLocks noGrp="1"/>
          </p:cNvGraphicFramePr>
          <p:nvPr/>
        </p:nvGraphicFramePr>
        <p:xfrm>
          <a:off x="742950" y="2249488"/>
          <a:ext cx="7654925" cy="4064002"/>
        </p:xfrm>
        <a:graphic>
          <a:graphicData uri="http://schemas.openxmlformats.org/drawingml/2006/table">
            <a:tbl>
              <a:tblPr/>
              <a:tblGrid>
                <a:gridCol w="1709738">
                  <a:extLst>
                    <a:ext uri="{9D8B030D-6E8A-4147-A177-3AD203B41FA5}">
                      <a16:colId xmlns:a16="http://schemas.microsoft.com/office/drawing/2014/main" val="20000"/>
                    </a:ext>
                  </a:extLst>
                </a:gridCol>
                <a:gridCol w="841375">
                  <a:extLst>
                    <a:ext uri="{9D8B030D-6E8A-4147-A177-3AD203B41FA5}">
                      <a16:colId xmlns:a16="http://schemas.microsoft.com/office/drawing/2014/main" val="20001"/>
                    </a:ext>
                  </a:extLst>
                </a:gridCol>
                <a:gridCol w="1960562">
                  <a:extLst>
                    <a:ext uri="{9D8B030D-6E8A-4147-A177-3AD203B41FA5}">
                      <a16:colId xmlns:a16="http://schemas.microsoft.com/office/drawing/2014/main" val="20002"/>
                    </a:ext>
                  </a:extLst>
                </a:gridCol>
                <a:gridCol w="847725">
                  <a:extLst>
                    <a:ext uri="{9D8B030D-6E8A-4147-A177-3AD203B41FA5}">
                      <a16:colId xmlns:a16="http://schemas.microsoft.com/office/drawing/2014/main" val="20003"/>
                    </a:ext>
                  </a:extLst>
                </a:gridCol>
                <a:gridCol w="2295525">
                  <a:extLst>
                    <a:ext uri="{9D8B030D-6E8A-4147-A177-3AD203B41FA5}">
                      <a16:colId xmlns:a16="http://schemas.microsoft.com/office/drawing/2014/main" val="20004"/>
                    </a:ext>
                  </a:extLst>
                </a:gridCol>
              </a:tblGrid>
              <a:tr h="677863">
                <a:tc gridSpan="2">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l-GR" sz="1800" b="0" i="0" u="none" strike="noStrike" cap="none" normalizeH="0" baseline="0">
                          <a:ln>
                            <a:noFill/>
                          </a:ln>
                          <a:solidFill>
                            <a:srgbClr val="000000"/>
                          </a:solidFill>
                          <a:effectLst/>
                          <a:latin typeface="Verdana" pitchFamily="34" charset="0"/>
                        </a:rPr>
                        <a:t>Ραδιενεργό στοιχείο</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l-GR" sz="1800" b="0" i="0" u="none" strike="noStrike" cap="none" normalizeH="0" baseline="0">
                          <a:ln>
                            <a:noFill/>
                          </a:ln>
                          <a:solidFill>
                            <a:srgbClr val="000000"/>
                          </a:solidFill>
                          <a:effectLst/>
                          <a:latin typeface="Verdana" pitchFamily="34" charset="0"/>
                        </a:rPr>
                        <a:t>Σταθερό ισότοπο (προϊόν διάσπασης)</a:t>
                      </a:r>
                      <a:r>
                        <a:rPr kumimoji="0" lang="el-GR" sz="1800" b="0" i="0" u="none" strike="noStrike" cap="none" normalizeH="0" baseline="0">
                          <a:ln>
                            <a:noFill/>
                          </a:ln>
                          <a:solidFill>
                            <a:schemeClr val="tx1"/>
                          </a:solidFill>
                          <a:effectLst/>
                          <a:latin typeface="Verdana" pitchFamily="34" charset="0"/>
                        </a:rPr>
                        <a:t> </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l-GR" sz="1800" b="0" i="0" u="none" strike="noStrike" cap="none" normalizeH="0" baseline="0">
                          <a:ln>
                            <a:noFill/>
                          </a:ln>
                          <a:solidFill>
                            <a:srgbClr val="000000"/>
                          </a:solidFill>
                          <a:effectLst/>
                          <a:latin typeface="Verdana" pitchFamily="34" charset="0"/>
                        </a:rPr>
                        <a:t>Ημιπεριόδος ζωής</a:t>
                      </a:r>
                      <a:br>
                        <a:rPr kumimoji="0" lang="en-US" sz="1800" b="0" i="0" u="none" strike="noStrike" cap="none" normalizeH="0" baseline="0">
                          <a:ln>
                            <a:noFill/>
                          </a:ln>
                          <a:solidFill>
                            <a:srgbClr val="000000"/>
                          </a:solidFill>
                          <a:effectLst/>
                          <a:latin typeface="Verdana" pitchFamily="34" charset="0"/>
                        </a:rPr>
                      </a:br>
                      <a:r>
                        <a:rPr kumimoji="0" lang="en-US" sz="1800" b="0" i="0" u="none" strike="noStrike" cap="none" normalizeH="0" baseline="0">
                          <a:ln>
                            <a:noFill/>
                          </a:ln>
                          <a:solidFill>
                            <a:srgbClr val="000000"/>
                          </a:solidFill>
                          <a:effectLst/>
                          <a:latin typeface="Verdana" pitchFamily="34" charset="0"/>
                        </a:rPr>
                        <a:t>(</a:t>
                      </a:r>
                      <a:r>
                        <a:rPr kumimoji="0" lang="el-GR" sz="1800" b="0" i="0" u="none" strike="noStrike" cap="none" normalizeH="0" baseline="0">
                          <a:ln>
                            <a:noFill/>
                          </a:ln>
                          <a:solidFill>
                            <a:srgbClr val="000000"/>
                          </a:solidFill>
                          <a:effectLst/>
                          <a:latin typeface="Verdana" pitchFamily="34" charset="0"/>
                        </a:rPr>
                        <a:t>εκατ. χρόνια </a:t>
                      </a:r>
                      <a:r>
                        <a:rPr kumimoji="0" lang="en-US" sz="1800" b="0" i="0" u="none" strike="noStrike" cap="none" normalizeH="0" baseline="0">
                          <a:ln>
                            <a:noFill/>
                          </a:ln>
                          <a:solidFill>
                            <a:srgbClr val="000000"/>
                          </a:solidFill>
                          <a:effectLst/>
                          <a:latin typeface="Verdana" pitchFamily="34" charset="0"/>
                        </a:rPr>
                        <a:t>Ma)</a:t>
                      </a:r>
                      <a:r>
                        <a:rPr kumimoji="0" lang="el-GR" sz="1800" b="0" i="0" u="none" strike="noStrike" cap="none" normalizeH="0" baseline="0">
                          <a:ln>
                            <a:noFill/>
                          </a:ln>
                          <a:solidFill>
                            <a:srgbClr val="000000"/>
                          </a:solidFill>
                          <a:effectLst/>
                          <a:latin typeface="Verdana" pitchFamily="34" charset="0"/>
                        </a:rPr>
                        <a:t> </a:t>
                      </a:r>
                      <a:endParaRPr kumimoji="0" lang="el-GR" sz="1800" b="0" i="0" u="none" strike="noStrike" cap="none" normalizeH="0" baseline="0">
                        <a:ln>
                          <a:noFill/>
                        </a:ln>
                        <a:solidFill>
                          <a:schemeClr val="tx1"/>
                        </a:solidFill>
                        <a:effectLst/>
                        <a:latin typeface="Verdana"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676275">
                <a:tc>
                  <a:txBody>
                    <a:bodyPr/>
                    <a:lstStyle/>
                    <a:p>
                      <a:pPr marL="0" marR="0" lvl="0" indent="0" algn="l" defTabSz="914400" rtl="0" eaLnBrk="1" fontAlgn="base" latinLnBrk="0" hangingPunct="1">
                        <a:lnSpc>
                          <a:spcPct val="100000"/>
                        </a:lnSpc>
                        <a:spcBef>
                          <a:spcPct val="20000"/>
                        </a:spcBef>
                        <a:spcAft>
                          <a:spcPct val="0"/>
                        </a:spcAft>
                        <a:buClrTx/>
                        <a:buSzPct val="80000"/>
                        <a:buFontTx/>
                        <a:buNone/>
                        <a:tabLst/>
                      </a:pPr>
                      <a:r>
                        <a:rPr kumimoji="0" lang="el-GR" sz="1800" b="0" i="0" u="none" strike="noStrike" cap="none" normalizeH="0" baseline="0">
                          <a:ln>
                            <a:noFill/>
                          </a:ln>
                          <a:solidFill>
                            <a:srgbClr val="000000"/>
                          </a:solidFill>
                          <a:effectLst/>
                          <a:latin typeface="Verdana" pitchFamily="34" charset="0"/>
                        </a:rPr>
                        <a:t>Ουράνιο-238</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l-GR" sz="1800" b="1" i="0" u="none" strike="noStrike" cap="none" normalizeH="0" baseline="50000">
                          <a:ln>
                            <a:noFill/>
                          </a:ln>
                          <a:solidFill>
                            <a:srgbClr val="000000"/>
                          </a:solidFill>
                          <a:effectLst/>
                          <a:latin typeface="Verdana" pitchFamily="34" charset="0"/>
                        </a:rPr>
                        <a:t>238</a:t>
                      </a:r>
                      <a:r>
                        <a:rPr kumimoji="0" lang="el-GR" sz="1800" b="1" i="0" u="none" strike="noStrike" cap="none" normalizeH="0" baseline="0">
                          <a:ln>
                            <a:noFill/>
                          </a:ln>
                          <a:solidFill>
                            <a:srgbClr val="000000"/>
                          </a:solidFill>
                          <a:effectLst/>
                          <a:latin typeface="Verdana" pitchFamily="34" charset="0"/>
                        </a:rPr>
                        <a:t>U</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Pct val="80000"/>
                        <a:buFontTx/>
                        <a:buNone/>
                        <a:tabLst/>
                      </a:pPr>
                      <a:r>
                        <a:rPr kumimoji="0" lang="el-GR" sz="1800" b="0" i="0" u="none" strike="noStrike" cap="none" normalizeH="0" baseline="0">
                          <a:ln>
                            <a:noFill/>
                          </a:ln>
                          <a:solidFill>
                            <a:srgbClr val="000000"/>
                          </a:solidFill>
                          <a:effectLst/>
                          <a:latin typeface="Verdana" pitchFamily="34" charset="0"/>
                        </a:rPr>
                        <a:t>Μόλυβδος-206</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l-GR" sz="1800" b="1" i="0" u="none" strike="noStrike" cap="none" normalizeH="0" baseline="50000">
                          <a:ln>
                            <a:noFill/>
                          </a:ln>
                          <a:solidFill>
                            <a:srgbClr val="000000"/>
                          </a:solidFill>
                          <a:effectLst/>
                          <a:latin typeface="Verdana" pitchFamily="34" charset="0"/>
                        </a:rPr>
                        <a:t>206</a:t>
                      </a:r>
                      <a:r>
                        <a:rPr kumimoji="0" lang="el-GR" sz="1800" b="1" i="0" u="none" strike="noStrike" cap="none" normalizeH="0" baseline="0">
                          <a:ln>
                            <a:noFill/>
                          </a:ln>
                          <a:solidFill>
                            <a:srgbClr val="000000"/>
                          </a:solidFill>
                          <a:effectLst/>
                          <a:latin typeface="Verdana" pitchFamily="34" charset="0"/>
                        </a:rPr>
                        <a:t>Pb</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00000"/>
                        </a:lnSpc>
                        <a:spcBef>
                          <a:spcPct val="20000"/>
                        </a:spcBef>
                        <a:spcAft>
                          <a:spcPct val="0"/>
                        </a:spcAft>
                        <a:buClrTx/>
                        <a:buSzPct val="80000"/>
                        <a:buFontTx/>
                        <a:buNone/>
                        <a:tabLst/>
                      </a:pPr>
                      <a:r>
                        <a:rPr kumimoji="0" lang="el-GR" sz="1800" b="0" i="0" u="none" strike="noStrike" cap="none" normalizeH="0" baseline="0">
                          <a:ln>
                            <a:noFill/>
                          </a:ln>
                          <a:solidFill>
                            <a:srgbClr val="000000"/>
                          </a:solidFill>
                          <a:effectLst/>
                          <a:latin typeface="Verdana" pitchFamily="34" charset="0"/>
                        </a:rPr>
                        <a:t>4.500 </a:t>
                      </a:r>
                      <a:r>
                        <a:rPr kumimoji="0" lang="en-US" sz="1800" b="0" i="0" u="none" strike="noStrike" cap="none" normalizeH="0" baseline="0">
                          <a:ln>
                            <a:noFill/>
                          </a:ln>
                          <a:solidFill>
                            <a:srgbClr val="000000"/>
                          </a:solidFill>
                          <a:effectLst/>
                          <a:latin typeface="Verdana" pitchFamily="34" charset="0"/>
                        </a:rPr>
                        <a:t>Ma</a:t>
                      </a:r>
                      <a:endParaRPr kumimoji="0" lang="el-GR" sz="1800" b="0" i="0" u="none" strike="noStrike" cap="none" normalizeH="0" baseline="0">
                        <a:ln>
                          <a:noFill/>
                        </a:ln>
                        <a:solidFill>
                          <a:srgbClr val="000000"/>
                        </a:solidFill>
                        <a:effectLst/>
                        <a:latin typeface="Verdana"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677863">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l-GR" sz="1800" b="0" i="0" u="none" strike="noStrike" cap="none" normalizeH="0" baseline="0">
                          <a:ln>
                            <a:noFill/>
                          </a:ln>
                          <a:solidFill>
                            <a:srgbClr val="000000"/>
                          </a:solidFill>
                          <a:effectLst/>
                          <a:latin typeface="Verdana" pitchFamily="34" charset="0"/>
                        </a:rPr>
                        <a:t>Ουράνιο-235</a:t>
                      </a:r>
                      <a:endParaRPr kumimoji="0" lang="el-GR" sz="1800" b="0" i="0" u="none" strike="noStrike" cap="none" normalizeH="0" baseline="0">
                        <a:ln>
                          <a:noFill/>
                        </a:ln>
                        <a:solidFill>
                          <a:schemeClr val="tx1"/>
                        </a:solidFill>
                        <a:effectLst/>
                        <a:latin typeface="Verdana"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l-GR" sz="1800" b="1" i="0" u="none" strike="noStrike" cap="none" normalizeH="0" baseline="50000">
                          <a:ln>
                            <a:noFill/>
                          </a:ln>
                          <a:solidFill>
                            <a:srgbClr val="000000"/>
                          </a:solidFill>
                          <a:effectLst/>
                          <a:latin typeface="Verdana" pitchFamily="34" charset="0"/>
                        </a:rPr>
                        <a:t>235</a:t>
                      </a:r>
                      <a:r>
                        <a:rPr kumimoji="0" lang="el-GR" sz="1800" b="1" i="0" u="none" strike="noStrike" cap="none" normalizeH="0" baseline="0">
                          <a:ln>
                            <a:noFill/>
                          </a:ln>
                          <a:solidFill>
                            <a:srgbClr val="000000"/>
                          </a:solidFill>
                          <a:effectLst/>
                          <a:latin typeface="Verdana" pitchFamily="34" charset="0"/>
                        </a:rPr>
                        <a:t>U</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Pct val="80000"/>
                        <a:buFontTx/>
                        <a:buNone/>
                        <a:tabLst/>
                      </a:pPr>
                      <a:r>
                        <a:rPr kumimoji="0" lang="el-GR" sz="1800" b="0" i="0" u="none" strike="noStrike" cap="none" normalizeH="0" baseline="0">
                          <a:ln>
                            <a:noFill/>
                          </a:ln>
                          <a:solidFill>
                            <a:srgbClr val="000000"/>
                          </a:solidFill>
                          <a:effectLst/>
                          <a:latin typeface="Verdana" pitchFamily="34" charset="0"/>
                        </a:rPr>
                        <a:t>Μόλυβδος-207</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l-GR" sz="1800" b="1" i="0" u="none" strike="noStrike" cap="none" normalizeH="0" baseline="50000">
                          <a:ln>
                            <a:noFill/>
                          </a:ln>
                          <a:solidFill>
                            <a:srgbClr val="000000"/>
                          </a:solidFill>
                          <a:effectLst/>
                          <a:latin typeface="Verdana" pitchFamily="34" charset="0"/>
                        </a:rPr>
                        <a:t>207</a:t>
                      </a:r>
                      <a:r>
                        <a:rPr kumimoji="0" lang="el-GR" sz="1800" b="1" i="0" u="none" strike="noStrike" cap="none" normalizeH="0" baseline="0">
                          <a:ln>
                            <a:noFill/>
                          </a:ln>
                          <a:solidFill>
                            <a:srgbClr val="000000"/>
                          </a:solidFill>
                          <a:effectLst/>
                          <a:latin typeface="Verdana" pitchFamily="34" charset="0"/>
                        </a:rPr>
                        <a:t>Pb</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00000"/>
                        </a:lnSpc>
                        <a:spcBef>
                          <a:spcPct val="50000"/>
                        </a:spcBef>
                        <a:spcAft>
                          <a:spcPct val="0"/>
                        </a:spcAft>
                        <a:buClrTx/>
                        <a:buSzTx/>
                        <a:buFontTx/>
                        <a:buNone/>
                        <a:tabLst/>
                      </a:pPr>
                      <a:r>
                        <a:rPr kumimoji="0" lang="el-GR" sz="1800" b="0" i="0" u="none" strike="noStrike" cap="none" normalizeH="0" baseline="0">
                          <a:ln>
                            <a:noFill/>
                          </a:ln>
                          <a:solidFill>
                            <a:srgbClr val="000000"/>
                          </a:solidFill>
                          <a:effectLst/>
                          <a:latin typeface="Verdana" pitchFamily="34" charset="0"/>
                        </a:rPr>
                        <a:t>713 </a:t>
                      </a:r>
                      <a:r>
                        <a:rPr kumimoji="0" lang="en-US" sz="1800" b="0" i="0" u="none" strike="noStrike" cap="none" normalizeH="0" baseline="0">
                          <a:ln>
                            <a:noFill/>
                          </a:ln>
                          <a:solidFill>
                            <a:srgbClr val="000000"/>
                          </a:solidFill>
                          <a:effectLst/>
                          <a:latin typeface="Verdana" pitchFamily="34" charset="0"/>
                        </a:rPr>
                        <a:t>Ma</a:t>
                      </a:r>
                      <a:r>
                        <a:rPr kumimoji="0" lang="el-GR" sz="1800" b="0" i="0" u="none" strike="noStrike" cap="none" normalizeH="0" baseline="0">
                          <a:ln>
                            <a:noFill/>
                          </a:ln>
                          <a:solidFill>
                            <a:srgbClr val="000000"/>
                          </a:solidFill>
                          <a:effectLst/>
                          <a:latin typeface="Verdana" pitchFamily="34" charset="0"/>
                        </a:rPr>
                        <a:t> </a:t>
                      </a:r>
                      <a:endParaRPr kumimoji="0" lang="el-GR" sz="1800" b="0" i="0" u="none" strike="noStrike" cap="none" normalizeH="0" baseline="0">
                        <a:ln>
                          <a:noFill/>
                        </a:ln>
                        <a:solidFill>
                          <a:schemeClr val="tx1"/>
                        </a:solidFill>
                        <a:effectLst/>
                        <a:latin typeface="Verdana"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r h="677863">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l-GR" sz="1800" b="0" i="0" u="none" strike="noStrike" cap="none" normalizeH="0" baseline="0">
                          <a:ln>
                            <a:noFill/>
                          </a:ln>
                          <a:solidFill>
                            <a:srgbClr val="000000"/>
                          </a:solidFill>
                          <a:effectLst/>
                          <a:latin typeface="Verdana" pitchFamily="34" charset="0"/>
                        </a:rPr>
                        <a:t>Θόριο-232</a:t>
                      </a:r>
                      <a:endParaRPr kumimoji="0" lang="el-GR" sz="1800" b="0" i="0" u="none" strike="noStrike" cap="none" normalizeH="0" baseline="0">
                        <a:ln>
                          <a:noFill/>
                        </a:ln>
                        <a:solidFill>
                          <a:schemeClr val="tx1"/>
                        </a:solidFill>
                        <a:effectLst/>
                        <a:latin typeface="Verdana"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l-GR" sz="1800" b="1" i="0" u="none" strike="noStrike" cap="none" normalizeH="0" baseline="50000">
                          <a:ln>
                            <a:noFill/>
                          </a:ln>
                          <a:solidFill>
                            <a:srgbClr val="000000"/>
                          </a:solidFill>
                          <a:effectLst/>
                          <a:latin typeface="Verdana" pitchFamily="34" charset="0"/>
                        </a:rPr>
                        <a:t>232</a:t>
                      </a:r>
                      <a:r>
                        <a:rPr kumimoji="0" lang="el-GR" sz="1800" b="1" i="0" u="none" strike="noStrike" cap="none" normalizeH="0" baseline="0">
                          <a:ln>
                            <a:noFill/>
                          </a:ln>
                          <a:solidFill>
                            <a:srgbClr val="000000"/>
                          </a:solidFill>
                          <a:effectLst/>
                          <a:latin typeface="Verdana" pitchFamily="34" charset="0"/>
                        </a:rPr>
                        <a:t>Th</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Pct val="80000"/>
                        <a:buFontTx/>
                        <a:buNone/>
                        <a:tabLst/>
                      </a:pPr>
                      <a:r>
                        <a:rPr kumimoji="0" lang="el-GR" sz="1800" b="0" i="0" u="none" strike="noStrike" cap="none" normalizeH="0" baseline="0">
                          <a:ln>
                            <a:noFill/>
                          </a:ln>
                          <a:solidFill>
                            <a:srgbClr val="000000"/>
                          </a:solidFill>
                          <a:effectLst/>
                          <a:latin typeface="Verdana" pitchFamily="34" charset="0"/>
                        </a:rPr>
                        <a:t>Μόλυβδος-208</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l-GR" sz="1800" b="1" i="0" u="none" strike="noStrike" cap="none" normalizeH="0" baseline="50000">
                          <a:ln>
                            <a:noFill/>
                          </a:ln>
                          <a:solidFill>
                            <a:srgbClr val="000000"/>
                          </a:solidFill>
                          <a:effectLst/>
                          <a:latin typeface="Verdana" pitchFamily="34" charset="0"/>
                        </a:rPr>
                        <a:t>208</a:t>
                      </a:r>
                      <a:r>
                        <a:rPr kumimoji="0" lang="el-GR" sz="1800" b="1" i="0" u="none" strike="noStrike" cap="none" normalizeH="0" baseline="0">
                          <a:ln>
                            <a:noFill/>
                          </a:ln>
                          <a:solidFill>
                            <a:srgbClr val="000000"/>
                          </a:solidFill>
                          <a:effectLst/>
                          <a:latin typeface="Verdana" pitchFamily="34" charset="0"/>
                        </a:rPr>
                        <a:t>Pb</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00000"/>
                        </a:lnSpc>
                        <a:spcBef>
                          <a:spcPct val="50000"/>
                        </a:spcBef>
                        <a:spcAft>
                          <a:spcPct val="0"/>
                        </a:spcAft>
                        <a:buClrTx/>
                        <a:buSzTx/>
                        <a:buFontTx/>
                        <a:buNone/>
                        <a:tabLst/>
                      </a:pPr>
                      <a:r>
                        <a:rPr kumimoji="0" lang="el-GR" sz="1800" b="0" i="0" u="none" strike="noStrike" cap="none" normalizeH="0" baseline="0">
                          <a:ln>
                            <a:noFill/>
                          </a:ln>
                          <a:solidFill>
                            <a:srgbClr val="000000"/>
                          </a:solidFill>
                          <a:effectLst/>
                          <a:latin typeface="Verdana" pitchFamily="34" charset="0"/>
                        </a:rPr>
                        <a:t>14</a:t>
                      </a:r>
                      <a:r>
                        <a:rPr kumimoji="0" lang="en-US" sz="1800" b="0" i="0" u="none" strike="noStrike" cap="none" normalizeH="0" baseline="0">
                          <a:ln>
                            <a:noFill/>
                          </a:ln>
                          <a:solidFill>
                            <a:srgbClr val="000000"/>
                          </a:solidFill>
                          <a:effectLst/>
                          <a:latin typeface="Verdana" pitchFamily="34" charset="0"/>
                        </a:rPr>
                        <a:t>.100</a:t>
                      </a:r>
                      <a:r>
                        <a:rPr kumimoji="0" lang="el-GR" sz="1800" b="0" i="0" u="none" strike="noStrike" cap="none" normalizeH="0" baseline="0">
                          <a:ln>
                            <a:noFill/>
                          </a:ln>
                          <a:solidFill>
                            <a:srgbClr val="000000"/>
                          </a:solidFill>
                          <a:effectLst/>
                          <a:latin typeface="Verdana" pitchFamily="34" charset="0"/>
                        </a:rPr>
                        <a:t> </a:t>
                      </a:r>
                      <a:r>
                        <a:rPr kumimoji="0" lang="en-US" sz="1800" b="0" i="0" u="none" strike="noStrike" cap="none" normalizeH="0" baseline="0">
                          <a:ln>
                            <a:noFill/>
                          </a:ln>
                          <a:solidFill>
                            <a:srgbClr val="000000"/>
                          </a:solidFill>
                          <a:effectLst/>
                          <a:latin typeface="Verdana" pitchFamily="34" charset="0"/>
                        </a:rPr>
                        <a:t>Ma</a:t>
                      </a:r>
                      <a:r>
                        <a:rPr kumimoji="0" lang="el-GR" sz="1800" b="0" i="0" u="none" strike="noStrike" cap="none" normalizeH="0" baseline="0">
                          <a:ln>
                            <a:noFill/>
                          </a:ln>
                          <a:solidFill>
                            <a:srgbClr val="000000"/>
                          </a:solidFill>
                          <a:effectLst/>
                          <a:latin typeface="Verdana" pitchFamily="34" charset="0"/>
                        </a:rPr>
                        <a:t> </a:t>
                      </a:r>
                      <a:endParaRPr kumimoji="0" lang="el-GR" sz="1800" b="0" i="0" u="none" strike="noStrike" cap="none" normalizeH="0" baseline="0">
                        <a:ln>
                          <a:noFill/>
                        </a:ln>
                        <a:solidFill>
                          <a:schemeClr val="tx1"/>
                        </a:solidFill>
                        <a:effectLst/>
                        <a:latin typeface="Verdana"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3"/>
                  </a:ext>
                </a:extLst>
              </a:tr>
              <a:tr h="676275">
                <a:tc>
                  <a:txBody>
                    <a:bodyPr/>
                    <a:lstStyle/>
                    <a:p>
                      <a:pPr marL="0" marR="0" lvl="0" indent="0" algn="l" defTabSz="914400" rtl="0" eaLnBrk="1" fontAlgn="base" latinLnBrk="0" hangingPunct="1">
                        <a:lnSpc>
                          <a:spcPct val="100000"/>
                        </a:lnSpc>
                        <a:spcBef>
                          <a:spcPct val="20000"/>
                        </a:spcBef>
                        <a:spcAft>
                          <a:spcPct val="0"/>
                        </a:spcAft>
                        <a:buClrTx/>
                        <a:buSzPct val="80000"/>
                        <a:buFontTx/>
                        <a:buNone/>
                        <a:tabLst/>
                      </a:pPr>
                      <a:r>
                        <a:rPr kumimoji="0" lang="el-GR" sz="1800" b="0" i="0" u="none" strike="noStrike" cap="none" normalizeH="0" baseline="0">
                          <a:ln>
                            <a:noFill/>
                          </a:ln>
                          <a:solidFill>
                            <a:srgbClr val="000000"/>
                          </a:solidFill>
                          <a:effectLst/>
                          <a:latin typeface="Verdana" pitchFamily="34" charset="0"/>
                        </a:rPr>
                        <a:t>Ρουβίδιο-87</a:t>
                      </a:r>
                      <a:endParaRPr kumimoji="0" lang="el-GR" sz="1800" b="0" i="0" u="none" strike="noStrike" cap="none" normalizeH="0" baseline="0">
                        <a:ln>
                          <a:noFill/>
                        </a:ln>
                        <a:solidFill>
                          <a:schemeClr val="tx1"/>
                        </a:solidFill>
                        <a:effectLst/>
                        <a:latin typeface="Verdana"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l-GR" sz="1800" b="1" i="0" u="none" strike="noStrike" cap="none" normalizeH="0" baseline="50000">
                          <a:ln>
                            <a:noFill/>
                          </a:ln>
                          <a:solidFill>
                            <a:srgbClr val="000000"/>
                          </a:solidFill>
                          <a:effectLst/>
                          <a:latin typeface="Verdana" pitchFamily="34" charset="0"/>
                        </a:rPr>
                        <a:t>87</a:t>
                      </a:r>
                      <a:r>
                        <a:rPr kumimoji="0" lang="el-GR" sz="1800" b="1" i="0" u="none" strike="noStrike" cap="none" normalizeH="0" baseline="0">
                          <a:ln>
                            <a:noFill/>
                          </a:ln>
                          <a:solidFill>
                            <a:srgbClr val="000000"/>
                          </a:solidFill>
                          <a:effectLst/>
                          <a:latin typeface="Verdana" pitchFamily="34" charset="0"/>
                        </a:rPr>
                        <a:t>Rb</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Pct val="80000"/>
                        <a:buFontTx/>
                        <a:buNone/>
                        <a:tabLst/>
                      </a:pPr>
                      <a:r>
                        <a:rPr kumimoji="0" lang="el-GR" sz="1800" b="0" i="0" u="none" strike="noStrike" cap="none" normalizeH="0" baseline="0">
                          <a:ln>
                            <a:noFill/>
                          </a:ln>
                          <a:solidFill>
                            <a:srgbClr val="000000"/>
                          </a:solidFill>
                          <a:effectLst/>
                          <a:latin typeface="Verdana" pitchFamily="34" charset="0"/>
                        </a:rPr>
                        <a:t>Στρόντιο-87</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l-GR" sz="1800" b="1" i="0" u="none" strike="noStrike" cap="none" normalizeH="0" baseline="50000">
                          <a:ln>
                            <a:noFill/>
                          </a:ln>
                          <a:solidFill>
                            <a:srgbClr val="000000"/>
                          </a:solidFill>
                          <a:effectLst/>
                          <a:latin typeface="Verdana" pitchFamily="34" charset="0"/>
                        </a:rPr>
                        <a:t>87</a:t>
                      </a:r>
                      <a:r>
                        <a:rPr kumimoji="0" lang="el-GR" sz="1800" b="1" i="0" u="none" strike="noStrike" cap="none" normalizeH="0" baseline="0">
                          <a:ln>
                            <a:noFill/>
                          </a:ln>
                          <a:solidFill>
                            <a:srgbClr val="000000"/>
                          </a:solidFill>
                          <a:effectLst/>
                          <a:latin typeface="Verdana" pitchFamily="34" charset="0"/>
                        </a:rPr>
                        <a:t>Sr</a:t>
                      </a:r>
                      <a:endParaRPr kumimoji="0" lang="el-GR" sz="1800" b="1" i="0" u="none" strike="noStrike" cap="none" normalizeH="0" baseline="0">
                        <a:ln>
                          <a:noFill/>
                        </a:ln>
                        <a:solidFill>
                          <a:schemeClr val="tx1"/>
                        </a:solidFill>
                        <a:effectLst/>
                        <a:latin typeface="Verdana"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00000"/>
                        </a:lnSpc>
                        <a:spcBef>
                          <a:spcPct val="20000"/>
                        </a:spcBef>
                        <a:spcAft>
                          <a:spcPct val="0"/>
                        </a:spcAft>
                        <a:buClrTx/>
                        <a:buSzPct val="80000"/>
                        <a:buFontTx/>
                        <a:buNone/>
                        <a:tabLst/>
                      </a:pPr>
                      <a:r>
                        <a:rPr kumimoji="0" lang="el-GR" sz="1800" b="0" i="0" u="none" strike="noStrike" cap="none" normalizeH="0" baseline="0">
                          <a:ln>
                            <a:noFill/>
                          </a:ln>
                          <a:solidFill>
                            <a:srgbClr val="000000"/>
                          </a:solidFill>
                          <a:effectLst/>
                          <a:latin typeface="Verdana" pitchFamily="34" charset="0"/>
                        </a:rPr>
                        <a:t>47</a:t>
                      </a:r>
                      <a:r>
                        <a:rPr kumimoji="0" lang="en-US" sz="1800" b="0" i="0" u="none" strike="noStrike" cap="none" normalizeH="0" baseline="0">
                          <a:ln>
                            <a:noFill/>
                          </a:ln>
                          <a:solidFill>
                            <a:srgbClr val="000000"/>
                          </a:solidFill>
                          <a:effectLst/>
                          <a:latin typeface="Verdana" pitchFamily="34" charset="0"/>
                        </a:rPr>
                        <a:t>.000 Ma</a:t>
                      </a:r>
                      <a:endParaRPr kumimoji="0" lang="el-GR" sz="1800" b="0" i="0" u="none" strike="noStrike" cap="none" normalizeH="0" baseline="0">
                        <a:ln>
                          <a:noFill/>
                        </a:ln>
                        <a:solidFill>
                          <a:schemeClr val="tx1"/>
                        </a:solidFill>
                        <a:effectLst/>
                        <a:latin typeface="Verdana"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4"/>
                  </a:ext>
                </a:extLst>
              </a:tr>
              <a:tr h="677863">
                <a:tc>
                  <a:txBody>
                    <a:bodyPr/>
                    <a:lstStyle/>
                    <a:p>
                      <a:pPr marL="0" marR="0" lvl="0" indent="0" algn="l" defTabSz="914400" rtl="0" eaLnBrk="1" fontAlgn="base" latinLnBrk="0" hangingPunct="1">
                        <a:lnSpc>
                          <a:spcPct val="100000"/>
                        </a:lnSpc>
                        <a:spcBef>
                          <a:spcPct val="20000"/>
                        </a:spcBef>
                        <a:spcAft>
                          <a:spcPct val="0"/>
                        </a:spcAft>
                        <a:buClrTx/>
                        <a:buSzPct val="80000"/>
                        <a:buFontTx/>
                        <a:buNone/>
                        <a:tabLst/>
                      </a:pPr>
                      <a:r>
                        <a:rPr kumimoji="0" lang="el-GR" sz="1800" b="0" i="0" u="none" strike="noStrike" cap="none" normalizeH="0" baseline="0">
                          <a:ln>
                            <a:noFill/>
                          </a:ln>
                          <a:solidFill>
                            <a:srgbClr val="000000"/>
                          </a:solidFill>
                          <a:effectLst/>
                          <a:latin typeface="Verdana" pitchFamily="34" charset="0"/>
                        </a:rPr>
                        <a:t>Κάλιο-40</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l-GR" sz="1800" b="1" i="0" u="none" strike="noStrike" cap="none" normalizeH="0" baseline="50000">
                          <a:ln>
                            <a:noFill/>
                          </a:ln>
                          <a:solidFill>
                            <a:srgbClr val="000000"/>
                          </a:solidFill>
                          <a:effectLst/>
                          <a:latin typeface="Verdana" pitchFamily="34" charset="0"/>
                        </a:rPr>
                        <a:t>40</a:t>
                      </a:r>
                      <a:r>
                        <a:rPr kumimoji="0" lang="el-GR" sz="1800" b="1" i="0" u="none" strike="noStrike" cap="none" normalizeH="0" baseline="0">
                          <a:ln>
                            <a:noFill/>
                          </a:ln>
                          <a:solidFill>
                            <a:srgbClr val="000000"/>
                          </a:solidFill>
                          <a:effectLst/>
                          <a:latin typeface="Verdana" pitchFamily="34" charset="0"/>
                        </a:rPr>
                        <a:t>K</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Pct val="80000"/>
                        <a:buFontTx/>
                        <a:buNone/>
                        <a:tabLst/>
                      </a:pPr>
                      <a:r>
                        <a:rPr kumimoji="0" lang="el-GR" sz="1800" b="0" i="0" u="none" strike="noStrike" cap="none" normalizeH="0" baseline="0">
                          <a:ln>
                            <a:noFill/>
                          </a:ln>
                          <a:solidFill>
                            <a:srgbClr val="000000"/>
                          </a:solidFill>
                          <a:effectLst/>
                          <a:latin typeface="Verdana" pitchFamily="34" charset="0"/>
                        </a:rPr>
                        <a:t>Αργό-40</a:t>
                      </a:r>
                      <a:endParaRPr kumimoji="0" lang="el-GR" sz="1800" b="0" i="0" u="none" strike="noStrike" cap="none" normalizeH="0" baseline="0">
                        <a:ln>
                          <a:noFill/>
                        </a:ln>
                        <a:solidFill>
                          <a:schemeClr val="tx1"/>
                        </a:solidFill>
                        <a:effectLst/>
                        <a:latin typeface="Verdana"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l-GR" sz="1800" b="1" i="0" u="none" strike="noStrike" cap="none" normalizeH="0" baseline="50000">
                          <a:ln>
                            <a:noFill/>
                          </a:ln>
                          <a:solidFill>
                            <a:srgbClr val="000000"/>
                          </a:solidFill>
                          <a:effectLst/>
                          <a:latin typeface="Verdana" pitchFamily="34" charset="0"/>
                        </a:rPr>
                        <a:t>40</a:t>
                      </a:r>
                      <a:r>
                        <a:rPr kumimoji="0" lang="el-GR" sz="1800" b="1" i="0" u="none" strike="noStrike" cap="none" normalizeH="0" baseline="0">
                          <a:ln>
                            <a:noFill/>
                          </a:ln>
                          <a:solidFill>
                            <a:srgbClr val="000000"/>
                          </a:solidFill>
                          <a:effectLst/>
                          <a:latin typeface="Verdana" pitchFamily="34" charset="0"/>
                        </a:rPr>
                        <a:t>Ar</a:t>
                      </a:r>
                      <a:endParaRPr kumimoji="0" lang="el-GR" sz="1800" b="1" i="0" u="none" strike="noStrike" cap="none" normalizeH="0" baseline="0">
                        <a:ln>
                          <a:noFill/>
                        </a:ln>
                        <a:solidFill>
                          <a:schemeClr val="tx1"/>
                        </a:solidFill>
                        <a:effectLst/>
                        <a:latin typeface="Verdana"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00000"/>
                        </a:lnSpc>
                        <a:spcBef>
                          <a:spcPct val="20000"/>
                        </a:spcBef>
                        <a:spcAft>
                          <a:spcPct val="0"/>
                        </a:spcAft>
                        <a:buClrTx/>
                        <a:buSzPct val="80000"/>
                        <a:buFontTx/>
                        <a:buNone/>
                        <a:tabLst/>
                      </a:pPr>
                      <a:r>
                        <a:rPr kumimoji="0" lang="el-GR" sz="1800" b="0" i="0" u="none" strike="noStrike" cap="none" normalizeH="0" baseline="0">
                          <a:ln>
                            <a:noFill/>
                          </a:ln>
                          <a:solidFill>
                            <a:srgbClr val="000000"/>
                          </a:solidFill>
                          <a:effectLst/>
                          <a:latin typeface="Verdana" pitchFamily="34" charset="0"/>
                        </a:rPr>
                        <a:t>1</a:t>
                      </a:r>
                      <a:r>
                        <a:rPr kumimoji="0" lang="en-US" sz="1800" b="0" i="0" u="none" strike="noStrike" cap="none" normalizeH="0" baseline="0">
                          <a:ln>
                            <a:noFill/>
                          </a:ln>
                          <a:solidFill>
                            <a:srgbClr val="000000"/>
                          </a:solidFill>
                          <a:effectLst/>
                          <a:latin typeface="Verdana" pitchFamily="34" charset="0"/>
                        </a:rPr>
                        <a:t>.</a:t>
                      </a:r>
                      <a:r>
                        <a:rPr kumimoji="0" lang="el-GR" sz="1800" b="0" i="0" u="none" strike="noStrike" cap="none" normalizeH="0" baseline="0">
                          <a:ln>
                            <a:noFill/>
                          </a:ln>
                          <a:solidFill>
                            <a:srgbClr val="000000"/>
                          </a:solidFill>
                          <a:effectLst/>
                          <a:latin typeface="Verdana" pitchFamily="34" charset="0"/>
                        </a:rPr>
                        <a:t>3</a:t>
                      </a:r>
                      <a:r>
                        <a:rPr kumimoji="0" lang="en-US" sz="1800" b="0" i="0" u="none" strike="noStrike" cap="none" normalizeH="0" baseline="0">
                          <a:ln>
                            <a:noFill/>
                          </a:ln>
                          <a:solidFill>
                            <a:srgbClr val="000000"/>
                          </a:solidFill>
                          <a:effectLst/>
                          <a:latin typeface="Verdana" pitchFamily="34" charset="0"/>
                        </a:rPr>
                        <a:t>00</a:t>
                      </a:r>
                      <a:r>
                        <a:rPr kumimoji="0" lang="el-GR" sz="1800" b="0" i="0" u="none" strike="noStrike" cap="none" normalizeH="0" baseline="0">
                          <a:ln>
                            <a:noFill/>
                          </a:ln>
                          <a:solidFill>
                            <a:srgbClr val="000000"/>
                          </a:solidFill>
                          <a:effectLst/>
                          <a:latin typeface="Verdana" pitchFamily="34" charset="0"/>
                        </a:rPr>
                        <a:t> </a:t>
                      </a:r>
                      <a:r>
                        <a:rPr kumimoji="0" lang="en-US" sz="1800" b="0" i="0" u="none" strike="noStrike" cap="none" normalizeH="0" baseline="0">
                          <a:ln>
                            <a:noFill/>
                          </a:ln>
                          <a:solidFill>
                            <a:srgbClr val="000000"/>
                          </a:solidFill>
                          <a:effectLst/>
                          <a:latin typeface="Verdana" pitchFamily="34" charset="0"/>
                        </a:rPr>
                        <a:t>Ma</a:t>
                      </a:r>
                      <a:endParaRPr kumimoji="0" lang="el-GR" sz="1800" b="0" i="0" u="none" strike="noStrike" cap="none" normalizeH="0" baseline="0">
                        <a:ln>
                          <a:noFill/>
                        </a:ln>
                        <a:solidFill>
                          <a:schemeClr val="tx1"/>
                        </a:solidFill>
                        <a:effectLst/>
                        <a:latin typeface="Verdana"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5"/>
                  </a:ext>
                </a:extLst>
              </a:tr>
            </a:tbl>
          </a:graphicData>
        </a:graphic>
      </p:graphicFrame>
      <p:sp>
        <p:nvSpPr>
          <p:cNvPr id="42030" name="Rectangle 64">
            <a:extLst>
              <a:ext uri="{FF2B5EF4-FFF2-40B4-BE49-F238E27FC236}">
                <a16:creationId xmlns:a16="http://schemas.microsoft.com/office/drawing/2014/main" id="{C5AE9406-38D8-4559-8CBE-F4F67C8C11A1}"/>
              </a:ext>
            </a:extLst>
          </p:cNvPr>
          <p:cNvSpPr>
            <a:spLocks noChangeArrowheads="1"/>
          </p:cNvSpPr>
          <p:nvPr/>
        </p:nvSpPr>
        <p:spPr bwMode="auto">
          <a:xfrm>
            <a:off x="5811838" y="1233488"/>
            <a:ext cx="4572000"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spcBef>
                <a:spcPct val="50000"/>
              </a:spcBef>
            </a:pPr>
            <a:endParaRPr lang="el-GR" altLang="el-GR" sz="1600">
              <a:solidFill>
                <a:srgbClr val="000000"/>
              </a:solidFill>
            </a:endParaRPr>
          </a:p>
          <a:p>
            <a:pPr eaLnBrk="1" hangingPunct="1">
              <a:spcBef>
                <a:spcPct val="50000"/>
              </a:spcBef>
            </a:pPr>
            <a:endParaRPr lang="el-GR" altLang="el-GR" sz="1600">
              <a:solidFill>
                <a:srgbClr val="000000"/>
              </a:solidFill>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5090F24B-5E4C-4EAC-B5DC-98AF0AE50509}"/>
              </a:ext>
            </a:extLst>
          </p:cNvPr>
          <p:cNvSpPr>
            <a:spLocks noGrp="1" noChangeArrowheads="1"/>
          </p:cNvSpPr>
          <p:nvPr>
            <p:ph type="title"/>
          </p:nvPr>
        </p:nvSpPr>
        <p:spPr>
          <a:xfrm>
            <a:off x="685800" y="230188"/>
            <a:ext cx="7772400" cy="650875"/>
          </a:xfrm>
          <a:solidFill>
            <a:srgbClr val="FFFFFF"/>
          </a:solidFill>
          <a:ln>
            <a:solidFill>
              <a:schemeClr val="hlink"/>
            </a:solidFill>
            <a:miter lim="800000"/>
            <a:headEnd/>
            <a:tailEnd/>
          </a:ln>
        </p:spPr>
        <p:txBody>
          <a:bodyPr>
            <a:spAutoFit/>
          </a:bodyPr>
          <a:lstStyle/>
          <a:p>
            <a:pPr eaLnBrk="1" hangingPunct="1"/>
            <a:r>
              <a:rPr lang="el-GR" altLang="el-GR" sz="3600" b="1">
                <a:solidFill>
                  <a:srgbClr val="000000"/>
                </a:solidFill>
                <a:latin typeface="Verdana" panose="020B0604030504040204" pitchFamily="34" charset="0"/>
              </a:rPr>
              <a:t>ΑΤΟΜΟ</a:t>
            </a:r>
            <a:endParaRPr lang="en-GB" altLang="el-GR" sz="3600" b="1">
              <a:solidFill>
                <a:srgbClr val="000000"/>
              </a:solidFill>
              <a:latin typeface="Verdana" panose="020B0604030504040204" pitchFamily="34" charset="0"/>
            </a:endParaRPr>
          </a:p>
        </p:txBody>
      </p:sp>
      <p:sp>
        <p:nvSpPr>
          <p:cNvPr id="7171" name="Rectangle 3">
            <a:extLst>
              <a:ext uri="{FF2B5EF4-FFF2-40B4-BE49-F238E27FC236}">
                <a16:creationId xmlns:a16="http://schemas.microsoft.com/office/drawing/2014/main" id="{4FF7B9E8-F7A3-4686-B803-9DCA07AA0C7C}"/>
              </a:ext>
            </a:extLst>
          </p:cNvPr>
          <p:cNvSpPr>
            <a:spLocks noGrp="1" noChangeArrowheads="1"/>
          </p:cNvSpPr>
          <p:nvPr>
            <p:ph type="body" idx="1"/>
          </p:nvPr>
        </p:nvSpPr>
        <p:spPr>
          <a:xfrm>
            <a:off x="396875" y="1089025"/>
            <a:ext cx="8747125" cy="2428875"/>
          </a:xfrm>
          <a:noFill/>
        </p:spPr>
        <p:txBody>
          <a:bodyPr>
            <a:spAutoFit/>
          </a:bodyPr>
          <a:lstStyle/>
          <a:p>
            <a:pPr eaLnBrk="1" hangingPunct="1">
              <a:lnSpc>
                <a:spcPct val="110000"/>
              </a:lnSpc>
              <a:spcBef>
                <a:spcPct val="100000"/>
              </a:spcBef>
              <a:buFont typeface="Wingdings" panose="05000000000000000000" pitchFamily="2" charset="2"/>
              <a:buChar char="§"/>
              <a:tabLst>
                <a:tab pos="3319463" algn="l"/>
                <a:tab pos="6275388" algn="l"/>
              </a:tabLst>
            </a:pPr>
            <a:r>
              <a:rPr lang="el-GR" altLang="el-GR" sz="2400" b="1">
                <a:solidFill>
                  <a:srgbClr val="FF0000"/>
                </a:solidFill>
                <a:latin typeface="Verdana" panose="020B0604030504040204" pitchFamily="34" charset="0"/>
              </a:rPr>
              <a:t>Ατομικός αριθμός </a:t>
            </a:r>
            <a:r>
              <a:rPr lang="en-US" altLang="el-GR" sz="2400" b="1">
                <a:solidFill>
                  <a:srgbClr val="FF0000"/>
                </a:solidFill>
                <a:latin typeface="Verdana" panose="020B0604030504040204" pitchFamily="34" charset="0"/>
              </a:rPr>
              <a:t>(</a:t>
            </a:r>
            <a:r>
              <a:rPr lang="el-GR" altLang="el-GR" sz="2400" b="1">
                <a:solidFill>
                  <a:srgbClr val="FF0000"/>
                </a:solidFill>
                <a:latin typeface="Verdana" panose="020B0604030504040204" pitchFamily="34" charset="0"/>
              </a:rPr>
              <a:t>Ζ</a:t>
            </a:r>
            <a:r>
              <a:rPr lang="en-US" altLang="el-GR" sz="2400" b="1">
                <a:solidFill>
                  <a:srgbClr val="FF0000"/>
                </a:solidFill>
                <a:latin typeface="Verdana" panose="020B0604030504040204" pitchFamily="34" charset="0"/>
              </a:rPr>
              <a:t>)</a:t>
            </a:r>
            <a:r>
              <a:rPr lang="el-GR" altLang="el-GR" sz="2400" b="1">
                <a:solidFill>
                  <a:srgbClr val="FF0000"/>
                </a:solidFill>
                <a:latin typeface="Verdana" panose="020B0604030504040204" pitchFamily="34" charset="0"/>
              </a:rPr>
              <a:t> </a:t>
            </a:r>
            <a:r>
              <a:rPr lang="el-GR" altLang="el-GR" sz="2400" b="1">
                <a:solidFill>
                  <a:srgbClr val="000000"/>
                </a:solidFill>
                <a:latin typeface="Verdana" panose="020B0604030504040204" pitchFamily="34" charset="0"/>
              </a:rPr>
              <a:t>=</a:t>
            </a:r>
            <a:r>
              <a:rPr lang="el-GR" altLang="el-GR" sz="2400" b="1">
                <a:solidFill>
                  <a:srgbClr val="FF0000"/>
                </a:solidFill>
                <a:latin typeface="Verdana" panose="020B0604030504040204" pitchFamily="34" charset="0"/>
              </a:rPr>
              <a:t> </a:t>
            </a:r>
            <a:r>
              <a:rPr lang="el-GR" altLang="el-GR" sz="2400">
                <a:solidFill>
                  <a:srgbClr val="000000"/>
                </a:solidFill>
                <a:latin typeface="Verdana" panose="020B0604030504040204" pitchFamily="34" charset="0"/>
              </a:rPr>
              <a:t>Αριθμός </a:t>
            </a:r>
            <a:r>
              <a:rPr lang="el-GR" altLang="el-GR" sz="2400" b="1">
                <a:solidFill>
                  <a:srgbClr val="FF0000"/>
                </a:solidFill>
                <a:latin typeface="Verdana" panose="020B0604030504040204" pitchFamily="34" charset="0"/>
              </a:rPr>
              <a:t>πρωτονίων</a:t>
            </a:r>
          </a:p>
          <a:p>
            <a:pPr eaLnBrk="1" hangingPunct="1">
              <a:lnSpc>
                <a:spcPct val="110000"/>
              </a:lnSpc>
              <a:spcBef>
                <a:spcPct val="100000"/>
              </a:spcBef>
              <a:buFont typeface="Wingdings" panose="05000000000000000000" pitchFamily="2" charset="2"/>
              <a:buChar char="§"/>
              <a:tabLst>
                <a:tab pos="3319463" algn="l"/>
                <a:tab pos="6275388" algn="l"/>
              </a:tabLst>
            </a:pPr>
            <a:r>
              <a:rPr lang="el-GR" altLang="el-GR" sz="2400" b="1">
                <a:solidFill>
                  <a:srgbClr val="FF0000"/>
                </a:solidFill>
                <a:latin typeface="Verdana" panose="020B0604030504040204" pitchFamily="34" charset="0"/>
              </a:rPr>
              <a:t>Μαζικός αριθμός </a:t>
            </a:r>
            <a:r>
              <a:rPr lang="en-US" altLang="el-GR" sz="2400" b="1">
                <a:solidFill>
                  <a:srgbClr val="FF0000"/>
                </a:solidFill>
                <a:latin typeface="Verdana" panose="020B0604030504040204" pitchFamily="34" charset="0"/>
              </a:rPr>
              <a:t>(</a:t>
            </a:r>
            <a:r>
              <a:rPr lang="el-GR" altLang="el-GR" sz="2400" b="1">
                <a:solidFill>
                  <a:srgbClr val="FF0000"/>
                </a:solidFill>
                <a:latin typeface="Verdana" panose="020B0604030504040204" pitchFamily="34" charset="0"/>
              </a:rPr>
              <a:t>Α</a:t>
            </a:r>
            <a:r>
              <a:rPr lang="en-US" altLang="el-GR" sz="2400" b="1">
                <a:solidFill>
                  <a:srgbClr val="FF0000"/>
                </a:solidFill>
                <a:latin typeface="Verdana" panose="020B0604030504040204" pitchFamily="34" charset="0"/>
              </a:rPr>
              <a:t>)</a:t>
            </a:r>
            <a:r>
              <a:rPr lang="el-GR" altLang="el-GR" sz="2400" b="1">
                <a:solidFill>
                  <a:srgbClr val="FF0000"/>
                </a:solidFill>
                <a:latin typeface="Verdana" panose="020B0604030504040204" pitchFamily="34" charset="0"/>
              </a:rPr>
              <a:t> = </a:t>
            </a:r>
            <a:br>
              <a:rPr lang="el-GR" altLang="el-GR" sz="2400" b="1">
                <a:solidFill>
                  <a:srgbClr val="FF0000"/>
                </a:solidFill>
                <a:latin typeface="Verdana" panose="020B0604030504040204" pitchFamily="34" charset="0"/>
              </a:rPr>
            </a:br>
            <a:r>
              <a:rPr lang="el-GR" altLang="el-GR" sz="2400">
                <a:solidFill>
                  <a:srgbClr val="000000"/>
                </a:solidFill>
                <a:latin typeface="Verdana" panose="020B0604030504040204" pitchFamily="34" charset="0"/>
              </a:rPr>
              <a:t>Αριθμός </a:t>
            </a:r>
            <a:r>
              <a:rPr lang="el-GR" altLang="el-GR" sz="2400" b="1">
                <a:solidFill>
                  <a:srgbClr val="FF0000"/>
                </a:solidFill>
                <a:latin typeface="Verdana" panose="020B0604030504040204" pitchFamily="34" charset="0"/>
              </a:rPr>
              <a:t>πρωτονίων (Ζ)</a:t>
            </a:r>
            <a:r>
              <a:rPr lang="el-GR" altLang="el-GR" sz="2400">
                <a:solidFill>
                  <a:srgbClr val="000000"/>
                </a:solidFill>
                <a:latin typeface="Verdana" panose="020B0604030504040204" pitchFamily="34" charset="0"/>
              </a:rPr>
              <a:t> + Αριθμός </a:t>
            </a:r>
            <a:r>
              <a:rPr lang="el-GR" altLang="el-GR" sz="2400" b="1">
                <a:solidFill>
                  <a:srgbClr val="FF0000"/>
                </a:solidFill>
                <a:latin typeface="Verdana" panose="020B0604030504040204" pitchFamily="34" charset="0"/>
              </a:rPr>
              <a:t>νετρονίων (Ν)</a:t>
            </a:r>
            <a:endParaRPr lang="en-US" altLang="el-GR" sz="2400" b="1">
              <a:solidFill>
                <a:srgbClr val="FF0000"/>
              </a:solidFill>
              <a:latin typeface="Verdana" panose="020B0604030504040204" pitchFamily="34" charset="0"/>
            </a:endParaRPr>
          </a:p>
          <a:p>
            <a:pPr eaLnBrk="1" hangingPunct="1">
              <a:lnSpc>
                <a:spcPct val="110000"/>
              </a:lnSpc>
              <a:spcBef>
                <a:spcPct val="100000"/>
              </a:spcBef>
              <a:buFont typeface="Wingdings" panose="05000000000000000000" pitchFamily="2" charset="2"/>
              <a:buChar char="§"/>
              <a:tabLst>
                <a:tab pos="3319463" algn="l"/>
                <a:tab pos="6275388" algn="l"/>
              </a:tabLst>
            </a:pPr>
            <a:r>
              <a:rPr lang="en-US" altLang="el-GR" sz="2400" b="1">
                <a:solidFill>
                  <a:srgbClr val="FF0000"/>
                </a:solidFill>
                <a:latin typeface="Verdana" panose="020B0604030504040204" pitchFamily="34" charset="0"/>
              </a:rPr>
              <a:t>A = Z + N</a:t>
            </a:r>
            <a:endParaRPr lang="el-GR" altLang="el-GR" sz="2400" b="1">
              <a:solidFill>
                <a:srgbClr val="FF0000"/>
              </a:solidFill>
              <a:latin typeface="Verdana" panose="020B0604030504040204" pitchFamily="34" charset="0"/>
            </a:endParaRPr>
          </a:p>
        </p:txBody>
      </p:sp>
      <p:pic>
        <p:nvPicPr>
          <p:cNvPr id="7172" name="Picture 4" descr="Image:Stylised Lithium Atom.png">
            <a:hlinkClick r:id="rId2"/>
            <a:extLst>
              <a:ext uri="{FF2B5EF4-FFF2-40B4-BE49-F238E27FC236}">
                <a16:creationId xmlns:a16="http://schemas.microsoft.com/office/drawing/2014/main" id="{F5B88B0F-D3D0-4108-9CF3-B3AD512338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313" y="3608388"/>
            <a:ext cx="2333625" cy="265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5">
            <a:extLst>
              <a:ext uri="{FF2B5EF4-FFF2-40B4-BE49-F238E27FC236}">
                <a16:creationId xmlns:a16="http://schemas.microsoft.com/office/drawing/2014/main" id="{3B56B4DE-AFF4-4E26-B129-703943C9F2F3}"/>
              </a:ext>
            </a:extLst>
          </p:cNvPr>
          <p:cNvSpPr txBox="1">
            <a:spLocks noChangeArrowheads="1"/>
          </p:cNvSpPr>
          <p:nvPr/>
        </p:nvSpPr>
        <p:spPr bwMode="auto">
          <a:xfrm>
            <a:off x="7199313" y="3902075"/>
            <a:ext cx="137795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r>
              <a:rPr lang="en-US" altLang="el-GR" sz="9600">
                <a:solidFill>
                  <a:srgbClr val="000000"/>
                </a:solidFill>
              </a:rPr>
              <a:t>Li</a:t>
            </a:r>
            <a:endParaRPr lang="el-GR" altLang="el-GR" sz="9600">
              <a:solidFill>
                <a:srgbClr val="000000"/>
              </a:solidFill>
            </a:endParaRPr>
          </a:p>
        </p:txBody>
      </p:sp>
      <p:sp>
        <p:nvSpPr>
          <p:cNvPr id="7174" name="AutoShape 8">
            <a:extLst>
              <a:ext uri="{FF2B5EF4-FFF2-40B4-BE49-F238E27FC236}">
                <a16:creationId xmlns:a16="http://schemas.microsoft.com/office/drawing/2014/main" id="{78D4F8C8-F7E6-49CA-BDBA-360C6488473C}"/>
              </a:ext>
            </a:extLst>
          </p:cNvPr>
          <p:cNvSpPr>
            <a:spLocks noChangeArrowheads="1"/>
          </p:cNvSpPr>
          <p:nvPr/>
        </p:nvSpPr>
        <p:spPr bwMode="auto">
          <a:xfrm>
            <a:off x="3486150" y="4868863"/>
            <a:ext cx="2171700" cy="741362"/>
          </a:xfrm>
          <a:prstGeom prst="wedgeRectCallout">
            <a:avLst>
              <a:gd name="adj1" fmla="val -132528"/>
              <a:gd name="adj2" fmla="val -19380"/>
            </a:avLst>
          </a:prstGeom>
          <a:solidFill>
            <a:srgbClr val="FFFFFF"/>
          </a:solidFill>
          <a:ln w="9525" algn="ctr">
            <a:solidFill>
              <a:srgbClr val="000000"/>
            </a:solidFill>
            <a:miter lim="800000"/>
            <a:headEnd/>
            <a:tailEnd/>
          </a:ln>
        </p:spPr>
        <p:txBody>
          <a:bodyPr wrap="none">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algn="ctr" eaLnBrk="1" hangingPunct="1"/>
            <a:r>
              <a:rPr lang="el-GR" altLang="el-GR" sz="1800" b="0">
                <a:solidFill>
                  <a:srgbClr val="FF0000"/>
                </a:solidFill>
              </a:rPr>
              <a:t>Ατομικός αριθμός</a:t>
            </a:r>
            <a:endParaRPr lang="el-GR" altLang="el-GR">
              <a:solidFill>
                <a:srgbClr val="FF0000"/>
              </a:solidFill>
            </a:endParaRPr>
          </a:p>
          <a:p>
            <a:pPr algn="ctr" eaLnBrk="1" hangingPunct="1"/>
            <a:r>
              <a:rPr lang="en-US" altLang="el-GR">
                <a:solidFill>
                  <a:srgbClr val="FF0000"/>
                </a:solidFill>
              </a:rPr>
              <a:t>Z = 3</a:t>
            </a:r>
            <a:endParaRPr lang="el-GR" altLang="el-GR">
              <a:solidFill>
                <a:srgbClr val="FF0000"/>
              </a:solidFill>
            </a:endParaRPr>
          </a:p>
        </p:txBody>
      </p:sp>
      <p:sp>
        <p:nvSpPr>
          <p:cNvPr id="7175" name="Text Box 9">
            <a:extLst>
              <a:ext uri="{FF2B5EF4-FFF2-40B4-BE49-F238E27FC236}">
                <a16:creationId xmlns:a16="http://schemas.microsoft.com/office/drawing/2014/main" id="{DF351977-5BDC-4F63-A4AD-368BADC3B50E}"/>
              </a:ext>
            </a:extLst>
          </p:cNvPr>
          <p:cNvSpPr txBox="1">
            <a:spLocks noChangeArrowheads="1"/>
          </p:cNvSpPr>
          <p:nvPr/>
        </p:nvSpPr>
        <p:spPr bwMode="auto">
          <a:xfrm>
            <a:off x="6659563" y="3563938"/>
            <a:ext cx="725487"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spcBef>
                <a:spcPct val="50000"/>
              </a:spcBef>
            </a:pPr>
            <a:r>
              <a:rPr lang="en-US" altLang="el-GR" sz="6000">
                <a:solidFill>
                  <a:srgbClr val="000000"/>
                </a:solidFill>
              </a:rPr>
              <a:t>7</a:t>
            </a:r>
          </a:p>
          <a:p>
            <a:pPr eaLnBrk="1" hangingPunct="1">
              <a:spcBef>
                <a:spcPct val="50000"/>
              </a:spcBef>
            </a:pPr>
            <a:r>
              <a:rPr lang="en-US" altLang="el-GR" sz="6000">
                <a:solidFill>
                  <a:srgbClr val="000000"/>
                </a:solidFill>
              </a:rPr>
              <a:t>3</a:t>
            </a:r>
            <a:endParaRPr lang="el-GR" altLang="el-GR" sz="6000">
              <a:solidFill>
                <a:srgbClr val="000000"/>
              </a:solidFill>
            </a:endParaRPr>
          </a:p>
        </p:txBody>
      </p:sp>
      <p:sp>
        <p:nvSpPr>
          <p:cNvPr id="7176" name="AutoShape 11">
            <a:extLst>
              <a:ext uri="{FF2B5EF4-FFF2-40B4-BE49-F238E27FC236}">
                <a16:creationId xmlns:a16="http://schemas.microsoft.com/office/drawing/2014/main" id="{211A738C-86B3-48BA-8B9E-D2A13F8E7244}"/>
              </a:ext>
            </a:extLst>
          </p:cNvPr>
          <p:cNvSpPr>
            <a:spLocks noChangeArrowheads="1"/>
          </p:cNvSpPr>
          <p:nvPr/>
        </p:nvSpPr>
        <p:spPr bwMode="auto">
          <a:xfrm>
            <a:off x="3541713" y="3632200"/>
            <a:ext cx="2058987" cy="741363"/>
          </a:xfrm>
          <a:prstGeom prst="wedgeRectCallout">
            <a:avLst>
              <a:gd name="adj1" fmla="val 99731"/>
              <a:gd name="adj2" fmla="val 11671"/>
            </a:avLst>
          </a:prstGeom>
          <a:solidFill>
            <a:srgbClr val="FFFFFF"/>
          </a:solidFill>
          <a:ln w="9525" algn="ctr">
            <a:solidFill>
              <a:srgbClr val="000000"/>
            </a:solidFill>
            <a:miter lim="800000"/>
            <a:headEnd/>
            <a:tailEnd/>
          </a:ln>
        </p:spPr>
        <p:txBody>
          <a:bodyPr wrap="none">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algn="ctr" eaLnBrk="1" hangingPunct="1"/>
            <a:r>
              <a:rPr lang="el-GR" altLang="el-GR" sz="1800" b="0">
                <a:solidFill>
                  <a:srgbClr val="000000"/>
                </a:solidFill>
              </a:rPr>
              <a:t>Μαζικός αριθμός</a:t>
            </a:r>
            <a:endParaRPr lang="el-GR" altLang="el-GR">
              <a:solidFill>
                <a:srgbClr val="000000"/>
              </a:solidFill>
            </a:endParaRPr>
          </a:p>
          <a:p>
            <a:pPr algn="ctr" eaLnBrk="1" hangingPunct="1"/>
            <a:r>
              <a:rPr lang="el-GR" altLang="el-GR">
                <a:solidFill>
                  <a:srgbClr val="000000"/>
                </a:solidFill>
              </a:rPr>
              <a:t>Α</a:t>
            </a:r>
            <a:r>
              <a:rPr lang="en-US" altLang="el-GR">
                <a:solidFill>
                  <a:srgbClr val="000000"/>
                </a:solidFill>
              </a:rPr>
              <a:t> = </a:t>
            </a:r>
            <a:r>
              <a:rPr lang="el-GR" altLang="el-GR">
                <a:solidFill>
                  <a:srgbClr val="000000"/>
                </a:solidFill>
              </a:rPr>
              <a:t>7</a:t>
            </a:r>
          </a:p>
        </p:txBody>
      </p:sp>
      <p:sp>
        <p:nvSpPr>
          <p:cNvPr id="7177" name="AutoShape 12">
            <a:extLst>
              <a:ext uri="{FF2B5EF4-FFF2-40B4-BE49-F238E27FC236}">
                <a16:creationId xmlns:a16="http://schemas.microsoft.com/office/drawing/2014/main" id="{4D21DA35-5B06-4ABC-9B40-C26D15039E6B}"/>
              </a:ext>
            </a:extLst>
          </p:cNvPr>
          <p:cNvSpPr>
            <a:spLocks noChangeArrowheads="1"/>
          </p:cNvSpPr>
          <p:nvPr/>
        </p:nvSpPr>
        <p:spPr bwMode="auto">
          <a:xfrm>
            <a:off x="1962150" y="5949950"/>
            <a:ext cx="2344738" cy="741363"/>
          </a:xfrm>
          <a:prstGeom prst="wedgeRectCallout">
            <a:avLst>
              <a:gd name="adj1" fmla="val -69972"/>
              <a:gd name="adj2" fmla="val -152782"/>
            </a:avLst>
          </a:prstGeom>
          <a:solidFill>
            <a:srgbClr val="FFFFFF"/>
          </a:solidFill>
          <a:ln w="9525" algn="ctr">
            <a:solidFill>
              <a:srgbClr val="000000"/>
            </a:solidFill>
            <a:miter lim="800000"/>
            <a:headEnd/>
            <a:tailEnd/>
          </a:ln>
        </p:spPr>
        <p:txBody>
          <a:bodyPr wrap="none">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algn="ctr" eaLnBrk="1" hangingPunct="1"/>
            <a:r>
              <a:rPr lang="el-GR" altLang="el-GR" sz="1800" b="0">
                <a:solidFill>
                  <a:srgbClr val="0033CC"/>
                </a:solidFill>
              </a:rPr>
              <a:t>Αριθμός νετρονίων</a:t>
            </a:r>
            <a:endParaRPr lang="el-GR" altLang="el-GR">
              <a:solidFill>
                <a:srgbClr val="0033CC"/>
              </a:solidFill>
            </a:endParaRPr>
          </a:p>
          <a:p>
            <a:pPr algn="ctr" eaLnBrk="1" hangingPunct="1"/>
            <a:r>
              <a:rPr lang="el-GR" altLang="el-GR">
                <a:solidFill>
                  <a:srgbClr val="0033CC"/>
                </a:solidFill>
              </a:rPr>
              <a:t>Ν</a:t>
            </a:r>
            <a:r>
              <a:rPr lang="en-US" altLang="el-GR">
                <a:solidFill>
                  <a:srgbClr val="0033CC"/>
                </a:solidFill>
              </a:rPr>
              <a:t> = </a:t>
            </a:r>
            <a:r>
              <a:rPr lang="el-GR" altLang="el-GR">
                <a:solidFill>
                  <a:srgbClr val="0033CC"/>
                </a:solidFill>
              </a:rPr>
              <a:t>4</a:t>
            </a:r>
          </a:p>
        </p:txBody>
      </p:sp>
      <p:sp>
        <p:nvSpPr>
          <p:cNvPr id="7178" name="AutoShape 13">
            <a:extLst>
              <a:ext uri="{FF2B5EF4-FFF2-40B4-BE49-F238E27FC236}">
                <a16:creationId xmlns:a16="http://schemas.microsoft.com/office/drawing/2014/main" id="{7E791D3E-C2B1-449D-BCEF-C2357C03662E}"/>
              </a:ext>
            </a:extLst>
          </p:cNvPr>
          <p:cNvSpPr>
            <a:spLocks noChangeArrowheads="1"/>
          </p:cNvSpPr>
          <p:nvPr/>
        </p:nvSpPr>
        <p:spPr bwMode="auto">
          <a:xfrm>
            <a:off x="3492500" y="4868863"/>
            <a:ext cx="2171700" cy="741362"/>
          </a:xfrm>
          <a:prstGeom prst="wedgeRectCallout">
            <a:avLst>
              <a:gd name="adj1" fmla="val 95319"/>
              <a:gd name="adj2" fmla="val 24306"/>
            </a:avLst>
          </a:prstGeom>
          <a:solidFill>
            <a:srgbClr val="FFFFFF"/>
          </a:solidFill>
          <a:ln w="9525" algn="ctr">
            <a:solidFill>
              <a:srgbClr val="000000"/>
            </a:solidFill>
            <a:miter lim="800000"/>
            <a:headEnd/>
            <a:tailEnd/>
          </a:ln>
        </p:spPr>
        <p:txBody>
          <a:bodyPr wrap="none">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algn="ctr" eaLnBrk="1" hangingPunct="1"/>
            <a:r>
              <a:rPr lang="el-GR" altLang="el-GR" sz="1800" b="0">
                <a:solidFill>
                  <a:srgbClr val="FF0000"/>
                </a:solidFill>
              </a:rPr>
              <a:t>Ατομικός αριθμός</a:t>
            </a:r>
            <a:endParaRPr lang="el-GR" altLang="el-GR">
              <a:solidFill>
                <a:srgbClr val="FF0000"/>
              </a:solidFill>
            </a:endParaRPr>
          </a:p>
          <a:p>
            <a:pPr algn="ctr" eaLnBrk="1" hangingPunct="1"/>
            <a:r>
              <a:rPr lang="en-US" altLang="el-GR">
                <a:solidFill>
                  <a:srgbClr val="FF0000"/>
                </a:solidFill>
              </a:rPr>
              <a:t>Z = 3</a:t>
            </a:r>
            <a:endParaRPr lang="el-GR" altLang="el-GR">
              <a:solidFill>
                <a:srgbClr val="FF0000"/>
              </a:solidFill>
            </a:endParaRPr>
          </a:p>
        </p:txBody>
      </p:sp>
    </p:spTree>
  </p:cSld>
  <p:clrMapOvr>
    <a:masterClrMapping/>
  </p:clrMapOvr>
  <p:transition>
    <p:fade thruBlk="1"/>
  </p:transition>
</p:sld>
</file>

<file path=ppt/slides/slide40.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00"/>
        </a:solidFill>
        <a:effectLst/>
      </p:bgPr>
    </p:bg>
    <p:spTree>
      <p:nvGrpSpPr>
        <p:cNvPr id="1" name=""/>
        <p:cNvGrpSpPr/>
        <p:nvPr/>
      </p:nvGrpSpPr>
      <p:grpSpPr>
        <a:xfrm>
          <a:off x="0" y="0"/>
          <a:ext cx="0" cy="0"/>
          <a:chOff x="0" y="0"/>
          <a:chExt cx="0" cy="0"/>
        </a:xfrm>
      </p:grpSpPr>
      <p:pic>
        <p:nvPicPr>
          <p:cNvPr id="43010" name="Picture 6" descr="aleutianvolcano-ISS013-E-24184_lrg-sw">
            <a:extLst>
              <a:ext uri="{FF2B5EF4-FFF2-40B4-BE49-F238E27FC236}">
                <a16:creationId xmlns:a16="http://schemas.microsoft.com/office/drawing/2014/main" id="{271C5DE2-FB23-48A0-B2D1-59AACB0F32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8250"/>
          <a:stretch>
            <a:fillRect/>
          </a:stretch>
        </p:blipFill>
        <p:spPr bwMode="auto">
          <a:xfrm>
            <a:off x="762000" y="571500"/>
            <a:ext cx="7620000" cy="5243513"/>
          </a:xfrm>
          <a:prstGeom prst="rect">
            <a:avLst/>
          </a:prstGeom>
          <a:noFill/>
          <a:ln w="381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43011" name="Text Box 3">
            <a:extLst>
              <a:ext uri="{FF2B5EF4-FFF2-40B4-BE49-F238E27FC236}">
                <a16:creationId xmlns:a16="http://schemas.microsoft.com/office/drawing/2014/main" id="{2BA2A9B6-D378-4A9D-B360-AC0B3CA2BD65}"/>
              </a:ext>
            </a:extLst>
          </p:cNvPr>
          <p:cNvSpPr txBox="1">
            <a:spLocks noChangeArrowheads="1"/>
          </p:cNvSpPr>
          <p:nvPr/>
        </p:nvSpPr>
        <p:spPr bwMode="auto">
          <a:xfrm>
            <a:off x="6642100" y="5949950"/>
            <a:ext cx="1717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r>
              <a:rPr lang="el-GR" altLang="el-GR" sz="1600" b="0">
                <a:solidFill>
                  <a:srgbClr val="FFFFFF"/>
                </a:solidFill>
              </a:rPr>
              <a:t>Αλεούτια νησιά</a:t>
            </a:r>
          </a:p>
        </p:txBody>
      </p:sp>
    </p:spTree>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95023181-53C3-4FE7-8802-BC424361866E}"/>
              </a:ext>
            </a:extLst>
          </p:cNvPr>
          <p:cNvSpPr>
            <a:spLocks noGrp="1" noChangeArrowheads="1"/>
          </p:cNvSpPr>
          <p:nvPr>
            <p:ph type="ctrTitle"/>
          </p:nvPr>
        </p:nvSpPr>
        <p:spPr>
          <a:xfrm>
            <a:off x="685800" y="2609850"/>
            <a:ext cx="7772400" cy="1449388"/>
          </a:xfrm>
          <a:solidFill>
            <a:srgbClr val="FFFFFF"/>
          </a:solidFill>
          <a:ln>
            <a:solidFill>
              <a:schemeClr val="hlink"/>
            </a:solidFill>
            <a:miter lim="800000"/>
            <a:headEnd/>
            <a:tailEnd/>
          </a:ln>
        </p:spPr>
        <p:txBody>
          <a:bodyPr/>
          <a:lstStyle/>
          <a:p>
            <a:pPr eaLnBrk="1" hangingPunct="1"/>
            <a:r>
              <a:rPr lang="el-GR" altLang="el-GR" b="1">
                <a:solidFill>
                  <a:srgbClr val="000000"/>
                </a:solidFill>
                <a:latin typeface="Verdana" panose="020B0604030504040204" pitchFamily="34" charset="0"/>
              </a:rPr>
              <a:t>ΡΑΔΙΟΑΝΘΡΑΚΑΣ</a:t>
            </a:r>
          </a:p>
        </p:txBody>
      </p:sp>
    </p:spTree>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B9A1C1A8-9393-40D1-97A2-177C60B77C4F}"/>
              </a:ext>
            </a:extLst>
          </p:cNvPr>
          <p:cNvSpPr>
            <a:spLocks noGrp="1" noChangeArrowheads="1"/>
          </p:cNvSpPr>
          <p:nvPr>
            <p:ph type="title"/>
          </p:nvPr>
        </p:nvSpPr>
        <p:spPr>
          <a:xfrm>
            <a:off x="685800" y="230188"/>
            <a:ext cx="7772400" cy="650875"/>
          </a:xfrm>
          <a:solidFill>
            <a:srgbClr val="FFFFFF"/>
          </a:solidFill>
          <a:ln>
            <a:solidFill>
              <a:schemeClr val="hlink"/>
            </a:solidFill>
            <a:miter lim="800000"/>
            <a:headEnd/>
            <a:tailEnd/>
          </a:ln>
        </p:spPr>
        <p:txBody>
          <a:bodyPr>
            <a:spAutoFit/>
          </a:bodyPr>
          <a:lstStyle/>
          <a:p>
            <a:pPr eaLnBrk="1" hangingPunct="1"/>
            <a:r>
              <a:rPr lang="el-GR" altLang="el-GR" sz="3600" b="1">
                <a:solidFill>
                  <a:srgbClr val="000000"/>
                </a:solidFill>
                <a:latin typeface="Verdana" panose="020B0604030504040204" pitchFamily="34" charset="0"/>
              </a:rPr>
              <a:t>ΡΑΔΙΟΑΝΘΡΑΚΑΣ</a:t>
            </a:r>
            <a:endParaRPr lang="en-GB" altLang="el-GR" sz="3600" b="1">
              <a:solidFill>
                <a:srgbClr val="000000"/>
              </a:solidFill>
              <a:latin typeface="Verdana" panose="020B0604030504040204" pitchFamily="34" charset="0"/>
            </a:endParaRPr>
          </a:p>
        </p:txBody>
      </p:sp>
      <p:sp>
        <p:nvSpPr>
          <p:cNvPr id="45059" name="Rectangle 3">
            <a:extLst>
              <a:ext uri="{FF2B5EF4-FFF2-40B4-BE49-F238E27FC236}">
                <a16:creationId xmlns:a16="http://schemas.microsoft.com/office/drawing/2014/main" id="{91F70D8F-1237-47A5-BC2B-CA3BC67FE29F}"/>
              </a:ext>
            </a:extLst>
          </p:cNvPr>
          <p:cNvSpPr>
            <a:spLocks noGrp="1" noChangeArrowheads="1"/>
          </p:cNvSpPr>
          <p:nvPr>
            <p:ph type="body" idx="1"/>
          </p:nvPr>
        </p:nvSpPr>
        <p:spPr>
          <a:xfrm>
            <a:off x="231775" y="1322388"/>
            <a:ext cx="8601075" cy="4254500"/>
          </a:xfrm>
          <a:noFill/>
        </p:spPr>
        <p:txBody>
          <a:bodyPr>
            <a:spAutoFit/>
          </a:bodyPr>
          <a:lstStyle/>
          <a:p>
            <a:pPr eaLnBrk="1" hangingPunct="1">
              <a:lnSpc>
                <a:spcPct val="120000"/>
              </a:lnSpc>
              <a:spcBef>
                <a:spcPct val="100000"/>
              </a:spcBef>
              <a:buFont typeface="Wingdings" panose="05000000000000000000" pitchFamily="2" charset="2"/>
              <a:buChar char="§"/>
              <a:tabLst>
                <a:tab pos="3319463" algn="l"/>
                <a:tab pos="6275388" algn="l"/>
              </a:tabLst>
            </a:pPr>
            <a:r>
              <a:rPr lang="el-GR" altLang="el-GR" sz="2400" b="1">
                <a:solidFill>
                  <a:srgbClr val="FF0000"/>
                </a:solidFill>
                <a:latin typeface="Verdana" panose="020B0604030504040204" pitchFamily="34" charset="0"/>
              </a:rPr>
              <a:t>Σταθερό</a:t>
            </a:r>
            <a:r>
              <a:rPr lang="el-GR" altLang="el-GR" sz="2400">
                <a:solidFill>
                  <a:srgbClr val="000000"/>
                </a:solidFill>
                <a:latin typeface="Verdana" panose="020B0604030504040204" pitchFamily="34" charset="0"/>
              </a:rPr>
              <a:t> ισότοπο του άνθρακα</a:t>
            </a:r>
            <a:r>
              <a:rPr lang="en-US" altLang="el-GR" sz="2400">
                <a:solidFill>
                  <a:srgbClr val="000000"/>
                </a:solidFill>
                <a:latin typeface="Verdana" panose="020B0604030504040204" pitchFamily="34" charset="0"/>
              </a:rPr>
              <a:t> </a:t>
            </a:r>
            <a:br>
              <a:rPr lang="el-GR" altLang="el-GR" sz="2400">
                <a:solidFill>
                  <a:srgbClr val="000000"/>
                </a:solidFill>
                <a:latin typeface="Verdana" panose="020B0604030504040204" pitchFamily="34" charset="0"/>
              </a:rPr>
            </a:br>
            <a:r>
              <a:rPr lang="el-GR" altLang="el-GR" sz="2400" b="1">
                <a:solidFill>
                  <a:srgbClr val="FF0000"/>
                </a:solidFill>
                <a:latin typeface="Verdana" panose="020B0604030504040204" pitchFamily="34" charset="0"/>
              </a:rPr>
              <a:t>άνθρακας-12 (</a:t>
            </a:r>
            <a:r>
              <a:rPr lang="el-GR" altLang="el-GR" sz="2400" b="1" baseline="50000">
                <a:solidFill>
                  <a:srgbClr val="FF0000"/>
                </a:solidFill>
                <a:latin typeface="Verdana" panose="020B0604030504040204" pitchFamily="34" charset="0"/>
              </a:rPr>
              <a:t>12</a:t>
            </a:r>
            <a:r>
              <a:rPr lang="el-GR" altLang="el-GR" sz="2400" b="1">
                <a:solidFill>
                  <a:srgbClr val="FF0000"/>
                </a:solidFill>
                <a:latin typeface="Verdana" panose="020B0604030504040204" pitchFamily="34" charset="0"/>
              </a:rPr>
              <a:t>C)</a:t>
            </a:r>
            <a:endParaRPr lang="en-US" altLang="el-GR" sz="2400" b="1">
              <a:solidFill>
                <a:srgbClr val="FF0000"/>
              </a:solidFill>
              <a:latin typeface="Verdana" panose="020B0604030504040204" pitchFamily="34" charset="0"/>
            </a:endParaRPr>
          </a:p>
          <a:p>
            <a:pPr eaLnBrk="1" hangingPunct="1">
              <a:lnSpc>
                <a:spcPct val="120000"/>
              </a:lnSpc>
              <a:spcBef>
                <a:spcPct val="100000"/>
              </a:spcBef>
              <a:buFont typeface="Wingdings" panose="05000000000000000000" pitchFamily="2" charset="2"/>
              <a:buChar char="§"/>
              <a:tabLst>
                <a:tab pos="3319463" algn="l"/>
                <a:tab pos="6275388" algn="l"/>
              </a:tabLst>
            </a:pPr>
            <a:r>
              <a:rPr lang="el-GR" altLang="el-GR" sz="2400" b="1">
                <a:solidFill>
                  <a:srgbClr val="FF0000"/>
                </a:solidFill>
                <a:latin typeface="Verdana" panose="020B0604030504040204" pitchFamily="34" charset="0"/>
              </a:rPr>
              <a:t>Ραδιενεργό</a:t>
            </a:r>
            <a:r>
              <a:rPr lang="el-GR" altLang="el-GR" sz="2400">
                <a:solidFill>
                  <a:srgbClr val="000000"/>
                </a:solidFill>
                <a:latin typeface="Verdana" panose="020B0604030504040204" pitchFamily="34" charset="0"/>
              </a:rPr>
              <a:t> ισότοπο του άνθρακα </a:t>
            </a:r>
            <a:br>
              <a:rPr lang="el-GR" altLang="el-GR" sz="2400">
                <a:solidFill>
                  <a:srgbClr val="000000"/>
                </a:solidFill>
                <a:latin typeface="Verdana" panose="020B0604030504040204" pitchFamily="34" charset="0"/>
              </a:rPr>
            </a:br>
            <a:r>
              <a:rPr lang="el-GR" altLang="el-GR" sz="2400" b="1">
                <a:solidFill>
                  <a:srgbClr val="FF0000"/>
                </a:solidFill>
                <a:latin typeface="Verdana" panose="020B0604030504040204" pitchFamily="34" charset="0"/>
              </a:rPr>
              <a:t>άνθρακας-14 (</a:t>
            </a:r>
            <a:r>
              <a:rPr lang="el-GR" altLang="el-GR" sz="2400" b="1" baseline="50000">
                <a:solidFill>
                  <a:srgbClr val="FF0000"/>
                </a:solidFill>
                <a:latin typeface="Verdana" panose="020B0604030504040204" pitchFamily="34" charset="0"/>
              </a:rPr>
              <a:t>14</a:t>
            </a:r>
            <a:r>
              <a:rPr lang="el-GR" altLang="el-GR" sz="2400" b="1">
                <a:solidFill>
                  <a:srgbClr val="FF0000"/>
                </a:solidFill>
                <a:latin typeface="Verdana" panose="020B0604030504040204" pitchFamily="34" charset="0"/>
              </a:rPr>
              <a:t>C)</a:t>
            </a:r>
            <a:endParaRPr lang="en-US" altLang="el-GR" sz="2400" b="1">
              <a:solidFill>
                <a:srgbClr val="FF0000"/>
              </a:solidFill>
              <a:latin typeface="Verdana" panose="020B0604030504040204" pitchFamily="34" charset="0"/>
            </a:endParaRPr>
          </a:p>
          <a:p>
            <a:pPr eaLnBrk="1" hangingPunct="1">
              <a:lnSpc>
                <a:spcPct val="120000"/>
              </a:lnSpc>
              <a:spcBef>
                <a:spcPct val="100000"/>
              </a:spcBef>
              <a:buFont typeface="Wingdings" panose="05000000000000000000" pitchFamily="2" charset="2"/>
              <a:buChar char="§"/>
              <a:tabLst>
                <a:tab pos="3319463" algn="l"/>
                <a:tab pos="6275388" algn="l"/>
              </a:tabLst>
            </a:pPr>
            <a:r>
              <a:rPr lang="el-GR" altLang="el-GR" sz="2400">
                <a:solidFill>
                  <a:srgbClr val="000000"/>
                </a:solidFill>
                <a:latin typeface="Verdana" panose="020B0604030504040204" pitchFamily="34" charset="0"/>
              </a:rPr>
              <a:t>Ημιπερίοδος ζωής του </a:t>
            </a:r>
            <a:r>
              <a:rPr lang="el-GR" altLang="el-GR" sz="2400" b="1" baseline="50000">
                <a:solidFill>
                  <a:srgbClr val="FF0000"/>
                </a:solidFill>
                <a:latin typeface="Verdana" panose="020B0604030504040204" pitchFamily="34" charset="0"/>
              </a:rPr>
              <a:t>14</a:t>
            </a:r>
            <a:r>
              <a:rPr lang="el-GR" altLang="el-GR" sz="2400" b="1">
                <a:solidFill>
                  <a:srgbClr val="FF0000"/>
                </a:solidFill>
                <a:latin typeface="Verdana" panose="020B0604030504040204" pitchFamily="34" charset="0"/>
              </a:rPr>
              <a:t>C</a:t>
            </a:r>
            <a:r>
              <a:rPr lang="el-GR" altLang="el-GR" sz="2400">
                <a:solidFill>
                  <a:srgbClr val="000000"/>
                </a:solidFill>
                <a:latin typeface="Verdana" panose="020B0604030504040204" pitchFamily="34" charset="0"/>
              </a:rPr>
              <a:t> = </a:t>
            </a:r>
            <a:r>
              <a:rPr lang="el-GR" altLang="el-GR" sz="2400" b="1">
                <a:solidFill>
                  <a:srgbClr val="FF0000"/>
                </a:solidFill>
                <a:latin typeface="Verdana" panose="020B0604030504040204" pitchFamily="34" charset="0"/>
              </a:rPr>
              <a:t>5.730 χρόνια</a:t>
            </a:r>
            <a:r>
              <a:rPr lang="el-GR" altLang="el-GR" sz="2400">
                <a:solidFill>
                  <a:srgbClr val="000000"/>
                </a:solidFill>
                <a:latin typeface="Verdana" panose="020B0604030504040204" pitchFamily="34" charset="0"/>
              </a:rPr>
              <a:t> </a:t>
            </a:r>
          </a:p>
          <a:p>
            <a:pPr eaLnBrk="1" hangingPunct="1">
              <a:lnSpc>
                <a:spcPct val="120000"/>
              </a:lnSpc>
              <a:spcBef>
                <a:spcPct val="100000"/>
              </a:spcBef>
              <a:buFont typeface="Wingdings" panose="05000000000000000000" pitchFamily="2" charset="2"/>
              <a:buChar char="§"/>
              <a:tabLst>
                <a:tab pos="3319463" algn="l"/>
                <a:tab pos="6275388" algn="l"/>
              </a:tabLst>
            </a:pPr>
            <a:r>
              <a:rPr lang="el-GR" altLang="el-GR" sz="2400">
                <a:solidFill>
                  <a:srgbClr val="000000"/>
                </a:solidFill>
                <a:latin typeface="Verdana" panose="020B0604030504040204" pitchFamily="34" charset="0"/>
              </a:rPr>
              <a:t>Χρονολόγηση </a:t>
            </a:r>
            <a:r>
              <a:rPr lang="el-GR" altLang="el-GR" sz="2400" b="1">
                <a:solidFill>
                  <a:srgbClr val="FF0000"/>
                </a:solidFill>
                <a:latin typeface="Verdana" panose="020B0604030504040204" pitchFamily="34" charset="0"/>
              </a:rPr>
              <a:t>πρόσφατων γεγονότων</a:t>
            </a:r>
            <a:br>
              <a:rPr lang="el-GR" altLang="el-GR" sz="2400" b="1">
                <a:solidFill>
                  <a:srgbClr val="FF0000"/>
                </a:solidFill>
                <a:latin typeface="Verdana" panose="020B0604030504040204" pitchFamily="34" charset="0"/>
              </a:rPr>
            </a:br>
            <a:r>
              <a:rPr lang="el-GR" altLang="el-GR" sz="2400">
                <a:solidFill>
                  <a:srgbClr val="000000"/>
                </a:solidFill>
                <a:latin typeface="Verdana" panose="020B0604030504040204" pitchFamily="34" charset="0"/>
              </a:rPr>
              <a:t>Ιστορικοί χρόνοι μέχρι 75.000 χρόνια</a:t>
            </a:r>
          </a:p>
        </p:txBody>
      </p:sp>
    </p:spTree>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9E743DA9-89D5-43A9-8FBE-315B6E8DA0D7}"/>
              </a:ext>
            </a:extLst>
          </p:cNvPr>
          <p:cNvSpPr>
            <a:spLocks noGrp="1" noChangeArrowheads="1"/>
          </p:cNvSpPr>
          <p:nvPr>
            <p:ph type="title"/>
          </p:nvPr>
        </p:nvSpPr>
        <p:spPr>
          <a:xfrm>
            <a:off x="685800" y="230188"/>
            <a:ext cx="7772400" cy="650875"/>
          </a:xfrm>
          <a:solidFill>
            <a:srgbClr val="FFFFFF"/>
          </a:solidFill>
          <a:ln>
            <a:solidFill>
              <a:schemeClr val="hlink"/>
            </a:solidFill>
            <a:miter lim="800000"/>
            <a:headEnd/>
            <a:tailEnd/>
          </a:ln>
        </p:spPr>
        <p:txBody>
          <a:bodyPr>
            <a:spAutoFit/>
          </a:bodyPr>
          <a:lstStyle/>
          <a:p>
            <a:pPr eaLnBrk="1" hangingPunct="1"/>
            <a:r>
              <a:rPr lang="el-GR" altLang="el-GR" sz="3600" b="1">
                <a:solidFill>
                  <a:srgbClr val="000000"/>
                </a:solidFill>
                <a:latin typeface="Verdana" panose="020B0604030504040204" pitchFamily="34" charset="0"/>
              </a:rPr>
              <a:t>ΡΑΔΙΟΑΝΘΡΑΚΑΣ</a:t>
            </a:r>
            <a:endParaRPr lang="en-GB" altLang="el-GR" sz="3600" b="1">
              <a:solidFill>
                <a:srgbClr val="000000"/>
              </a:solidFill>
              <a:latin typeface="Verdana" panose="020B0604030504040204" pitchFamily="34" charset="0"/>
            </a:endParaRPr>
          </a:p>
        </p:txBody>
      </p:sp>
      <p:sp>
        <p:nvSpPr>
          <p:cNvPr id="46083" name="Rectangle 3">
            <a:extLst>
              <a:ext uri="{FF2B5EF4-FFF2-40B4-BE49-F238E27FC236}">
                <a16:creationId xmlns:a16="http://schemas.microsoft.com/office/drawing/2014/main" id="{8EF3F5A3-72E8-451B-9464-15E5097269E9}"/>
              </a:ext>
            </a:extLst>
          </p:cNvPr>
          <p:cNvSpPr>
            <a:spLocks noGrp="1" noChangeArrowheads="1"/>
          </p:cNvSpPr>
          <p:nvPr>
            <p:ph type="body" idx="1"/>
          </p:nvPr>
        </p:nvSpPr>
        <p:spPr>
          <a:xfrm>
            <a:off x="231775" y="1322388"/>
            <a:ext cx="8601075" cy="1844675"/>
          </a:xfrm>
          <a:noFill/>
        </p:spPr>
        <p:txBody>
          <a:bodyPr>
            <a:spAutoFit/>
          </a:bodyPr>
          <a:lstStyle/>
          <a:p>
            <a:pPr eaLnBrk="1" hangingPunct="1">
              <a:lnSpc>
                <a:spcPct val="110000"/>
              </a:lnSpc>
              <a:spcBef>
                <a:spcPct val="40000"/>
              </a:spcBef>
              <a:buFont typeface="Wingdings" panose="05000000000000000000" pitchFamily="2" charset="2"/>
              <a:buChar char="§"/>
              <a:tabLst>
                <a:tab pos="3319463" algn="l"/>
                <a:tab pos="6275388" algn="l"/>
              </a:tabLst>
            </a:pPr>
            <a:r>
              <a:rPr lang="el-GR" altLang="el-GR" sz="2400">
                <a:solidFill>
                  <a:srgbClr val="000000"/>
                </a:solidFill>
                <a:latin typeface="Verdana" panose="020B0604030504040204" pitchFamily="34" charset="0"/>
              </a:rPr>
              <a:t>Ο ραδιοάνθρακας σχηματίζεται συνεχώς στην ανώτερη ατμόσφαιρα </a:t>
            </a:r>
          </a:p>
          <a:p>
            <a:pPr eaLnBrk="1" hangingPunct="1">
              <a:lnSpc>
                <a:spcPct val="110000"/>
              </a:lnSpc>
              <a:spcBef>
                <a:spcPct val="40000"/>
              </a:spcBef>
              <a:buFont typeface="Wingdings" panose="05000000000000000000" pitchFamily="2" charset="2"/>
              <a:buChar char="§"/>
              <a:tabLst>
                <a:tab pos="3319463" algn="l"/>
                <a:tab pos="6275388" algn="l"/>
              </a:tabLst>
            </a:pPr>
            <a:r>
              <a:rPr lang="en-US" altLang="el-GR" sz="2400">
                <a:solidFill>
                  <a:srgbClr val="000000"/>
                </a:solidFill>
                <a:latin typeface="Verdana" panose="020B0604030504040204" pitchFamily="34" charset="0"/>
              </a:rPr>
              <a:t>K</a:t>
            </a:r>
            <a:r>
              <a:rPr lang="el-GR" altLang="el-GR" sz="2400">
                <a:solidFill>
                  <a:srgbClr val="000000"/>
                </a:solidFill>
                <a:latin typeface="Verdana" panose="020B0604030504040204" pitchFamily="34" charset="0"/>
              </a:rPr>
              <a:t>οσμική ακτινοβολία διασπά πυρήνες αερίων και απελευθερώνει </a:t>
            </a:r>
            <a:r>
              <a:rPr lang="el-GR" altLang="el-GR" sz="2400" b="1">
                <a:solidFill>
                  <a:srgbClr val="FF0000"/>
                </a:solidFill>
                <a:latin typeface="Verdana" panose="020B0604030504040204" pitchFamily="34" charset="0"/>
              </a:rPr>
              <a:t>νετρόνια</a:t>
            </a:r>
          </a:p>
        </p:txBody>
      </p:sp>
      <p:pic>
        <p:nvPicPr>
          <p:cNvPr id="46084" name="Picture 8" descr="14Ccycle">
            <a:extLst>
              <a:ext uri="{FF2B5EF4-FFF2-40B4-BE49-F238E27FC236}">
                <a16:creationId xmlns:a16="http://schemas.microsoft.com/office/drawing/2014/main" id="{68D5CD62-9AA9-4FF3-81B6-CCA0C23ED8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0100" y="3429000"/>
            <a:ext cx="4976813" cy="3317875"/>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4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375854" name="Picture 46" descr="radio_carbon_1">
            <a:extLst>
              <a:ext uri="{FF2B5EF4-FFF2-40B4-BE49-F238E27FC236}">
                <a16:creationId xmlns:a16="http://schemas.microsoft.com/office/drawing/2014/main" id="{10715736-F083-4E7C-BEA8-F323C1E679B0}"/>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37250" y="4030663"/>
            <a:ext cx="2328863"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3">
            <a:extLst>
              <a:ext uri="{FF2B5EF4-FFF2-40B4-BE49-F238E27FC236}">
                <a16:creationId xmlns:a16="http://schemas.microsoft.com/office/drawing/2014/main" id="{25E70618-A81F-45EC-8BD1-40B66FF7F920}"/>
              </a:ext>
            </a:extLst>
          </p:cNvPr>
          <p:cNvGrpSpPr>
            <a:grpSpLocks/>
          </p:cNvGrpSpPr>
          <p:nvPr/>
        </p:nvGrpSpPr>
        <p:grpSpPr bwMode="auto">
          <a:xfrm>
            <a:off x="1838325" y="4457700"/>
            <a:ext cx="641350" cy="641350"/>
            <a:chOff x="2592" y="1872"/>
            <a:chExt cx="404" cy="404"/>
          </a:xfrm>
        </p:grpSpPr>
        <p:pic>
          <p:nvPicPr>
            <p:cNvPr id="47121" name="Picture 40" descr="radio_carbon_4">
              <a:extLst>
                <a:ext uri="{FF2B5EF4-FFF2-40B4-BE49-F238E27FC236}">
                  <a16:creationId xmlns:a16="http://schemas.microsoft.com/office/drawing/2014/main" id="{769A1213-AED8-41CD-BBC0-9129ADB4B15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92" y="1872"/>
              <a:ext cx="40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2" name="Text Box 42">
              <a:extLst>
                <a:ext uri="{FF2B5EF4-FFF2-40B4-BE49-F238E27FC236}">
                  <a16:creationId xmlns:a16="http://schemas.microsoft.com/office/drawing/2014/main" id="{E91ADF4D-1555-4C5F-9440-BC1A268B22DE}"/>
                </a:ext>
              </a:extLst>
            </p:cNvPr>
            <p:cNvSpPr txBox="1">
              <a:spLocks noChangeArrowheads="1"/>
            </p:cNvSpPr>
            <p:nvPr/>
          </p:nvSpPr>
          <p:spPr bwMode="auto">
            <a:xfrm>
              <a:off x="2750" y="1952"/>
              <a:ext cx="11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r>
                <a:rPr lang="en-US" altLang="el-GR" sz="2000">
                  <a:solidFill>
                    <a:schemeClr val="bg1"/>
                  </a:solidFill>
                </a:rPr>
                <a:t>p</a:t>
              </a:r>
              <a:endParaRPr lang="el-GR" altLang="el-GR" sz="2000">
                <a:solidFill>
                  <a:schemeClr val="bg1"/>
                </a:solidFill>
              </a:endParaRPr>
            </a:p>
          </p:txBody>
        </p:sp>
      </p:grpSp>
      <p:grpSp>
        <p:nvGrpSpPr>
          <p:cNvPr id="3" name="Group 32">
            <a:extLst>
              <a:ext uri="{FF2B5EF4-FFF2-40B4-BE49-F238E27FC236}">
                <a16:creationId xmlns:a16="http://schemas.microsoft.com/office/drawing/2014/main" id="{7E0B0598-F0ED-44D4-9A90-98136F979795}"/>
              </a:ext>
            </a:extLst>
          </p:cNvPr>
          <p:cNvGrpSpPr>
            <a:grpSpLocks/>
          </p:cNvGrpSpPr>
          <p:nvPr/>
        </p:nvGrpSpPr>
        <p:grpSpPr bwMode="auto">
          <a:xfrm>
            <a:off x="3387725" y="3409950"/>
            <a:ext cx="641350" cy="641350"/>
            <a:chOff x="2134" y="1623"/>
            <a:chExt cx="404" cy="404"/>
          </a:xfrm>
        </p:grpSpPr>
        <p:pic>
          <p:nvPicPr>
            <p:cNvPr id="47119" name="Picture 27" descr="radio_carbon_3">
              <a:extLst>
                <a:ext uri="{FF2B5EF4-FFF2-40B4-BE49-F238E27FC236}">
                  <a16:creationId xmlns:a16="http://schemas.microsoft.com/office/drawing/2014/main" id="{03588C75-F068-4925-AD5F-288CDEC21A6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34" y="1623"/>
              <a:ext cx="40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0" name="Text Box 28">
              <a:extLst>
                <a:ext uri="{FF2B5EF4-FFF2-40B4-BE49-F238E27FC236}">
                  <a16:creationId xmlns:a16="http://schemas.microsoft.com/office/drawing/2014/main" id="{4E829E39-2CDF-42C6-942D-1FAC5FF245D3}"/>
                </a:ext>
              </a:extLst>
            </p:cNvPr>
            <p:cNvSpPr txBox="1">
              <a:spLocks noChangeArrowheads="1"/>
            </p:cNvSpPr>
            <p:nvPr/>
          </p:nvSpPr>
          <p:spPr bwMode="auto">
            <a:xfrm>
              <a:off x="2282" y="1727"/>
              <a:ext cx="11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r>
                <a:rPr lang="en-US" altLang="el-GR" sz="2000">
                  <a:solidFill>
                    <a:schemeClr val="bg1"/>
                  </a:solidFill>
                </a:rPr>
                <a:t>n</a:t>
              </a:r>
              <a:endParaRPr lang="el-GR" altLang="el-GR" sz="2000">
                <a:solidFill>
                  <a:schemeClr val="bg1"/>
                </a:solidFill>
              </a:endParaRPr>
            </a:p>
          </p:txBody>
        </p:sp>
      </p:grpSp>
      <p:sp>
        <p:nvSpPr>
          <p:cNvPr id="47109" name="Rectangle 2">
            <a:extLst>
              <a:ext uri="{FF2B5EF4-FFF2-40B4-BE49-F238E27FC236}">
                <a16:creationId xmlns:a16="http://schemas.microsoft.com/office/drawing/2014/main" id="{4DABB3F5-ADD1-458B-AB51-E013BB65279F}"/>
              </a:ext>
            </a:extLst>
          </p:cNvPr>
          <p:cNvSpPr>
            <a:spLocks noGrp="1" noChangeArrowheads="1"/>
          </p:cNvSpPr>
          <p:nvPr>
            <p:ph type="title"/>
          </p:nvPr>
        </p:nvSpPr>
        <p:spPr>
          <a:xfrm>
            <a:off x="685800" y="230188"/>
            <a:ext cx="7772400" cy="650875"/>
          </a:xfrm>
          <a:solidFill>
            <a:srgbClr val="FFFFFF"/>
          </a:solidFill>
          <a:ln>
            <a:solidFill>
              <a:schemeClr val="hlink"/>
            </a:solidFill>
            <a:miter lim="800000"/>
            <a:headEnd/>
            <a:tailEnd/>
          </a:ln>
        </p:spPr>
        <p:txBody>
          <a:bodyPr>
            <a:spAutoFit/>
          </a:bodyPr>
          <a:lstStyle/>
          <a:p>
            <a:pPr eaLnBrk="1" hangingPunct="1"/>
            <a:r>
              <a:rPr lang="el-GR" altLang="el-GR" sz="3600" b="1">
                <a:solidFill>
                  <a:srgbClr val="000000"/>
                </a:solidFill>
                <a:latin typeface="Verdana" panose="020B0604030504040204" pitchFamily="34" charset="0"/>
              </a:rPr>
              <a:t>ΡΑΔΙΟΑΝΘΡΑΚΑΣ</a:t>
            </a:r>
            <a:endParaRPr lang="en-GB" altLang="el-GR" sz="3600" b="1">
              <a:solidFill>
                <a:srgbClr val="000000"/>
              </a:solidFill>
              <a:latin typeface="Verdana" panose="020B0604030504040204" pitchFamily="34" charset="0"/>
            </a:endParaRPr>
          </a:p>
        </p:txBody>
      </p:sp>
      <p:sp>
        <p:nvSpPr>
          <p:cNvPr id="375825" name="AutoShape 17">
            <a:extLst>
              <a:ext uri="{FF2B5EF4-FFF2-40B4-BE49-F238E27FC236}">
                <a16:creationId xmlns:a16="http://schemas.microsoft.com/office/drawing/2014/main" id="{5B1746E3-825B-4E6D-9D06-74BF8852E1DA}"/>
              </a:ext>
            </a:extLst>
          </p:cNvPr>
          <p:cNvSpPr>
            <a:spLocks noChangeArrowheads="1"/>
          </p:cNvSpPr>
          <p:nvPr/>
        </p:nvSpPr>
        <p:spPr bwMode="auto">
          <a:xfrm>
            <a:off x="3941763" y="4725988"/>
            <a:ext cx="1260475" cy="539750"/>
          </a:xfrm>
          <a:prstGeom prst="rightArrow">
            <a:avLst>
              <a:gd name="adj1" fmla="val 50000"/>
              <a:gd name="adj2" fmla="val 58382"/>
            </a:avLst>
          </a:prstGeom>
          <a:solidFill>
            <a:srgbClr val="00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endParaRPr lang="en-US" altLang="el-GR"/>
          </a:p>
        </p:txBody>
      </p:sp>
      <p:sp>
        <p:nvSpPr>
          <p:cNvPr id="375826" name="Text Box 18">
            <a:extLst>
              <a:ext uri="{FF2B5EF4-FFF2-40B4-BE49-F238E27FC236}">
                <a16:creationId xmlns:a16="http://schemas.microsoft.com/office/drawing/2014/main" id="{C55860D0-5C8C-440C-8B05-E6EA704E37DB}"/>
              </a:ext>
            </a:extLst>
          </p:cNvPr>
          <p:cNvSpPr txBox="1">
            <a:spLocks noChangeArrowheads="1"/>
          </p:cNvSpPr>
          <p:nvPr/>
        </p:nvSpPr>
        <p:spPr bwMode="auto">
          <a:xfrm>
            <a:off x="7677150" y="5978525"/>
            <a:ext cx="1323975" cy="650875"/>
          </a:xfrm>
          <a:prstGeom prst="rect">
            <a:avLst/>
          </a:prstGeom>
          <a:noFill/>
          <a:ln w="9525"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r>
              <a:rPr lang="el-GR" altLang="el-GR" sz="1800">
                <a:solidFill>
                  <a:srgbClr val="000000"/>
                </a:solidFill>
              </a:rPr>
              <a:t>Ζ = </a:t>
            </a:r>
            <a:r>
              <a:rPr lang="en-US" altLang="el-GR" sz="1800">
                <a:solidFill>
                  <a:srgbClr val="000000"/>
                </a:solidFill>
              </a:rPr>
              <a:t>-</a:t>
            </a:r>
            <a:r>
              <a:rPr lang="el-GR" altLang="el-GR" sz="1800">
                <a:solidFill>
                  <a:srgbClr val="000000"/>
                </a:solidFill>
              </a:rPr>
              <a:t>1</a:t>
            </a:r>
          </a:p>
          <a:p>
            <a:pPr eaLnBrk="1" hangingPunct="1"/>
            <a:r>
              <a:rPr lang="el-GR" altLang="el-GR" sz="1800">
                <a:solidFill>
                  <a:srgbClr val="000000"/>
                </a:solidFill>
              </a:rPr>
              <a:t>Α = ίδιος</a:t>
            </a:r>
          </a:p>
        </p:txBody>
      </p:sp>
      <p:pic>
        <p:nvPicPr>
          <p:cNvPr id="47112" name="Picture 26" descr="radio_carbon_1">
            <a:extLst>
              <a:ext uri="{FF2B5EF4-FFF2-40B4-BE49-F238E27FC236}">
                <a16:creationId xmlns:a16="http://schemas.microsoft.com/office/drawing/2014/main" id="{2AA441FA-A606-456C-8246-6E6A100B137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750" y="4030663"/>
            <a:ext cx="2328863"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3" name="Text Box 29">
            <a:extLst>
              <a:ext uri="{FF2B5EF4-FFF2-40B4-BE49-F238E27FC236}">
                <a16:creationId xmlns:a16="http://schemas.microsoft.com/office/drawing/2014/main" id="{E839FACA-37CF-4B31-8AAB-A4D8A3359980}"/>
              </a:ext>
            </a:extLst>
          </p:cNvPr>
          <p:cNvSpPr txBox="1">
            <a:spLocks noChangeArrowheads="1"/>
          </p:cNvSpPr>
          <p:nvPr/>
        </p:nvSpPr>
        <p:spPr bwMode="auto">
          <a:xfrm>
            <a:off x="1882775" y="5595938"/>
            <a:ext cx="17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r>
              <a:rPr lang="en-US" altLang="el-GR" sz="2000">
                <a:solidFill>
                  <a:schemeClr val="bg1"/>
                </a:solidFill>
              </a:rPr>
              <a:t>p</a:t>
            </a:r>
            <a:endParaRPr lang="el-GR" altLang="el-GR" sz="2000">
              <a:solidFill>
                <a:schemeClr val="bg1"/>
              </a:solidFill>
            </a:endParaRPr>
          </a:p>
        </p:txBody>
      </p:sp>
      <p:sp>
        <p:nvSpPr>
          <p:cNvPr id="47114" name="Rectangle 38">
            <a:extLst>
              <a:ext uri="{FF2B5EF4-FFF2-40B4-BE49-F238E27FC236}">
                <a16:creationId xmlns:a16="http://schemas.microsoft.com/office/drawing/2014/main" id="{601B73E7-3923-491E-A203-E8E7758F2CD2}"/>
              </a:ext>
            </a:extLst>
          </p:cNvPr>
          <p:cNvSpPr>
            <a:spLocks noGrp="1" noChangeArrowheads="1"/>
          </p:cNvSpPr>
          <p:nvPr>
            <p:ph type="body" idx="1"/>
          </p:nvPr>
        </p:nvSpPr>
        <p:spPr>
          <a:xfrm>
            <a:off x="231775" y="1093788"/>
            <a:ext cx="8601075" cy="1844675"/>
          </a:xfrm>
          <a:noFill/>
        </p:spPr>
        <p:txBody>
          <a:bodyPr>
            <a:spAutoFit/>
          </a:bodyPr>
          <a:lstStyle/>
          <a:p>
            <a:pPr eaLnBrk="1" hangingPunct="1">
              <a:lnSpc>
                <a:spcPct val="110000"/>
              </a:lnSpc>
              <a:spcBef>
                <a:spcPct val="40000"/>
              </a:spcBef>
              <a:buFont typeface="Wingdings" panose="05000000000000000000" pitchFamily="2" charset="2"/>
              <a:buChar char="§"/>
              <a:tabLst>
                <a:tab pos="3319463" algn="l"/>
                <a:tab pos="6275388" algn="l"/>
              </a:tabLst>
            </a:pPr>
            <a:r>
              <a:rPr lang="el-GR" altLang="el-GR" sz="2400">
                <a:solidFill>
                  <a:srgbClr val="000000"/>
                </a:solidFill>
                <a:latin typeface="Verdana" panose="020B0604030504040204" pitchFamily="34" charset="0"/>
              </a:rPr>
              <a:t>Τα νετρόνια απορροφούνται από το άζωτο </a:t>
            </a:r>
            <a:r>
              <a:rPr lang="el-GR" altLang="el-GR" sz="2400" b="1" baseline="30000">
                <a:solidFill>
                  <a:srgbClr val="FF0000"/>
                </a:solidFill>
                <a:latin typeface="Verdana" panose="020B0604030504040204" pitchFamily="34" charset="0"/>
              </a:rPr>
              <a:t>14</a:t>
            </a:r>
            <a:r>
              <a:rPr lang="el-GR" altLang="el-GR" sz="2400" b="1" baseline="-25000">
                <a:solidFill>
                  <a:srgbClr val="FF0000"/>
                </a:solidFill>
                <a:latin typeface="Verdana" panose="020B0604030504040204" pitchFamily="34" charset="0"/>
              </a:rPr>
              <a:t>7</a:t>
            </a:r>
            <a:r>
              <a:rPr lang="el-GR" altLang="el-GR" sz="2400" b="1">
                <a:solidFill>
                  <a:srgbClr val="FF0000"/>
                </a:solidFill>
                <a:latin typeface="Verdana" panose="020B0604030504040204" pitchFamily="34" charset="0"/>
              </a:rPr>
              <a:t>Ν</a:t>
            </a:r>
            <a:r>
              <a:rPr lang="el-GR" altLang="el-GR" sz="2400">
                <a:solidFill>
                  <a:srgbClr val="000000"/>
                </a:solidFill>
                <a:latin typeface="Verdana" panose="020B0604030504040204" pitchFamily="34" charset="0"/>
              </a:rPr>
              <a:t> απελευθερώνοντας ένα </a:t>
            </a:r>
            <a:r>
              <a:rPr lang="el-GR" altLang="el-GR" sz="2400" b="1">
                <a:solidFill>
                  <a:srgbClr val="FF0000"/>
                </a:solidFill>
                <a:latin typeface="Verdana" panose="020B0604030504040204" pitchFamily="34" charset="0"/>
              </a:rPr>
              <a:t>πρωτόνιο</a:t>
            </a:r>
          </a:p>
          <a:p>
            <a:pPr eaLnBrk="1" hangingPunct="1">
              <a:lnSpc>
                <a:spcPct val="110000"/>
              </a:lnSpc>
              <a:spcBef>
                <a:spcPct val="40000"/>
              </a:spcBef>
              <a:buFont typeface="Wingdings" panose="05000000000000000000" pitchFamily="2" charset="2"/>
              <a:buChar char="§"/>
              <a:tabLst>
                <a:tab pos="3319463" algn="l"/>
                <a:tab pos="6275388" algn="l"/>
              </a:tabLst>
            </a:pPr>
            <a:r>
              <a:rPr lang="el-GR" altLang="el-GR" sz="2400">
                <a:solidFill>
                  <a:srgbClr val="000000"/>
                </a:solidFill>
                <a:latin typeface="Verdana" panose="020B0604030504040204" pitchFamily="34" charset="0"/>
              </a:rPr>
              <a:t>Ο ατομικός αριθμός του Ν μειώνεται κατά ένα (6) και δημιουργείται ο </a:t>
            </a:r>
            <a:r>
              <a:rPr lang="el-GR" altLang="el-GR" sz="2400" b="1" baseline="30000">
                <a:solidFill>
                  <a:srgbClr val="FF0000"/>
                </a:solidFill>
                <a:latin typeface="Verdana" panose="020B0604030504040204" pitchFamily="34" charset="0"/>
              </a:rPr>
              <a:t>14</a:t>
            </a:r>
            <a:r>
              <a:rPr lang="el-GR" altLang="el-GR" sz="2400" b="1">
                <a:solidFill>
                  <a:srgbClr val="FF0000"/>
                </a:solidFill>
                <a:latin typeface="Verdana" panose="020B0604030504040204" pitchFamily="34" charset="0"/>
              </a:rPr>
              <a:t>C</a:t>
            </a:r>
          </a:p>
        </p:txBody>
      </p:sp>
      <p:pic>
        <p:nvPicPr>
          <p:cNvPr id="375847" name="Picture 39" descr="radio_carbon_2">
            <a:extLst>
              <a:ext uri="{FF2B5EF4-FFF2-40B4-BE49-F238E27FC236}">
                <a16:creationId xmlns:a16="http://schemas.microsoft.com/office/drawing/2014/main" id="{376AF4ED-26C4-4453-80E2-F93077347BBD}"/>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37250" y="4030663"/>
            <a:ext cx="2328863"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6" name="Text Box 41">
            <a:extLst>
              <a:ext uri="{FF2B5EF4-FFF2-40B4-BE49-F238E27FC236}">
                <a16:creationId xmlns:a16="http://schemas.microsoft.com/office/drawing/2014/main" id="{CA8C0D96-9F79-4E1A-9878-29CA8BB2983C}"/>
              </a:ext>
            </a:extLst>
          </p:cNvPr>
          <p:cNvSpPr txBox="1">
            <a:spLocks noChangeArrowheads="1"/>
          </p:cNvSpPr>
          <p:nvPr/>
        </p:nvSpPr>
        <p:spPr bwMode="auto">
          <a:xfrm>
            <a:off x="1320800" y="5605463"/>
            <a:ext cx="180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r>
              <a:rPr lang="en-US" altLang="el-GR" sz="2000">
                <a:solidFill>
                  <a:schemeClr val="bg1"/>
                </a:solidFill>
              </a:rPr>
              <a:t>n</a:t>
            </a:r>
            <a:endParaRPr lang="el-GR" altLang="el-GR" sz="2000">
              <a:solidFill>
                <a:schemeClr val="bg1"/>
              </a:solidFill>
            </a:endParaRPr>
          </a:p>
        </p:txBody>
      </p:sp>
      <p:sp>
        <p:nvSpPr>
          <p:cNvPr id="47117" name="Text Box 44">
            <a:extLst>
              <a:ext uri="{FF2B5EF4-FFF2-40B4-BE49-F238E27FC236}">
                <a16:creationId xmlns:a16="http://schemas.microsoft.com/office/drawing/2014/main" id="{FD3C2F67-EA93-474E-B1AC-A6F79EAC42CF}"/>
              </a:ext>
            </a:extLst>
          </p:cNvPr>
          <p:cNvSpPr txBox="1">
            <a:spLocks noChangeArrowheads="1"/>
          </p:cNvSpPr>
          <p:nvPr/>
        </p:nvSpPr>
        <p:spPr bwMode="auto">
          <a:xfrm>
            <a:off x="1349375" y="3068638"/>
            <a:ext cx="12239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r>
              <a:rPr lang="en-US" altLang="el-GR" sz="3600" baseline="50000">
                <a:solidFill>
                  <a:srgbClr val="000000"/>
                </a:solidFill>
              </a:rPr>
              <a:t>14</a:t>
            </a:r>
            <a:r>
              <a:rPr lang="en-US" altLang="el-GR" sz="3600" baseline="-50000">
                <a:solidFill>
                  <a:srgbClr val="000000"/>
                </a:solidFill>
              </a:rPr>
              <a:t>7</a:t>
            </a:r>
            <a:r>
              <a:rPr lang="en-US" altLang="el-GR" sz="3600">
                <a:solidFill>
                  <a:srgbClr val="000000"/>
                </a:solidFill>
              </a:rPr>
              <a:t>N</a:t>
            </a:r>
            <a:endParaRPr lang="el-GR" altLang="el-GR" sz="3600">
              <a:solidFill>
                <a:srgbClr val="000000"/>
              </a:solidFill>
            </a:endParaRPr>
          </a:p>
        </p:txBody>
      </p:sp>
      <p:sp>
        <p:nvSpPr>
          <p:cNvPr id="375853" name="Text Box 45">
            <a:extLst>
              <a:ext uri="{FF2B5EF4-FFF2-40B4-BE49-F238E27FC236}">
                <a16:creationId xmlns:a16="http://schemas.microsoft.com/office/drawing/2014/main" id="{9F13ED31-F2B7-47ED-87AA-D616A80855EC}"/>
              </a:ext>
            </a:extLst>
          </p:cNvPr>
          <p:cNvSpPr txBox="1">
            <a:spLocks noChangeArrowheads="1"/>
          </p:cNvSpPr>
          <p:nvPr/>
        </p:nvSpPr>
        <p:spPr bwMode="auto">
          <a:xfrm>
            <a:off x="6507163" y="3068638"/>
            <a:ext cx="1166812"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r>
              <a:rPr lang="en-US" altLang="el-GR" sz="3600" baseline="50000">
                <a:solidFill>
                  <a:srgbClr val="000000"/>
                </a:solidFill>
              </a:rPr>
              <a:t>14</a:t>
            </a:r>
            <a:r>
              <a:rPr lang="en-US" altLang="el-GR" sz="3600" baseline="-50000">
                <a:solidFill>
                  <a:srgbClr val="000000"/>
                </a:solidFill>
              </a:rPr>
              <a:t>6</a:t>
            </a:r>
            <a:r>
              <a:rPr lang="en-US" altLang="el-GR" sz="3600">
                <a:solidFill>
                  <a:srgbClr val="000000"/>
                </a:solidFill>
              </a:rPr>
              <a:t>C</a:t>
            </a:r>
            <a:endParaRPr lang="el-GR" altLang="el-GR" sz="3600">
              <a:solidFill>
                <a:srgbClr val="000000"/>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path" presetSubtype="0" accel="50000" decel="50000" fill="hold" nodeType="clickEffect">
                                  <p:stCondLst>
                                    <p:cond delay="0"/>
                                  </p:stCondLst>
                                  <p:childTnLst>
                                    <p:animMotion origin="layout" path="M 4.44444E-6 -1.48148E-6 L -0.15417 0.21945 " pathEditMode="relative" rAng="0" ptsTypes="AA">
                                      <p:cBhvr>
                                        <p:cTn id="6" dur="1000" fill="hold"/>
                                        <p:tgtEl>
                                          <p:spTgt spid="3"/>
                                        </p:tgtEl>
                                        <p:attrNameLst>
                                          <p:attrName>ppt_x</p:attrName>
                                          <p:attrName>ppt_y</p:attrName>
                                        </p:attrNameLst>
                                      </p:cBhvr>
                                      <p:rCtr x="-7708" y="10972"/>
                                    </p:animMotion>
                                  </p:childTnLst>
                                </p:cTn>
                              </p:par>
                            </p:childTnLst>
                          </p:cTn>
                        </p:par>
                        <p:par>
                          <p:cTn id="7" fill="hold" nodeType="afterGroup">
                            <p:stCondLst>
                              <p:cond delay="1000"/>
                            </p:stCondLst>
                            <p:childTnLst>
                              <p:par>
                                <p:cTn id="8" presetID="35" presetClass="path" presetSubtype="0" accel="50000" decel="50000" fill="hold" nodeType="afterEffect">
                                  <p:stCondLst>
                                    <p:cond delay="0"/>
                                  </p:stCondLst>
                                  <p:childTnLst>
                                    <p:animMotion origin="layout" path="M -0.02153 0.01064 L 0.23021 0.19839 " pathEditMode="relative" rAng="0" ptsTypes="AA">
                                      <p:cBhvr>
                                        <p:cTn id="9" dur="1000" fill="hold"/>
                                        <p:tgtEl>
                                          <p:spTgt spid="2"/>
                                        </p:tgtEl>
                                        <p:attrNameLst>
                                          <p:attrName>ppt_x</p:attrName>
                                          <p:attrName>ppt_y</p:attrName>
                                        </p:attrNameLst>
                                      </p:cBhvr>
                                      <p:rCtr x="12587" y="9387"/>
                                    </p:animMotion>
                                  </p:childTnLst>
                                </p:cTn>
                              </p:par>
                            </p:childTnLst>
                          </p:cTn>
                        </p:par>
                        <p:par>
                          <p:cTn id="10" fill="hold" nodeType="afterGroup">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375825"/>
                                        </p:tgtEl>
                                        <p:attrNameLst>
                                          <p:attrName>style.visibility</p:attrName>
                                        </p:attrNameLst>
                                      </p:cBhvr>
                                      <p:to>
                                        <p:strVal val="visible"/>
                                      </p:to>
                                    </p:set>
                                    <p:animEffect transition="in" filter="fade">
                                      <p:cBhvr>
                                        <p:cTn id="13" dur="1000"/>
                                        <p:tgtEl>
                                          <p:spTgt spid="375825"/>
                                        </p:tgtEl>
                                      </p:cBhvr>
                                    </p:animEffect>
                                  </p:childTnLst>
                                </p:cTn>
                              </p:par>
                            </p:childTnLst>
                          </p:cTn>
                        </p:par>
                        <p:par>
                          <p:cTn id="14" fill="hold" nodeType="afterGroup">
                            <p:stCondLst>
                              <p:cond delay="3000"/>
                            </p:stCondLst>
                            <p:childTnLst>
                              <p:par>
                                <p:cTn id="15" presetID="10" presetClass="entr" presetSubtype="0" fill="hold" nodeType="afterEffect">
                                  <p:stCondLst>
                                    <p:cond delay="0"/>
                                  </p:stCondLst>
                                  <p:childTnLst>
                                    <p:set>
                                      <p:cBhvr>
                                        <p:cTn id="16" dur="1" fill="hold">
                                          <p:stCondLst>
                                            <p:cond delay="0"/>
                                          </p:stCondLst>
                                        </p:cTn>
                                        <p:tgtEl>
                                          <p:spTgt spid="375854"/>
                                        </p:tgtEl>
                                        <p:attrNameLst>
                                          <p:attrName>style.visibility</p:attrName>
                                        </p:attrNameLst>
                                      </p:cBhvr>
                                      <p:to>
                                        <p:strVal val="visible"/>
                                      </p:to>
                                    </p:set>
                                    <p:animEffect transition="in" filter="fade">
                                      <p:cBhvr>
                                        <p:cTn id="17" dur="1000"/>
                                        <p:tgtEl>
                                          <p:spTgt spid="375854"/>
                                        </p:tgtEl>
                                      </p:cBhvr>
                                    </p:animEffect>
                                  </p:childTnLst>
                                </p:cTn>
                              </p:par>
                            </p:childTnLst>
                          </p:cTn>
                        </p:par>
                        <p:par>
                          <p:cTn id="18" fill="hold" nodeType="afterGroup">
                            <p:stCondLst>
                              <p:cond delay="4000"/>
                            </p:stCondLst>
                            <p:childTnLst>
                              <p:par>
                                <p:cTn id="19" presetID="10" presetClass="entr" presetSubtype="0" fill="hold" nodeType="afterEffect">
                                  <p:stCondLst>
                                    <p:cond delay="0"/>
                                  </p:stCondLst>
                                  <p:childTnLst>
                                    <p:set>
                                      <p:cBhvr>
                                        <p:cTn id="20" dur="1" fill="hold">
                                          <p:stCondLst>
                                            <p:cond delay="0"/>
                                          </p:stCondLst>
                                        </p:cTn>
                                        <p:tgtEl>
                                          <p:spTgt spid="375847"/>
                                        </p:tgtEl>
                                        <p:attrNameLst>
                                          <p:attrName>style.visibility</p:attrName>
                                        </p:attrNameLst>
                                      </p:cBhvr>
                                      <p:to>
                                        <p:strVal val="visible"/>
                                      </p:to>
                                    </p:set>
                                    <p:animEffect transition="in" filter="fade">
                                      <p:cBhvr>
                                        <p:cTn id="21" dur="1000"/>
                                        <p:tgtEl>
                                          <p:spTgt spid="37584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75826"/>
                                        </p:tgtEl>
                                        <p:attrNameLst>
                                          <p:attrName>style.visibility</p:attrName>
                                        </p:attrNameLst>
                                      </p:cBhvr>
                                      <p:to>
                                        <p:strVal val="visible"/>
                                      </p:to>
                                    </p:set>
                                    <p:animEffect transition="in" filter="fade">
                                      <p:cBhvr>
                                        <p:cTn id="24" dur="1000"/>
                                        <p:tgtEl>
                                          <p:spTgt spid="375826"/>
                                        </p:tgtEl>
                                      </p:cBhvr>
                                    </p:animEffect>
                                  </p:childTnLst>
                                </p:cTn>
                              </p:par>
                            </p:childTnLst>
                          </p:cTn>
                        </p:par>
                        <p:par>
                          <p:cTn id="25" fill="hold" nodeType="afterGroup">
                            <p:stCondLst>
                              <p:cond delay="5000"/>
                            </p:stCondLst>
                            <p:childTnLst>
                              <p:par>
                                <p:cTn id="26" presetID="10" presetClass="entr" presetSubtype="0" fill="hold" grpId="0" nodeType="afterEffect">
                                  <p:stCondLst>
                                    <p:cond delay="0"/>
                                  </p:stCondLst>
                                  <p:childTnLst>
                                    <p:set>
                                      <p:cBhvr>
                                        <p:cTn id="27" dur="1" fill="hold">
                                          <p:stCondLst>
                                            <p:cond delay="0"/>
                                          </p:stCondLst>
                                        </p:cTn>
                                        <p:tgtEl>
                                          <p:spTgt spid="375853"/>
                                        </p:tgtEl>
                                        <p:attrNameLst>
                                          <p:attrName>style.visibility</p:attrName>
                                        </p:attrNameLst>
                                      </p:cBhvr>
                                      <p:to>
                                        <p:strVal val="visible"/>
                                      </p:to>
                                    </p:set>
                                    <p:animEffect transition="in" filter="fade">
                                      <p:cBhvr>
                                        <p:cTn id="28" dur="1000"/>
                                        <p:tgtEl>
                                          <p:spTgt spid="375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25" grpId="0" animBg="1"/>
      <p:bldP spid="375826" grpId="0" animBg="1"/>
      <p:bldP spid="375853"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48130" name="Picture 25" descr="AMS_C14-cycle">
            <a:extLst>
              <a:ext uri="{FF2B5EF4-FFF2-40B4-BE49-F238E27FC236}">
                <a16:creationId xmlns:a16="http://schemas.microsoft.com/office/drawing/2014/main" id="{65F1EEAA-1D4F-49AF-A754-F5E7FC7E64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3114675"/>
            <a:ext cx="3835400" cy="3422650"/>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48131" name="Rectangle 9">
            <a:extLst>
              <a:ext uri="{FF2B5EF4-FFF2-40B4-BE49-F238E27FC236}">
                <a16:creationId xmlns:a16="http://schemas.microsoft.com/office/drawing/2014/main" id="{2258C708-BE6F-4CF1-B069-BE813EF542D0}"/>
              </a:ext>
            </a:extLst>
          </p:cNvPr>
          <p:cNvSpPr>
            <a:spLocks noGrp="1" noChangeArrowheads="1"/>
          </p:cNvSpPr>
          <p:nvPr>
            <p:ph type="title"/>
          </p:nvPr>
        </p:nvSpPr>
        <p:spPr>
          <a:xfrm>
            <a:off x="685800" y="230188"/>
            <a:ext cx="7772400" cy="650875"/>
          </a:xfrm>
          <a:solidFill>
            <a:srgbClr val="FFFFFF"/>
          </a:solidFill>
          <a:ln>
            <a:solidFill>
              <a:schemeClr val="hlink"/>
            </a:solidFill>
            <a:miter lim="800000"/>
            <a:headEnd/>
            <a:tailEnd/>
          </a:ln>
        </p:spPr>
        <p:txBody>
          <a:bodyPr>
            <a:spAutoFit/>
          </a:bodyPr>
          <a:lstStyle/>
          <a:p>
            <a:pPr eaLnBrk="1" hangingPunct="1"/>
            <a:r>
              <a:rPr lang="el-GR" altLang="el-GR" sz="3600" b="1">
                <a:solidFill>
                  <a:srgbClr val="000000"/>
                </a:solidFill>
                <a:latin typeface="Verdana" panose="020B0604030504040204" pitchFamily="34" charset="0"/>
              </a:rPr>
              <a:t>ΡΑΔΙΟΑΝΘΡΑΚΑΣ</a:t>
            </a:r>
            <a:endParaRPr lang="en-GB" altLang="el-GR" sz="3600" b="1">
              <a:solidFill>
                <a:srgbClr val="000000"/>
              </a:solidFill>
              <a:latin typeface="Verdana" panose="020B0604030504040204" pitchFamily="34" charset="0"/>
            </a:endParaRPr>
          </a:p>
        </p:txBody>
      </p:sp>
      <p:sp>
        <p:nvSpPr>
          <p:cNvPr id="48132" name="Rectangle 14">
            <a:extLst>
              <a:ext uri="{FF2B5EF4-FFF2-40B4-BE49-F238E27FC236}">
                <a16:creationId xmlns:a16="http://schemas.microsoft.com/office/drawing/2014/main" id="{6AB7A35D-424D-4E75-AC38-350EEFB3AE26}"/>
              </a:ext>
            </a:extLst>
          </p:cNvPr>
          <p:cNvSpPr>
            <a:spLocks noGrp="1" noChangeArrowheads="1"/>
          </p:cNvSpPr>
          <p:nvPr>
            <p:ph type="body" idx="1"/>
          </p:nvPr>
        </p:nvSpPr>
        <p:spPr>
          <a:xfrm>
            <a:off x="231775" y="1093788"/>
            <a:ext cx="8601075" cy="1844675"/>
          </a:xfrm>
          <a:noFill/>
        </p:spPr>
        <p:txBody>
          <a:bodyPr>
            <a:spAutoFit/>
          </a:bodyPr>
          <a:lstStyle/>
          <a:p>
            <a:pPr eaLnBrk="1" hangingPunct="1">
              <a:lnSpc>
                <a:spcPct val="110000"/>
              </a:lnSpc>
              <a:spcBef>
                <a:spcPct val="40000"/>
              </a:spcBef>
              <a:buFont typeface="Wingdings" panose="05000000000000000000" pitchFamily="2" charset="2"/>
              <a:buChar char="§"/>
              <a:tabLst>
                <a:tab pos="3319463" algn="l"/>
                <a:tab pos="6275388" algn="l"/>
              </a:tabLst>
            </a:pPr>
            <a:r>
              <a:rPr lang="en-US" altLang="el-GR" sz="2400">
                <a:solidFill>
                  <a:srgbClr val="000000"/>
                </a:solidFill>
                <a:latin typeface="Verdana" panose="020B0604030504040204" pitchFamily="34" charset="0"/>
              </a:rPr>
              <a:t>O</a:t>
            </a:r>
            <a:r>
              <a:rPr lang="el-GR" altLang="el-GR" sz="2400">
                <a:solidFill>
                  <a:srgbClr val="000000"/>
                </a:solidFill>
                <a:latin typeface="Verdana" panose="020B0604030504040204" pitchFamily="34" charset="0"/>
              </a:rPr>
              <a:t> άνθρακας </a:t>
            </a:r>
            <a:r>
              <a:rPr lang="el-GR" altLang="el-GR" sz="2400" b="1">
                <a:solidFill>
                  <a:srgbClr val="FF0000"/>
                </a:solidFill>
                <a:latin typeface="Verdana" panose="020B0604030504040204" pitchFamily="34" charset="0"/>
              </a:rPr>
              <a:t>(</a:t>
            </a:r>
            <a:r>
              <a:rPr lang="el-GR" altLang="el-GR" sz="2400" b="1" baseline="30000">
                <a:solidFill>
                  <a:srgbClr val="FF0000"/>
                </a:solidFill>
                <a:latin typeface="Verdana" panose="020B0604030504040204" pitchFamily="34" charset="0"/>
              </a:rPr>
              <a:t>14</a:t>
            </a:r>
            <a:r>
              <a:rPr lang="el-GR" altLang="el-GR" sz="2400" b="1">
                <a:solidFill>
                  <a:srgbClr val="FF0000"/>
                </a:solidFill>
                <a:latin typeface="Verdana" panose="020B0604030504040204" pitchFamily="34" charset="0"/>
              </a:rPr>
              <a:t>C</a:t>
            </a:r>
            <a:r>
              <a:rPr lang="en-US" altLang="el-GR" sz="2400" b="1">
                <a:solidFill>
                  <a:srgbClr val="FF0000"/>
                </a:solidFill>
                <a:latin typeface="Verdana" panose="020B0604030504040204" pitchFamily="34" charset="0"/>
              </a:rPr>
              <a:t>, </a:t>
            </a:r>
            <a:r>
              <a:rPr lang="el-GR" altLang="el-GR" sz="2400" b="1" baseline="30000">
                <a:solidFill>
                  <a:srgbClr val="FF0000"/>
                </a:solidFill>
                <a:latin typeface="Verdana" panose="020B0604030504040204" pitchFamily="34" charset="0"/>
              </a:rPr>
              <a:t>1</a:t>
            </a:r>
            <a:r>
              <a:rPr lang="en-US" altLang="el-GR" sz="2400" b="1" baseline="30000">
                <a:solidFill>
                  <a:srgbClr val="FF0000"/>
                </a:solidFill>
                <a:latin typeface="Verdana" panose="020B0604030504040204" pitchFamily="34" charset="0"/>
              </a:rPr>
              <a:t>2</a:t>
            </a:r>
            <a:r>
              <a:rPr lang="el-GR" altLang="el-GR" sz="2400" b="1">
                <a:solidFill>
                  <a:srgbClr val="FF0000"/>
                </a:solidFill>
                <a:latin typeface="Verdana" panose="020B0604030504040204" pitchFamily="34" charset="0"/>
              </a:rPr>
              <a:t>C</a:t>
            </a:r>
            <a:r>
              <a:rPr lang="en-US" altLang="el-GR" sz="2400" b="1">
                <a:solidFill>
                  <a:srgbClr val="FF0000"/>
                </a:solidFill>
                <a:latin typeface="Verdana" panose="020B0604030504040204" pitchFamily="34" charset="0"/>
              </a:rPr>
              <a:t>)</a:t>
            </a:r>
            <a:r>
              <a:rPr lang="el-GR" altLang="el-GR" sz="2400">
                <a:solidFill>
                  <a:srgbClr val="000000"/>
                </a:solidFill>
                <a:latin typeface="Verdana" panose="020B0604030504040204" pitchFamily="34" charset="0"/>
              </a:rPr>
              <a:t> ενώνεται με </a:t>
            </a:r>
            <a:r>
              <a:rPr lang="el-GR" altLang="el-GR" sz="2400" b="1">
                <a:solidFill>
                  <a:srgbClr val="FF0000"/>
                </a:solidFill>
                <a:latin typeface="Verdana" panose="020B0604030504040204" pitchFamily="34" charset="0"/>
              </a:rPr>
              <a:t>οξυγόνο</a:t>
            </a:r>
            <a:r>
              <a:rPr lang="el-GR" altLang="el-GR" sz="2400">
                <a:solidFill>
                  <a:srgbClr val="000000"/>
                </a:solidFill>
                <a:latin typeface="Verdana" panose="020B0604030504040204" pitchFamily="34" charset="0"/>
              </a:rPr>
              <a:t> </a:t>
            </a:r>
            <a:br>
              <a:rPr lang="el-GR" altLang="el-GR" sz="2400">
                <a:solidFill>
                  <a:srgbClr val="000000"/>
                </a:solidFill>
                <a:latin typeface="Verdana" panose="020B0604030504040204" pitchFamily="34" charset="0"/>
              </a:rPr>
            </a:br>
            <a:r>
              <a:rPr lang="el-GR" altLang="el-GR" sz="2400">
                <a:solidFill>
                  <a:srgbClr val="000000"/>
                </a:solidFill>
                <a:latin typeface="Verdana" panose="020B0604030504040204" pitchFamily="34" charset="0"/>
              </a:rPr>
              <a:t>προς σχηματισμό </a:t>
            </a:r>
            <a:r>
              <a:rPr lang="en-US" altLang="el-GR" sz="2400" b="1">
                <a:solidFill>
                  <a:srgbClr val="FF0000"/>
                </a:solidFill>
                <a:latin typeface="Verdana" panose="020B0604030504040204" pitchFamily="34" charset="0"/>
              </a:rPr>
              <a:t>CO</a:t>
            </a:r>
            <a:r>
              <a:rPr lang="en-US" altLang="el-GR" sz="2400" b="1" baseline="-25000">
                <a:solidFill>
                  <a:srgbClr val="FF0000"/>
                </a:solidFill>
                <a:latin typeface="Verdana" panose="020B0604030504040204" pitchFamily="34" charset="0"/>
              </a:rPr>
              <a:t>2</a:t>
            </a:r>
          </a:p>
          <a:p>
            <a:pPr eaLnBrk="1" hangingPunct="1">
              <a:lnSpc>
                <a:spcPct val="110000"/>
              </a:lnSpc>
              <a:spcBef>
                <a:spcPct val="40000"/>
              </a:spcBef>
              <a:buFont typeface="Wingdings" panose="05000000000000000000" pitchFamily="2" charset="2"/>
              <a:buChar char="§"/>
              <a:tabLst>
                <a:tab pos="3319463" algn="l"/>
                <a:tab pos="6275388" algn="l"/>
              </a:tabLst>
            </a:pPr>
            <a:r>
              <a:rPr lang="en-US" altLang="el-GR" sz="2400">
                <a:solidFill>
                  <a:srgbClr val="000000"/>
                </a:solidFill>
                <a:latin typeface="Verdana" panose="020B0604030504040204" pitchFamily="34" charset="0"/>
              </a:rPr>
              <a:t>To</a:t>
            </a:r>
            <a:r>
              <a:rPr lang="el-GR" altLang="el-GR" sz="2400">
                <a:solidFill>
                  <a:srgbClr val="000000"/>
                </a:solidFill>
                <a:latin typeface="Verdana" panose="020B0604030504040204" pitchFamily="34" charset="0"/>
              </a:rPr>
              <a:t> </a:t>
            </a:r>
            <a:r>
              <a:rPr lang="en-US" altLang="el-GR" sz="2400" b="1">
                <a:solidFill>
                  <a:srgbClr val="FF0000"/>
                </a:solidFill>
                <a:latin typeface="Verdana" panose="020B0604030504040204" pitchFamily="34" charset="0"/>
              </a:rPr>
              <a:t>CO</a:t>
            </a:r>
            <a:r>
              <a:rPr lang="en-US" altLang="el-GR" sz="2400" b="1" baseline="-25000">
                <a:solidFill>
                  <a:srgbClr val="FF0000"/>
                </a:solidFill>
                <a:latin typeface="Verdana" panose="020B0604030504040204" pitchFamily="34" charset="0"/>
              </a:rPr>
              <a:t>2</a:t>
            </a:r>
            <a:r>
              <a:rPr lang="en-US" altLang="el-GR" sz="2400">
                <a:solidFill>
                  <a:srgbClr val="000000"/>
                </a:solidFill>
                <a:latin typeface="Verdana" panose="020B0604030504040204" pitchFamily="34" charset="0"/>
              </a:rPr>
              <a:t> </a:t>
            </a:r>
            <a:r>
              <a:rPr lang="el-GR" altLang="el-GR" sz="2400">
                <a:solidFill>
                  <a:srgbClr val="000000"/>
                </a:solidFill>
                <a:latin typeface="Verdana" panose="020B0604030504040204" pitchFamily="34" charset="0"/>
              </a:rPr>
              <a:t>κυκλοφορεί στην ατμόσφαιρα και </a:t>
            </a:r>
            <a:r>
              <a:rPr lang="el-GR" altLang="el-GR" sz="2400" b="1">
                <a:solidFill>
                  <a:srgbClr val="FF0000"/>
                </a:solidFill>
                <a:latin typeface="Verdana" panose="020B0604030504040204" pitchFamily="34" charset="0"/>
              </a:rPr>
              <a:t>απορροφάται</a:t>
            </a:r>
            <a:r>
              <a:rPr lang="el-GR" altLang="el-GR" sz="2400">
                <a:solidFill>
                  <a:srgbClr val="000000"/>
                </a:solidFill>
                <a:latin typeface="Verdana" panose="020B0604030504040204" pitchFamily="34" charset="0"/>
              </a:rPr>
              <a:t> από τους </a:t>
            </a:r>
            <a:r>
              <a:rPr lang="el-GR" altLang="el-GR" sz="2400" b="1">
                <a:solidFill>
                  <a:srgbClr val="FF0000"/>
                </a:solidFill>
                <a:latin typeface="Verdana" panose="020B0604030504040204" pitchFamily="34" charset="0"/>
              </a:rPr>
              <a:t>ζώντες οργανισμούς</a:t>
            </a:r>
          </a:p>
        </p:txBody>
      </p:sp>
    </p:spTree>
  </p:cSld>
  <p:clrMapOvr>
    <a:masterClrMapping/>
  </p:clrMapOvr>
  <p:transition>
    <p:fade thruBlk="1"/>
  </p:transition>
</p:sld>
</file>

<file path=ppt/slides/slide4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379926" name="Picture 22" descr="radio_carbon_2">
            <a:extLst>
              <a:ext uri="{FF2B5EF4-FFF2-40B4-BE49-F238E27FC236}">
                <a16:creationId xmlns:a16="http://schemas.microsoft.com/office/drawing/2014/main" id="{795EE80A-F078-48E9-BE24-620B2AE0A5C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37250" y="4030663"/>
            <a:ext cx="2328863"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906" name="Picture 2" descr="radio_carbon_1">
            <a:extLst>
              <a:ext uri="{FF2B5EF4-FFF2-40B4-BE49-F238E27FC236}">
                <a16:creationId xmlns:a16="http://schemas.microsoft.com/office/drawing/2014/main" id="{CFBD4A88-C2C9-42C5-B521-99A1E3098A6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37250" y="4030663"/>
            <a:ext cx="2328863"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Rectangle 9">
            <a:extLst>
              <a:ext uri="{FF2B5EF4-FFF2-40B4-BE49-F238E27FC236}">
                <a16:creationId xmlns:a16="http://schemas.microsoft.com/office/drawing/2014/main" id="{236A3D23-831C-4D77-BDE0-B861F5C4BBFF}"/>
              </a:ext>
            </a:extLst>
          </p:cNvPr>
          <p:cNvSpPr>
            <a:spLocks noGrp="1" noChangeArrowheads="1"/>
          </p:cNvSpPr>
          <p:nvPr>
            <p:ph type="title"/>
          </p:nvPr>
        </p:nvSpPr>
        <p:spPr>
          <a:xfrm>
            <a:off x="685800" y="230188"/>
            <a:ext cx="7772400" cy="650875"/>
          </a:xfrm>
          <a:solidFill>
            <a:srgbClr val="FFFFFF"/>
          </a:solidFill>
          <a:ln>
            <a:solidFill>
              <a:schemeClr val="hlink"/>
            </a:solidFill>
            <a:miter lim="800000"/>
            <a:headEnd/>
            <a:tailEnd/>
          </a:ln>
        </p:spPr>
        <p:txBody>
          <a:bodyPr>
            <a:spAutoFit/>
          </a:bodyPr>
          <a:lstStyle/>
          <a:p>
            <a:pPr eaLnBrk="1" hangingPunct="1"/>
            <a:r>
              <a:rPr lang="el-GR" altLang="el-GR" sz="3600" b="1">
                <a:solidFill>
                  <a:srgbClr val="000000"/>
                </a:solidFill>
                <a:latin typeface="Verdana" panose="020B0604030504040204" pitchFamily="34" charset="0"/>
              </a:rPr>
              <a:t>ΡΑΔΙΟΑΝΘΡΑΚΑΣ</a:t>
            </a:r>
            <a:endParaRPr lang="en-GB" altLang="el-GR" sz="3600" b="1">
              <a:solidFill>
                <a:srgbClr val="000000"/>
              </a:solidFill>
              <a:latin typeface="Verdana" panose="020B0604030504040204" pitchFamily="34" charset="0"/>
            </a:endParaRPr>
          </a:p>
        </p:txBody>
      </p:sp>
      <p:sp>
        <p:nvSpPr>
          <p:cNvPr id="379914" name="AutoShape 10">
            <a:extLst>
              <a:ext uri="{FF2B5EF4-FFF2-40B4-BE49-F238E27FC236}">
                <a16:creationId xmlns:a16="http://schemas.microsoft.com/office/drawing/2014/main" id="{169E6302-77B7-44B5-B097-A1BFFB13C71A}"/>
              </a:ext>
            </a:extLst>
          </p:cNvPr>
          <p:cNvSpPr>
            <a:spLocks noChangeArrowheads="1"/>
          </p:cNvSpPr>
          <p:nvPr/>
        </p:nvSpPr>
        <p:spPr bwMode="auto">
          <a:xfrm>
            <a:off x="3941763" y="4725988"/>
            <a:ext cx="1260475" cy="539750"/>
          </a:xfrm>
          <a:prstGeom prst="rightArrow">
            <a:avLst>
              <a:gd name="adj1" fmla="val 50000"/>
              <a:gd name="adj2" fmla="val 58382"/>
            </a:avLst>
          </a:prstGeom>
          <a:solidFill>
            <a:srgbClr val="00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endParaRPr lang="en-US" altLang="el-GR"/>
          </a:p>
        </p:txBody>
      </p:sp>
      <p:sp>
        <p:nvSpPr>
          <p:cNvPr id="379915" name="Text Box 11">
            <a:extLst>
              <a:ext uri="{FF2B5EF4-FFF2-40B4-BE49-F238E27FC236}">
                <a16:creationId xmlns:a16="http://schemas.microsoft.com/office/drawing/2014/main" id="{1EBBA998-F09A-436C-807B-C1DF809D9E14}"/>
              </a:ext>
            </a:extLst>
          </p:cNvPr>
          <p:cNvSpPr txBox="1">
            <a:spLocks noChangeArrowheads="1"/>
          </p:cNvSpPr>
          <p:nvPr/>
        </p:nvSpPr>
        <p:spPr bwMode="auto">
          <a:xfrm>
            <a:off x="7677150" y="5978525"/>
            <a:ext cx="1323975" cy="650875"/>
          </a:xfrm>
          <a:prstGeom prst="rect">
            <a:avLst/>
          </a:prstGeom>
          <a:noFill/>
          <a:ln w="9525"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r>
              <a:rPr lang="el-GR" altLang="el-GR" sz="1800">
                <a:solidFill>
                  <a:srgbClr val="000000"/>
                </a:solidFill>
              </a:rPr>
              <a:t>Ζ = </a:t>
            </a:r>
            <a:r>
              <a:rPr lang="en-US" altLang="el-GR" sz="1800">
                <a:solidFill>
                  <a:srgbClr val="000000"/>
                </a:solidFill>
              </a:rPr>
              <a:t>+</a:t>
            </a:r>
            <a:r>
              <a:rPr lang="el-GR" altLang="el-GR" sz="1800">
                <a:solidFill>
                  <a:srgbClr val="000000"/>
                </a:solidFill>
              </a:rPr>
              <a:t>1</a:t>
            </a:r>
          </a:p>
          <a:p>
            <a:pPr eaLnBrk="1" hangingPunct="1"/>
            <a:r>
              <a:rPr lang="el-GR" altLang="el-GR" sz="1800">
                <a:solidFill>
                  <a:srgbClr val="000000"/>
                </a:solidFill>
              </a:rPr>
              <a:t>Α = ίδιος</a:t>
            </a:r>
          </a:p>
        </p:txBody>
      </p:sp>
      <p:sp>
        <p:nvSpPr>
          <p:cNvPr id="49159" name="Rectangle 14">
            <a:extLst>
              <a:ext uri="{FF2B5EF4-FFF2-40B4-BE49-F238E27FC236}">
                <a16:creationId xmlns:a16="http://schemas.microsoft.com/office/drawing/2014/main" id="{BC2E3EBB-DF8E-4272-933F-DFFBDB9317C9}"/>
              </a:ext>
            </a:extLst>
          </p:cNvPr>
          <p:cNvSpPr>
            <a:spLocks noGrp="1" noChangeArrowheads="1"/>
          </p:cNvSpPr>
          <p:nvPr>
            <p:ph type="body" idx="1"/>
          </p:nvPr>
        </p:nvSpPr>
        <p:spPr>
          <a:xfrm>
            <a:off x="1031875" y="1536700"/>
            <a:ext cx="6961188" cy="895350"/>
          </a:xfrm>
          <a:noFill/>
        </p:spPr>
        <p:txBody>
          <a:bodyPr>
            <a:spAutoFit/>
          </a:bodyPr>
          <a:lstStyle/>
          <a:p>
            <a:pPr eaLnBrk="1" hangingPunct="1">
              <a:lnSpc>
                <a:spcPct val="110000"/>
              </a:lnSpc>
              <a:spcBef>
                <a:spcPct val="40000"/>
              </a:spcBef>
              <a:buFont typeface="Wingdings" panose="05000000000000000000" pitchFamily="2" charset="2"/>
              <a:buChar char="§"/>
              <a:tabLst>
                <a:tab pos="3319463" algn="l"/>
                <a:tab pos="6275388" algn="l"/>
              </a:tabLst>
            </a:pPr>
            <a:r>
              <a:rPr lang="en-US" altLang="el-GR" sz="2400">
                <a:solidFill>
                  <a:srgbClr val="000000"/>
                </a:solidFill>
                <a:latin typeface="Verdana" panose="020B0604030504040204" pitchFamily="34" charset="0"/>
              </a:rPr>
              <a:t>O</a:t>
            </a:r>
            <a:r>
              <a:rPr lang="el-GR" altLang="el-GR" sz="2400">
                <a:solidFill>
                  <a:srgbClr val="000000"/>
                </a:solidFill>
                <a:latin typeface="Verdana" panose="020B0604030504040204" pitchFamily="34" charset="0"/>
              </a:rPr>
              <a:t> </a:t>
            </a:r>
            <a:r>
              <a:rPr lang="el-GR" altLang="el-GR" sz="2400" b="1" baseline="30000">
                <a:solidFill>
                  <a:srgbClr val="FF0000"/>
                </a:solidFill>
                <a:latin typeface="Verdana" panose="020B0604030504040204" pitchFamily="34" charset="0"/>
              </a:rPr>
              <a:t>14</a:t>
            </a:r>
            <a:r>
              <a:rPr lang="el-GR" altLang="el-GR" sz="2400" b="1" baseline="-25000">
                <a:solidFill>
                  <a:srgbClr val="FF0000"/>
                </a:solidFill>
                <a:latin typeface="Verdana" panose="020B0604030504040204" pitchFamily="34" charset="0"/>
              </a:rPr>
              <a:t>6</a:t>
            </a:r>
            <a:r>
              <a:rPr lang="el-GR" altLang="el-GR" sz="2400" b="1">
                <a:solidFill>
                  <a:srgbClr val="FF0000"/>
                </a:solidFill>
                <a:latin typeface="Verdana" panose="020B0604030504040204" pitchFamily="34" charset="0"/>
              </a:rPr>
              <a:t>C</a:t>
            </a:r>
            <a:r>
              <a:rPr lang="el-GR" altLang="el-GR" sz="2400">
                <a:solidFill>
                  <a:srgbClr val="000000"/>
                </a:solidFill>
                <a:latin typeface="Verdana" panose="020B0604030504040204" pitchFamily="34" charset="0"/>
              </a:rPr>
              <a:t> διασπάται προς </a:t>
            </a:r>
            <a:r>
              <a:rPr lang="el-GR" altLang="el-GR" sz="2400" b="1" baseline="30000">
                <a:solidFill>
                  <a:srgbClr val="FF0000"/>
                </a:solidFill>
                <a:latin typeface="Verdana" panose="020B0604030504040204" pitchFamily="34" charset="0"/>
              </a:rPr>
              <a:t>14</a:t>
            </a:r>
            <a:r>
              <a:rPr lang="el-GR" altLang="el-GR" sz="2400" b="1" baseline="-25000">
                <a:solidFill>
                  <a:srgbClr val="FF0000"/>
                </a:solidFill>
                <a:latin typeface="Verdana" panose="020B0604030504040204" pitchFamily="34" charset="0"/>
              </a:rPr>
              <a:t>7</a:t>
            </a:r>
            <a:r>
              <a:rPr lang="el-GR" altLang="el-GR" sz="2400" b="1">
                <a:solidFill>
                  <a:srgbClr val="FF0000"/>
                </a:solidFill>
                <a:latin typeface="Verdana" panose="020B0604030504040204" pitchFamily="34" charset="0"/>
              </a:rPr>
              <a:t>Ν</a:t>
            </a:r>
            <a:r>
              <a:rPr lang="el-GR" altLang="el-GR" sz="2400">
                <a:solidFill>
                  <a:srgbClr val="000000"/>
                </a:solidFill>
                <a:latin typeface="Verdana" panose="020B0604030504040204" pitchFamily="34" charset="0"/>
              </a:rPr>
              <a:t> με εκπομπή </a:t>
            </a:r>
            <a:br>
              <a:rPr lang="el-GR" altLang="el-GR" sz="2400">
                <a:solidFill>
                  <a:srgbClr val="000000"/>
                </a:solidFill>
                <a:latin typeface="Verdana" panose="020B0604030504040204" pitchFamily="34" charset="0"/>
              </a:rPr>
            </a:br>
            <a:r>
              <a:rPr lang="el-GR" altLang="el-GR" sz="2400" b="1">
                <a:solidFill>
                  <a:srgbClr val="FF0000"/>
                </a:solidFill>
                <a:latin typeface="Verdana" panose="020B0604030504040204" pitchFamily="34" charset="0"/>
              </a:rPr>
              <a:t>β-σωματιδίων</a:t>
            </a:r>
          </a:p>
        </p:txBody>
      </p:sp>
      <p:sp>
        <p:nvSpPr>
          <p:cNvPr id="49160" name="Text Box 17">
            <a:extLst>
              <a:ext uri="{FF2B5EF4-FFF2-40B4-BE49-F238E27FC236}">
                <a16:creationId xmlns:a16="http://schemas.microsoft.com/office/drawing/2014/main" id="{15B77539-6F89-45F6-BCD5-4DC290398786}"/>
              </a:ext>
            </a:extLst>
          </p:cNvPr>
          <p:cNvSpPr txBox="1">
            <a:spLocks noChangeArrowheads="1"/>
          </p:cNvSpPr>
          <p:nvPr/>
        </p:nvSpPr>
        <p:spPr bwMode="auto">
          <a:xfrm>
            <a:off x="1349375" y="3068638"/>
            <a:ext cx="116681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r>
              <a:rPr lang="en-US" altLang="el-GR" sz="3600" baseline="50000">
                <a:solidFill>
                  <a:srgbClr val="000000"/>
                </a:solidFill>
              </a:rPr>
              <a:t>14</a:t>
            </a:r>
            <a:r>
              <a:rPr lang="en-US" altLang="el-GR" sz="3600" baseline="-50000">
                <a:solidFill>
                  <a:srgbClr val="000000"/>
                </a:solidFill>
              </a:rPr>
              <a:t>6</a:t>
            </a:r>
            <a:r>
              <a:rPr lang="en-US" altLang="el-GR" sz="3600">
                <a:solidFill>
                  <a:srgbClr val="000000"/>
                </a:solidFill>
              </a:rPr>
              <a:t>C</a:t>
            </a:r>
            <a:endParaRPr lang="el-GR" altLang="el-GR" sz="3600">
              <a:solidFill>
                <a:srgbClr val="000000"/>
              </a:solidFill>
            </a:endParaRPr>
          </a:p>
        </p:txBody>
      </p:sp>
      <p:sp>
        <p:nvSpPr>
          <p:cNvPr id="379922" name="Text Box 18">
            <a:extLst>
              <a:ext uri="{FF2B5EF4-FFF2-40B4-BE49-F238E27FC236}">
                <a16:creationId xmlns:a16="http://schemas.microsoft.com/office/drawing/2014/main" id="{123B3971-6F21-411C-8BDB-1A9217B85301}"/>
              </a:ext>
            </a:extLst>
          </p:cNvPr>
          <p:cNvSpPr txBox="1">
            <a:spLocks noChangeArrowheads="1"/>
          </p:cNvSpPr>
          <p:nvPr/>
        </p:nvSpPr>
        <p:spPr bwMode="auto">
          <a:xfrm>
            <a:off x="6507163" y="3068638"/>
            <a:ext cx="1223962"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r>
              <a:rPr lang="en-US" altLang="el-GR" sz="3600" baseline="50000">
                <a:solidFill>
                  <a:srgbClr val="000000"/>
                </a:solidFill>
              </a:rPr>
              <a:t>14</a:t>
            </a:r>
            <a:r>
              <a:rPr lang="en-US" altLang="el-GR" sz="3600" baseline="-50000">
                <a:solidFill>
                  <a:srgbClr val="000000"/>
                </a:solidFill>
              </a:rPr>
              <a:t>7</a:t>
            </a:r>
            <a:r>
              <a:rPr lang="en-US" altLang="el-GR" sz="3600">
                <a:solidFill>
                  <a:srgbClr val="000000"/>
                </a:solidFill>
              </a:rPr>
              <a:t>N</a:t>
            </a:r>
            <a:endParaRPr lang="el-GR" altLang="el-GR" sz="3600">
              <a:solidFill>
                <a:srgbClr val="000000"/>
              </a:solidFill>
            </a:endParaRPr>
          </a:p>
        </p:txBody>
      </p:sp>
      <p:grpSp>
        <p:nvGrpSpPr>
          <p:cNvPr id="2" name="Group 19">
            <a:extLst>
              <a:ext uri="{FF2B5EF4-FFF2-40B4-BE49-F238E27FC236}">
                <a16:creationId xmlns:a16="http://schemas.microsoft.com/office/drawing/2014/main" id="{43834C53-40CD-4870-BE8B-1624AB51952A}"/>
              </a:ext>
            </a:extLst>
          </p:cNvPr>
          <p:cNvGrpSpPr>
            <a:grpSpLocks/>
          </p:cNvGrpSpPr>
          <p:nvPr/>
        </p:nvGrpSpPr>
        <p:grpSpPr bwMode="auto">
          <a:xfrm>
            <a:off x="1962150" y="4572000"/>
            <a:ext cx="500063" cy="661988"/>
            <a:chOff x="1322" y="3318"/>
            <a:chExt cx="315" cy="417"/>
          </a:xfrm>
        </p:grpSpPr>
        <p:sp>
          <p:nvSpPr>
            <p:cNvPr id="49166" name="Rectangle 20">
              <a:extLst>
                <a:ext uri="{FF2B5EF4-FFF2-40B4-BE49-F238E27FC236}">
                  <a16:creationId xmlns:a16="http://schemas.microsoft.com/office/drawing/2014/main" id="{45055FB4-3D8F-4DFC-9408-AD418AE1CB89}"/>
                </a:ext>
              </a:extLst>
            </p:cNvPr>
            <p:cNvSpPr>
              <a:spLocks noChangeArrowheads="1"/>
            </p:cNvSpPr>
            <p:nvPr/>
          </p:nvSpPr>
          <p:spPr bwMode="auto">
            <a:xfrm>
              <a:off x="1322" y="3318"/>
              <a:ext cx="31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r>
                <a:rPr lang="el-GR" altLang="el-GR">
                  <a:solidFill>
                    <a:srgbClr val="000000"/>
                  </a:solidFill>
                </a:rPr>
                <a:t>β</a:t>
              </a:r>
              <a:r>
                <a:rPr lang="el-GR" altLang="el-GR" baseline="50000">
                  <a:solidFill>
                    <a:srgbClr val="000000"/>
                  </a:solidFill>
                </a:rPr>
                <a:t>-</a:t>
              </a:r>
            </a:p>
          </p:txBody>
        </p:sp>
        <p:pic>
          <p:nvPicPr>
            <p:cNvPr id="49167" name="Picture 21" descr="radio_beta_2">
              <a:extLst>
                <a:ext uri="{FF2B5EF4-FFF2-40B4-BE49-F238E27FC236}">
                  <a16:creationId xmlns:a16="http://schemas.microsoft.com/office/drawing/2014/main" id="{36B3DC54-3782-4300-AD51-5AF46C78E6EA}"/>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06" y="3634"/>
              <a:ext cx="101"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9163" name="Picture 15" descr="radio_carbon_2">
            <a:extLst>
              <a:ext uri="{FF2B5EF4-FFF2-40B4-BE49-F238E27FC236}">
                <a16:creationId xmlns:a16="http://schemas.microsoft.com/office/drawing/2014/main" id="{D8B7D7BD-5839-405F-B75F-FDA99677C9D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750" y="4030663"/>
            <a:ext cx="2328863"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4" name="Text Box 13">
            <a:extLst>
              <a:ext uri="{FF2B5EF4-FFF2-40B4-BE49-F238E27FC236}">
                <a16:creationId xmlns:a16="http://schemas.microsoft.com/office/drawing/2014/main" id="{E69C8E4C-630F-405C-81D0-1ACA4D4EA95A}"/>
              </a:ext>
            </a:extLst>
          </p:cNvPr>
          <p:cNvSpPr txBox="1">
            <a:spLocks noChangeArrowheads="1"/>
          </p:cNvSpPr>
          <p:nvPr/>
        </p:nvSpPr>
        <p:spPr bwMode="auto">
          <a:xfrm>
            <a:off x="1882775" y="5595938"/>
            <a:ext cx="17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r>
              <a:rPr lang="en-US" altLang="el-GR" sz="2000">
                <a:solidFill>
                  <a:schemeClr val="bg1"/>
                </a:solidFill>
              </a:rPr>
              <a:t>p</a:t>
            </a:r>
            <a:endParaRPr lang="el-GR" altLang="el-GR" sz="2000">
              <a:solidFill>
                <a:schemeClr val="bg1"/>
              </a:solidFill>
            </a:endParaRPr>
          </a:p>
        </p:txBody>
      </p:sp>
      <p:sp>
        <p:nvSpPr>
          <p:cNvPr id="49165" name="Text Box 16">
            <a:extLst>
              <a:ext uri="{FF2B5EF4-FFF2-40B4-BE49-F238E27FC236}">
                <a16:creationId xmlns:a16="http://schemas.microsoft.com/office/drawing/2014/main" id="{21A7B360-24F1-4EB0-9E11-0BFD04198C4D}"/>
              </a:ext>
            </a:extLst>
          </p:cNvPr>
          <p:cNvSpPr txBox="1">
            <a:spLocks noChangeArrowheads="1"/>
          </p:cNvSpPr>
          <p:nvPr/>
        </p:nvSpPr>
        <p:spPr bwMode="auto">
          <a:xfrm>
            <a:off x="1320800" y="5605463"/>
            <a:ext cx="180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r>
              <a:rPr lang="en-US" altLang="el-GR" sz="2000">
                <a:solidFill>
                  <a:schemeClr val="bg1"/>
                </a:solidFill>
              </a:rPr>
              <a:t>n</a:t>
            </a:r>
            <a:endParaRPr lang="el-GR" altLang="el-GR" sz="2000">
              <a:solidFill>
                <a:schemeClr val="bg1"/>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2.22222E-6 1.56069E-6 L 0.25903 0.16485 " pathEditMode="relative" rAng="0" ptsTypes="AA">
                                      <p:cBhvr>
                                        <p:cTn id="6" dur="1000" fill="hold"/>
                                        <p:tgtEl>
                                          <p:spTgt spid="2"/>
                                        </p:tgtEl>
                                        <p:attrNameLst>
                                          <p:attrName>ppt_x</p:attrName>
                                          <p:attrName>ppt_y</p:attrName>
                                        </p:attrNameLst>
                                      </p:cBhvr>
                                      <p:rCtr x="12951" y="8231"/>
                                    </p:animMotion>
                                  </p:childTnLst>
                                </p:cTn>
                              </p:par>
                            </p:childTnLst>
                          </p:cTn>
                        </p:par>
                        <p:par>
                          <p:cTn id="7" fill="hold" nodeType="afterGroup">
                            <p:stCondLst>
                              <p:cond delay="1000"/>
                            </p:stCondLst>
                            <p:childTnLst>
                              <p:par>
                                <p:cTn id="8" presetID="10" presetClass="entr" presetSubtype="0" fill="hold" grpId="0" nodeType="afterEffect">
                                  <p:stCondLst>
                                    <p:cond delay="0"/>
                                  </p:stCondLst>
                                  <p:childTnLst>
                                    <p:set>
                                      <p:cBhvr>
                                        <p:cTn id="9" dur="1" fill="hold">
                                          <p:stCondLst>
                                            <p:cond delay="0"/>
                                          </p:stCondLst>
                                        </p:cTn>
                                        <p:tgtEl>
                                          <p:spTgt spid="379914"/>
                                        </p:tgtEl>
                                        <p:attrNameLst>
                                          <p:attrName>style.visibility</p:attrName>
                                        </p:attrNameLst>
                                      </p:cBhvr>
                                      <p:to>
                                        <p:strVal val="visible"/>
                                      </p:to>
                                    </p:set>
                                    <p:animEffect transition="in" filter="fade">
                                      <p:cBhvr>
                                        <p:cTn id="10" dur="1000"/>
                                        <p:tgtEl>
                                          <p:spTgt spid="379914"/>
                                        </p:tgtEl>
                                      </p:cBhvr>
                                    </p:animEffect>
                                  </p:childTnLst>
                                </p:cTn>
                              </p:par>
                            </p:childTnLst>
                          </p:cTn>
                        </p:par>
                        <p:par>
                          <p:cTn id="11" fill="hold" nodeType="afterGroup">
                            <p:stCondLst>
                              <p:cond delay="2000"/>
                            </p:stCondLst>
                            <p:childTnLst>
                              <p:par>
                                <p:cTn id="12" presetID="10" presetClass="entr" presetSubtype="0" fill="hold" nodeType="afterEffect">
                                  <p:stCondLst>
                                    <p:cond delay="0"/>
                                  </p:stCondLst>
                                  <p:childTnLst>
                                    <p:set>
                                      <p:cBhvr>
                                        <p:cTn id="13" dur="1" fill="hold">
                                          <p:stCondLst>
                                            <p:cond delay="0"/>
                                          </p:stCondLst>
                                        </p:cTn>
                                        <p:tgtEl>
                                          <p:spTgt spid="379926"/>
                                        </p:tgtEl>
                                        <p:attrNameLst>
                                          <p:attrName>style.visibility</p:attrName>
                                        </p:attrNameLst>
                                      </p:cBhvr>
                                      <p:to>
                                        <p:strVal val="visible"/>
                                      </p:to>
                                    </p:set>
                                    <p:animEffect transition="in" filter="fade">
                                      <p:cBhvr>
                                        <p:cTn id="14" dur="1000"/>
                                        <p:tgtEl>
                                          <p:spTgt spid="379926"/>
                                        </p:tgtEl>
                                      </p:cBhvr>
                                    </p:animEffect>
                                  </p:childTnLst>
                                </p:cTn>
                              </p:par>
                            </p:childTnLst>
                          </p:cTn>
                        </p:par>
                        <p:par>
                          <p:cTn id="15" fill="hold" nodeType="afterGroup">
                            <p:stCondLst>
                              <p:cond delay="3000"/>
                            </p:stCondLst>
                            <p:childTnLst>
                              <p:par>
                                <p:cTn id="16" presetID="10" presetClass="entr" presetSubtype="0" fill="hold" nodeType="afterEffect">
                                  <p:stCondLst>
                                    <p:cond delay="0"/>
                                  </p:stCondLst>
                                  <p:childTnLst>
                                    <p:set>
                                      <p:cBhvr>
                                        <p:cTn id="17" dur="1" fill="hold">
                                          <p:stCondLst>
                                            <p:cond delay="0"/>
                                          </p:stCondLst>
                                        </p:cTn>
                                        <p:tgtEl>
                                          <p:spTgt spid="379906"/>
                                        </p:tgtEl>
                                        <p:attrNameLst>
                                          <p:attrName>style.visibility</p:attrName>
                                        </p:attrNameLst>
                                      </p:cBhvr>
                                      <p:to>
                                        <p:strVal val="visible"/>
                                      </p:to>
                                    </p:set>
                                    <p:animEffect transition="in" filter="fade">
                                      <p:cBhvr>
                                        <p:cTn id="18" dur="1000"/>
                                        <p:tgtEl>
                                          <p:spTgt spid="37990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79915"/>
                                        </p:tgtEl>
                                        <p:attrNameLst>
                                          <p:attrName>style.visibility</p:attrName>
                                        </p:attrNameLst>
                                      </p:cBhvr>
                                      <p:to>
                                        <p:strVal val="visible"/>
                                      </p:to>
                                    </p:set>
                                    <p:animEffect transition="in" filter="fade">
                                      <p:cBhvr>
                                        <p:cTn id="21" dur="1000"/>
                                        <p:tgtEl>
                                          <p:spTgt spid="379915"/>
                                        </p:tgtEl>
                                      </p:cBhvr>
                                    </p:animEffect>
                                  </p:childTnLst>
                                </p:cTn>
                              </p:par>
                            </p:childTnLst>
                          </p:cTn>
                        </p:par>
                        <p:par>
                          <p:cTn id="22" fill="hold" nodeType="afterGroup">
                            <p:stCondLst>
                              <p:cond delay="4000"/>
                            </p:stCondLst>
                            <p:childTnLst>
                              <p:par>
                                <p:cTn id="23" presetID="10" presetClass="entr" presetSubtype="0" fill="hold" grpId="0" nodeType="afterEffect">
                                  <p:stCondLst>
                                    <p:cond delay="0"/>
                                  </p:stCondLst>
                                  <p:childTnLst>
                                    <p:set>
                                      <p:cBhvr>
                                        <p:cTn id="24" dur="1" fill="hold">
                                          <p:stCondLst>
                                            <p:cond delay="0"/>
                                          </p:stCondLst>
                                        </p:cTn>
                                        <p:tgtEl>
                                          <p:spTgt spid="379922"/>
                                        </p:tgtEl>
                                        <p:attrNameLst>
                                          <p:attrName>style.visibility</p:attrName>
                                        </p:attrNameLst>
                                      </p:cBhvr>
                                      <p:to>
                                        <p:strVal val="visible"/>
                                      </p:to>
                                    </p:set>
                                    <p:animEffect transition="in" filter="fade">
                                      <p:cBhvr>
                                        <p:cTn id="25" dur="1000"/>
                                        <p:tgtEl>
                                          <p:spTgt spid="379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14" grpId="0" animBg="1"/>
      <p:bldP spid="379915" grpId="0" animBg="1"/>
      <p:bldP spid="379922" grpId="0"/>
    </p:bldLst>
  </p:timing>
</p:sld>
</file>

<file path=ppt/slides/slide4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50178" name="Picture 22" descr="_Εικόνα1">
            <a:extLst>
              <a:ext uri="{FF2B5EF4-FFF2-40B4-BE49-F238E27FC236}">
                <a16:creationId xmlns:a16="http://schemas.microsoft.com/office/drawing/2014/main" id="{ACD44132-B772-48C3-A723-40104BB90F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8775" y="2708275"/>
            <a:ext cx="2695575" cy="4078288"/>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50179" name="Rectangle 4">
            <a:extLst>
              <a:ext uri="{FF2B5EF4-FFF2-40B4-BE49-F238E27FC236}">
                <a16:creationId xmlns:a16="http://schemas.microsoft.com/office/drawing/2014/main" id="{4AFB8C36-C27A-4AE3-9112-2475801B2B43}"/>
              </a:ext>
            </a:extLst>
          </p:cNvPr>
          <p:cNvSpPr>
            <a:spLocks noGrp="1" noChangeArrowheads="1"/>
          </p:cNvSpPr>
          <p:nvPr>
            <p:ph type="title"/>
          </p:nvPr>
        </p:nvSpPr>
        <p:spPr>
          <a:xfrm>
            <a:off x="685800" y="230188"/>
            <a:ext cx="7772400" cy="650875"/>
          </a:xfrm>
          <a:solidFill>
            <a:srgbClr val="FFFFFF"/>
          </a:solidFill>
          <a:ln>
            <a:solidFill>
              <a:schemeClr val="hlink"/>
            </a:solidFill>
            <a:miter lim="800000"/>
            <a:headEnd/>
            <a:tailEnd/>
          </a:ln>
        </p:spPr>
        <p:txBody>
          <a:bodyPr>
            <a:spAutoFit/>
          </a:bodyPr>
          <a:lstStyle/>
          <a:p>
            <a:pPr eaLnBrk="1" hangingPunct="1"/>
            <a:r>
              <a:rPr lang="el-GR" altLang="el-GR" sz="3600" b="1">
                <a:solidFill>
                  <a:srgbClr val="000000"/>
                </a:solidFill>
                <a:latin typeface="Verdana" panose="020B0604030504040204" pitchFamily="34" charset="0"/>
              </a:rPr>
              <a:t>ΡΑΔΙΟΑΝΘΡΑΚΑΣ</a:t>
            </a:r>
            <a:endParaRPr lang="en-GB" altLang="el-GR" sz="3600" b="1">
              <a:solidFill>
                <a:srgbClr val="000000"/>
              </a:solidFill>
              <a:latin typeface="Verdana" panose="020B0604030504040204" pitchFamily="34" charset="0"/>
            </a:endParaRPr>
          </a:p>
        </p:txBody>
      </p:sp>
      <p:sp>
        <p:nvSpPr>
          <p:cNvPr id="50180" name="Rectangle 7">
            <a:extLst>
              <a:ext uri="{FF2B5EF4-FFF2-40B4-BE49-F238E27FC236}">
                <a16:creationId xmlns:a16="http://schemas.microsoft.com/office/drawing/2014/main" id="{E19E05B0-0056-4030-891D-11ADA356D3E0}"/>
              </a:ext>
            </a:extLst>
          </p:cNvPr>
          <p:cNvSpPr>
            <a:spLocks noGrp="1" noChangeArrowheads="1"/>
          </p:cNvSpPr>
          <p:nvPr>
            <p:ph type="body" idx="1"/>
          </p:nvPr>
        </p:nvSpPr>
        <p:spPr>
          <a:xfrm>
            <a:off x="300038" y="1093788"/>
            <a:ext cx="8505825" cy="1443037"/>
          </a:xfrm>
          <a:noFill/>
        </p:spPr>
        <p:txBody>
          <a:bodyPr>
            <a:spAutoFit/>
          </a:bodyPr>
          <a:lstStyle/>
          <a:p>
            <a:pPr eaLnBrk="1" hangingPunct="1">
              <a:lnSpc>
                <a:spcPct val="110000"/>
              </a:lnSpc>
              <a:spcBef>
                <a:spcPct val="40000"/>
              </a:spcBef>
              <a:buFont typeface="Wingdings" panose="05000000000000000000" pitchFamily="2" charset="2"/>
              <a:buChar char="§"/>
              <a:tabLst>
                <a:tab pos="3319463" algn="l"/>
                <a:tab pos="6275388" algn="l"/>
              </a:tabLst>
            </a:pPr>
            <a:r>
              <a:rPr lang="el-GR" altLang="el-GR" sz="2400">
                <a:solidFill>
                  <a:srgbClr val="000000"/>
                </a:solidFill>
                <a:latin typeface="Verdana" panose="020B0604030504040204" pitchFamily="34" charset="0"/>
              </a:rPr>
              <a:t>Όσο ο οργανισμός είναι </a:t>
            </a:r>
            <a:r>
              <a:rPr lang="el-GR" altLang="el-GR" sz="2400" b="1">
                <a:solidFill>
                  <a:srgbClr val="FF0000"/>
                </a:solidFill>
                <a:latin typeface="Verdana" panose="020B0604030504040204" pitchFamily="34" charset="0"/>
              </a:rPr>
              <a:t>ζωντανός</a:t>
            </a:r>
            <a:r>
              <a:rPr lang="el-GR" altLang="el-GR" sz="2400">
                <a:solidFill>
                  <a:srgbClr val="000000"/>
                </a:solidFill>
                <a:latin typeface="Verdana" panose="020B0604030504040204" pitchFamily="34" charset="0"/>
              </a:rPr>
              <a:t>, ο διασπώμενος</a:t>
            </a:r>
            <a:br>
              <a:rPr lang="el-GR" altLang="el-GR" sz="2400">
                <a:solidFill>
                  <a:srgbClr val="000000"/>
                </a:solidFill>
                <a:latin typeface="Verdana" panose="020B0604030504040204" pitchFamily="34" charset="0"/>
              </a:rPr>
            </a:br>
            <a:r>
              <a:rPr lang="el-GR" altLang="el-GR" sz="2400">
                <a:solidFill>
                  <a:srgbClr val="000000"/>
                </a:solidFill>
                <a:latin typeface="Verdana" panose="020B0604030504040204" pitchFamily="34" charset="0"/>
              </a:rPr>
              <a:t>ραδιοάνθρακας </a:t>
            </a:r>
            <a:r>
              <a:rPr lang="el-GR" altLang="el-GR" sz="2400" b="1">
                <a:solidFill>
                  <a:srgbClr val="FF0000"/>
                </a:solidFill>
                <a:latin typeface="Verdana" panose="020B0604030504040204" pitchFamily="34" charset="0"/>
              </a:rPr>
              <a:t>αντικαθίσταται</a:t>
            </a:r>
            <a:r>
              <a:rPr lang="el-GR" altLang="el-GR" sz="2400">
                <a:solidFill>
                  <a:srgbClr val="000000"/>
                </a:solidFill>
                <a:latin typeface="Verdana" panose="020B0604030504040204" pitchFamily="34" charset="0"/>
              </a:rPr>
              <a:t> συνεχώς </a:t>
            </a:r>
          </a:p>
          <a:p>
            <a:pPr eaLnBrk="1" hangingPunct="1">
              <a:lnSpc>
                <a:spcPct val="110000"/>
              </a:lnSpc>
              <a:spcBef>
                <a:spcPct val="40000"/>
              </a:spcBef>
              <a:buFont typeface="Wingdings" panose="05000000000000000000" pitchFamily="2" charset="2"/>
              <a:buChar char="§"/>
              <a:tabLst>
                <a:tab pos="3319463" algn="l"/>
                <a:tab pos="6275388" algn="l"/>
              </a:tabLst>
            </a:pPr>
            <a:r>
              <a:rPr lang="el-GR" altLang="el-GR" sz="2400">
                <a:solidFill>
                  <a:srgbClr val="000000"/>
                </a:solidFill>
                <a:latin typeface="Verdana" panose="020B0604030504040204" pitchFamily="34" charset="0"/>
              </a:rPr>
              <a:t>Η αναλογία του </a:t>
            </a:r>
            <a:r>
              <a:rPr lang="el-GR" altLang="el-GR" sz="2400" b="1" baseline="30000">
                <a:solidFill>
                  <a:srgbClr val="FF0000"/>
                </a:solidFill>
                <a:latin typeface="Verdana" panose="020B0604030504040204" pitchFamily="34" charset="0"/>
              </a:rPr>
              <a:t>14</a:t>
            </a:r>
            <a:r>
              <a:rPr lang="el-GR" altLang="el-GR" sz="2400" b="1">
                <a:solidFill>
                  <a:srgbClr val="FF0000"/>
                </a:solidFill>
                <a:latin typeface="Verdana" panose="020B0604030504040204" pitchFamily="34" charset="0"/>
              </a:rPr>
              <a:t>C/</a:t>
            </a:r>
            <a:r>
              <a:rPr lang="el-GR" altLang="el-GR" sz="2400" b="1" baseline="30000">
                <a:solidFill>
                  <a:srgbClr val="FF0000"/>
                </a:solidFill>
                <a:latin typeface="Verdana" panose="020B0604030504040204" pitchFamily="34" charset="0"/>
              </a:rPr>
              <a:t>12</a:t>
            </a:r>
            <a:r>
              <a:rPr lang="el-GR" altLang="el-GR" sz="2400" b="1">
                <a:solidFill>
                  <a:srgbClr val="FF0000"/>
                </a:solidFill>
                <a:latin typeface="Verdana" panose="020B0604030504040204" pitchFamily="34" charset="0"/>
              </a:rPr>
              <a:t>C</a:t>
            </a:r>
            <a:r>
              <a:rPr lang="el-GR" altLang="el-GR" sz="2400">
                <a:solidFill>
                  <a:srgbClr val="000000"/>
                </a:solidFill>
                <a:latin typeface="Verdana" panose="020B0604030504040204" pitchFamily="34" charset="0"/>
              </a:rPr>
              <a:t> παραμένει </a:t>
            </a:r>
            <a:r>
              <a:rPr lang="el-GR" altLang="el-GR" sz="2400" b="1">
                <a:solidFill>
                  <a:srgbClr val="FF0000"/>
                </a:solidFill>
                <a:latin typeface="Verdana" panose="020B0604030504040204" pitchFamily="34" charset="0"/>
              </a:rPr>
              <a:t>σταθερή</a:t>
            </a:r>
            <a:r>
              <a:rPr lang="el-GR" altLang="el-GR" sz="2400">
                <a:solidFill>
                  <a:srgbClr val="000000"/>
                </a:solidFill>
                <a:latin typeface="Verdana" panose="020B0604030504040204" pitchFamily="34" charset="0"/>
              </a:rPr>
              <a:t> </a:t>
            </a:r>
          </a:p>
        </p:txBody>
      </p:sp>
      <p:sp>
        <p:nvSpPr>
          <p:cNvPr id="380951" name="Text Box 23">
            <a:extLst>
              <a:ext uri="{FF2B5EF4-FFF2-40B4-BE49-F238E27FC236}">
                <a16:creationId xmlns:a16="http://schemas.microsoft.com/office/drawing/2014/main" id="{E11C9AA1-2E8E-4A70-B530-57973D16F675}"/>
              </a:ext>
            </a:extLst>
          </p:cNvPr>
          <p:cNvSpPr txBox="1">
            <a:spLocks noChangeArrowheads="1"/>
          </p:cNvSpPr>
          <p:nvPr/>
        </p:nvSpPr>
        <p:spPr bwMode="auto">
          <a:xfrm>
            <a:off x="5792788" y="4097338"/>
            <a:ext cx="2965450"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r>
              <a:rPr lang="en-US" altLang="el-GR" sz="3600" baseline="50000">
                <a:solidFill>
                  <a:srgbClr val="000000"/>
                </a:solidFill>
              </a:rPr>
              <a:t>14</a:t>
            </a:r>
            <a:r>
              <a:rPr lang="en-US" altLang="el-GR" sz="3600" baseline="-50000">
                <a:solidFill>
                  <a:srgbClr val="000000"/>
                </a:solidFill>
              </a:rPr>
              <a:t>6</a:t>
            </a:r>
            <a:r>
              <a:rPr lang="en-US" altLang="el-GR" sz="3600">
                <a:solidFill>
                  <a:srgbClr val="000000"/>
                </a:solidFill>
              </a:rPr>
              <a:t>C </a:t>
            </a:r>
            <a:r>
              <a:rPr lang="en-US" altLang="el-GR" sz="3600">
                <a:solidFill>
                  <a:srgbClr val="000000"/>
                </a:solidFill>
                <a:sym typeface="Wingdings" panose="05000000000000000000" pitchFamily="2" charset="2"/>
              </a:rPr>
              <a:t> </a:t>
            </a:r>
            <a:r>
              <a:rPr lang="en-US" altLang="el-GR" sz="3600" baseline="50000">
                <a:solidFill>
                  <a:srgbClr val="000000"/>
                </a:solidFill>
                <a:sym typeface="Wingdings" panose="05000000000000000000" pitchFamily="2" charset="2"/>
              </a:rPr>
              <a:t>1</a:t>
            </a:r>
            <a:r>
              <a:rPr lang="en-US" altLang="el-GR" sz="3600" baseline="50000">
                <a:solidFill>
                  <a:srgbClr val="000000"/>
                </a:solidFill>
              </a:rPr>
              <a:t>4</a:t>
            </a:r>
            <a:r>
              <a:rPr lang="en-US" altLang="el-GR" sz="3600" baseline="-50000">
                <a:solidFill>
                  <a:srgbClr val="000000"/>
                </a:solidFill>
              </a:rPr>
              <a:t>7</a:t>
            </a:r>
            <a:r>
              <a:rPr lang="en-US" altLang="el-GR" sz="3600">
                <a:solidFill>
                  <a:srgbClr val="000000"/>
                </a:solidFill>
              </a:rPr>
              <a:t>N</a:t>
            </a:r>
          </a:p>
        </p:txBody>
      </p:sp>
      <p:sp>
        <p:nvSpPr>
          <p:cNvPr id="380953" name="Text Box 25">
            <a:extLst>
              <a:ext uri="{FF2B5EF4-FFF2-40B4-BE49-F238E27FC236}">
                <a16:creationId xmlns:a16="http://schemas.microsoft.com/office/drawing/2014/main" id="{018A67B5-084F-4089-9B86-996D7771DA7C}"/>
              </a:ext>
            </a:extLst>
          </p:cNvPr>
          <p:cNvSpPr txBox="1">
            <a:spLocks noChangeArrowheads="1"/>
          </p:cNvSpPr>
          <p:nvPr/>
        </p:nvSpPr>
        <p:spPr bwMode="auto">
          <a:xfrm>
            <a:off x="920750" y="4089400"/>
            <a:ext cx="177006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r>
              <a:rPr lang="en-US" altLang="el-GR" sz="3600" baseline="50000">
                <a:solidFill>
                  <a:srgbClr val="000000"/>
                </a:solidFill>
              </a:rPr>
              <a:t>14</a:t>
            </a:r>
            <a:r>
              <a:rPr lang="en-US" altLang="el-GR" sz="3600" baseline="-50000">
                <a:solidFill>
                  <a:srgbClr val="000000"/>
                </a:solidFill>
              </a:rPr>
              <a:t>6</a:t>
            </a:r>
            <a:r>
              <a:rPr lang="en-US" altLang="el-GR" sz="3600">
                <a:solidFill>
                  <a:srgbClr val="000000"/>
                </a:solidFill>
              </a:rPr>
              <a:t>C </a:t>
            </a:r>
            <a:r>
              <a:rPr lang="en-US" altLang="el-GR" sz="3600">
                <a:solidFill>
                  <a:srgbClr val="000000"/>
                </a:solidFill>
                <a:sym typeface="Wingdings" panose="05000000000000000000" pitchFamily="2" charset="2"/>
              </a:rPr>
              <a:t></a:t>
            </a:r>
            <a:endParaRPr lang="en-US" altLang="el-GR" sz="3600">
              <a:solidFill>
                <a:srgbClr val="000000"/>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0951"/>
                                        </p:tgtEl>
                                        <p:attrNameLst>
                                          <p:attrName>style.visibility</p:attrName>
                                        </p:attrNameLst>
                                      </p:cBhvr>
                                      <p:to>
                                        <p:strVal val="visible"/>
                                      </p:to>
                                    </p:set>
                                    <p:animEffect transition="in" filter="wipe(left)">
                                      <p:cBhvr>
                                        <p:cTn id="7" dur="3000"/>
                                        <p:tgtEl>
                                          <p:spTgt spid="380951"/>
                                        </p:tgtEl>
                                      </p:cBhvr>
                                    </p:animEffect>
                                  </p:childTnLst>
                                </p:cTn>
                              </p:par>
                            </p:childTnLst>
                          </p:cTn>
                        </p:par>
                        <p:par>
                          <p:cTn id="8" fill="hold" nodeType="afterGroup">
                            <p:stCondLst>
                              <p:cond delay="3000"/>
                            </p:stCondLst>
                            <p:childTnLst>
                              <p:par>
                                <p:cTn id="9" presetID="12" presetClass="entr" presetSubtype="8" fill="hold" grpId="0" nodeType="afterEffect">
                                  <p:stCondLst>
                                    <p:cond delay="0"/>
                                  </p:stCondLst>
                                  <p:childTnLst>
                                    <p:set>
                                      <p:cBhvr>
                                        <p:cTn id="10" dur="1" fill="hold">
                                          <p:stCondLst>
                                            <p:cond delay="0"/>
                                          </p:stCondLst>
                                        </p:cTn>
                                        <p:tgtEl>
                                          <p:spTgt spid="380953"/>
                                        </p:tgtEl>
                                        <p:attrNameLst>
                                          <p:attrName>style.visibility</p:attrName>
                                        </p:attrNameLst>
                                      </p:cBhvr>
                                      <p:to>
                                        <p:strVal val="visible"/>
                                      </p:to>
                                    </p:set>
                                    <p:animEffect transition="in" filter="slide(fromLeft)">
                                      <p:cBhvr>
                                        <p:cTn id="11" dur="3000"/>
                                        <p:tgtEl>
                                          <p:spTgt spid="3809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51" grpId="0"/>
      <p:bldP spid="380953"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51202" name="Picture 8" descr="_Εικόνα1">
            <a:extLst>
              <a:ext uri="{FF2B5EF4-FFF2-40B4-BE49-F238E27FC236}">
                <a16:creationId xmlns:a16="http://schemas.microsoft.com/office/drawing/2014/main" id="{63ABF3AD-8B75-4AE2-8299-E73C6F2D59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1538" y="3654425"/>
            <a:ext cx="3846512" cy="2566988"/>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51203" name="Rectangle 3">
            <a:extLst>
              <a:ext uri="{FF2B5EF4-FFF2-40B4-BE49-F238E27FC236}">
                <a16:creationId xmlns:a16="http://schemas.microsoft.com/office/drawing/2014/main" id="{AFE59418-CB5A-4FEC-B88C-251BAC522F89}"/>
              </a:ext>
            </a:extLst>
          </p:cNvPr>
          <p:cNvSpPr>
            <a:spLocks noGrp="1" noChangeArrowheads="1"/>
          </p:cNvSpPr>
          <p:nvPr>
            <p:ph type="title"/>
          </p:nvPr>
        </p:nvSpPr>
        <p:spPr>
          <a:xfrm>
            <a:off x="685800" y="230188"/>
            <a:ext cx="7772400" cy="650875"/>
          </a:xfrm>
          <a:solidFill>
            <a:srgbClr val="FFFFFF"/>
          </a:solidFill>
          <a:ln>
            <a:solidFill>
              <a:schemeClr val="hlink"/>
            </a:solidFill>
            <a:miter lim="800000"/>
            <a:headEnd/>
            <a:tailEnd/>
          </a:ln>
        </p:spPr>
        <p:txBody>
          <a:bodyPr>
            <a:spAutoFit/>
          </a:bodyPr>
          <a:lstStyle/>
          <a:p>
            <a:pPr eaLnBrk="1" hangingPunct="1"/>
            <a:r>
              <a:rPr lang="el-GR" altLang="el-GR" sz="3600" b="1">
                <a:solidFill>
                  <a:srgbClr val="000000"/>
                </a:solidFill>
                <a:latin typeface="Verdana" panose="020B0604030504040204" pitchFamily="34" charset="0"/>
              </a:rPr>
              <a:t>ΡΑΔΙΟΑΝΘΡΑΚΑΣ</a:t>
            </a:r>
            <a:endParaRPr lang="en-GB" altLang="el-GR" sz="3600" b="1">
              <a:solidFill>
                <a:srgbClr val="000000"/>
              </a:solidFill>
              <a:latin typeface="Verdana" panose="020B0604030504040204" pitchFamily="34" charset="0"/>
            </a:endParaRPr>
          </a:p>
        </p:txBody>
      </p:sp>
      <p:sp>
        <p:nvSpPr>
          <p:cNvPr id="51204" name="Rectangle 4">
            <a:extLst>
              <a:ext uri="{FF2B5EF4-FFF2-40B4-BE49-F238E27FC236}">
                <a16:creationId xmlns:a16="http://schemas.microsoft.com/office/drawing/2014/main" id="{58BE9CB0-8877-4D2D-8AF9-49BE0CB4DC43}"/>
              </a:ext>
            </a:extLst>
          </p:cNvPr>
          <p:cNvSpPr>
            <a:spLocks noGrp="1" noChangeArrowheads="1"/>
          </p:cNvSpPr>
          <p:nvPr>
            <p:ph type="body" idx="1"/>
          </p:nvPr>
        </p:nvSpPr>
        <p:spPr>
          <a:xfrm>
            <a:off x="161925" y="1093788"/>
            <a:ext cx="8982075" cy="2063750"/>
          </a:xfrm>
          <a:noFill/>
        </p:spPr>
        <p:txBody>
          <a:bodyPr>
            <a:spAutoFit/>
          </a:bodyPr>
          <a:lstStyle/>
          <a:p>
            <a:pPr eaLnBrk="1" hangingPunct="1">
              <a:lnSpc>
                <a:spcPct val="110000"/>
              </a:lnSpc>
              <a:spcBef>
                <a:spcPct val="50000"/>
              </a:spcBef>
              <a:buFont typeface="Wingdings" panose="05000000000000000000" pitchFamily="2" charset="2"/>
              <a:buChar char="§"/>
              <a:tabLst>
                <a:tab pos="3319463" algn="l"/>
                <a:tab pos="6275388" algn="l"/>
              </a:tabLst>
            </a:pPr>
            <a:r>
              <a:rPr lang="el-GR" altLang="el-GR" sz="2400">
                <a:solidFill>
                  <a:srgbClr val="000000"/>
                </a:solidFill>
                <a:latin typeface="Verdana" panose="020B0604030504040204" pitchFamily="34" charset="0"/>
              </a:rPr>
              <a:t>Όταν ο οργανισμός </a:t>
            </a:r>
            <a:r>
              <a:rPr lang="el-GR" altLang="el-GR" sz="2400" b="1">
                <a:solidFill>
                  <a:srgbClr val="FF0000"/>
                </a:solidFill>
                <a:latin typeface="Verdana" panose="020B0604030504040204" pitchFamily="34" charset="0"/>
              </a:rPr>
              <a:t>πεθάνει</a:t>
            </a:r>
            <a:r>
              <a:rPr lang="el-GR" altLang="el-GR" sz="2400">
                <a:solidFill>
                  <a:srgbClr val="000000"/>
                </a:solidFill>
                <a:latin typeface="Verdana" panose="020B0604030504040204" pitchFamily="34" charset="0"/>
              </a:rPr>
              <a:t> παύει να απορροφά </a:t>
            </a:r>
            <a:r>
              <a:rPr lang="en-US" altLang="el-GR" sz="2400">
                <a:solidFill>
                  <a:srgbClr val="000000"/>
                </a:solidFill>
                <a:latin typeface="Verdana" panose="020B0604030504040204" pitchFamily="34" charset="0"/>
              </a:rPr>
              <a:t>CO</a:t>
            </a:r>
            <a:r>
              <a:rPr lang="en-US" altLang="el-GR" sz="2400" baseline="-25000">
                <a:solidFill>
                  <a:srgbClr val="000000"/>
                </a:solidFill>
                <a:latin typeface="Verdana" panose="020B0604030504040204" pitchFamily="34" charset="0"/>
              </a:rPr>
              <a:t>2</a:t>
            </a:r>
            <a:r>
              <a:rPr lang="el-GR" altLang="el-GR" sz="2400">
                <a:solidFill>
                  <a:srgbClr val="000000"/>
                </a:solidFill>
                <a:latin typeface="Verdana" panose="020B0604030504040204" pitchFamily="34" charset="0"/>
              </a:rPr>
              <a:t> </a:t>
            </a:r>
          </a:p>
          <a:p>
            <a:pPr eaLnBrk="1" hangingPunct="1">
              <a:lnSpc>
                <a:spcPct val="110000"/>
              </a:lnSpc>
              <a:spcBef>
                <a:spcPct val="50000"/>
              </a:spcBef>
              <a:buFont typeface="Wingdings" panose="05000000000000000000" pitchFamily="2" charset="2"/>
              <a:buChar char="§"/>
              <a:tabLst>
                <a:tab pos="3319463" algn="l"/>
                <a:tab pos="6275388" algn="l"/>
              </a:tabLst>
            </a:pPr>
            <a:r>
              <a:rPr lang="el-GR" altLang="el-GR" sz="2400" b="1">
                <a:solidFill>
                  <a:srgbClr val="FF0000"/>
                </a:solidFill>
                <a:latin typeface="Verdana" panose="020B0604030504040204" pitchFamily="34" charset="0"/>
              </a:rPr>
              <a:t>Δεν παίρνει </a:t>
            </a:r>
            <a:r>
              <a:rPr lang="en-US" altLang="el-GR" sz="2400" b="1" baseline="30000">
                <a:solidFill>
                  <a:srgbClr val="FF0000"/>
                </a:solidFill>
                <a:latin typeface="Verdana" panose="020B0604030504040204" pitchFamily="34" charset="0"/>
              </a:rPr>
              <a:t>14</a:t>
            </a:r>
            <a:r>
              <a:rPr lang="en-US" altLang="el-GR" sz="2400" b="1">
                <a:solidFill>
                  <a:srgbClr val="FF0000"/>
                </a:solidFill>
                <a:latin typeface="Verdana" panose="020B0604030504040204" pitchFamily="34" charset="0"/>
              </a:rPr>
              <a:t>C</a:t>
            </a:r>
            <a:r>
              <a:rPr lang="el-GR" altLang="el-GR" sz="2400">
                <a:solidFill>
                  <a:srgbClr val="000000"/>
                </a:solidFill>
                <a:latin typeface="Verdana" panose="020B0604030504040204" pitchFamily="34" charset="0"/>
              </a:rPr>
              <a:t> για να αντικαταστήσει το διασπώμενο </a:t>
            </a:r>
          </a:p>
          <a:p>
            <a:pPr eaLnBrk="1" hangingPunct="1">
              <a:lnSpc>
                <a:spcPct val="110000"/>
              </a:lnSpc>
              <a:spcBef>
                <a:spcPct val="50000"/>
              </a:spcBef>
              <a:buFont typeface="Wingdings" panose="05000000000000000000" pitchFamily="2" charset="2"/>
              <a:buChar char="§"/>
              <a:tabLst>
                <a:tab pos="3319463" algn="l"/>
                <a:tab pos="6275388" algn="l"/>
              </a:tabLst>
            </a:pPr>
            <a:r>
              <a:rPr lang="el-GR" altLang="el-GR" sz="2400">
                <a:solidFill>
                  <a:srgbClr val="000000"/>
                </a:solidFill>
                <a:latin typeface="Verdana" panose="020B0604030504040204" pitchFamily="34" charset="0"/>
              </a:rPr>
              <a:t>Το ποσοστό του </a:t>
            </a:r>
            <a:r>
              <a:rPr lang="en-US" altLang="el-GR" sz="2400" baseline="30000">
                <a:solidFill>
                  <a:srgbClr val="000000"/>
                </a:solidFill>
                <a:latin typeface="Verdana" panose="020B0604030504040204" pitchFamily="34" charset="0"/>
              </a:rPr>
              <a:t>14</a:t>
            </a:r>
            <a:r>
              <a:rPr lang="en-US" altLang="el-GR" sz="2400">
                <a:solidFill>
                  <a:srgbClr val="000000"/>
                </a:solidFill>
                <a:latin typeface="Verdana" panose="020B0604030504040204" pitchFamily="34" charset="0"/>
              </a:rPr>
              <a:t>C</a:t>
            </a:r>
            <a:r>
              <a:rPr lang="el-GR" altLang="el-GR" sz="2400">
                <a:solidFill>
                  <a:srgbClr val="000000"/>
                </a:solidFill>
                <a:latin typeface="Verdana" panose="020B0604030504040204" pitchFamily="34" charset="0"/>
              </a:rPr>
              <a:t> εντός του νεκρού οργανισμού </a:t>
            </a:r>
            <a:r>
              <a:rPr lang="el-GR" altLang="el-GR" sz="2400" b="1">
                <a:solidFill>
                  <a:srgbClr val="FF0000"/>
                </a:solidFill>
                <a:latin typeface="Verdana" panose="020B0604030504040204" pitchFamily="34" charset="0"/>
              </a:rPr>
              <a:t>μειώνεται</a:t>
            </a:r>
            <a:r>
              <a:rPr lang="el-GR" altLang="el-GR" sz="2400">
                <a:solidFill>
                  <a:srgbClr val="000000"/>
                </a:solidFill>
                <a:latin typeface="Verdana" panose="020B0604030504040204" pitchFamily="34" charset="0"/>
              </a:rPr>
              <a:t> βαθμιαία καθώς αυτός διασπάται προς </a:t>
            </a:r>
            <a:r>
              <a:rPr lang="el-GR" altLang="el-GR" sz="2400" baseline="30000">
                <a:solidFill>
                  <a:srgbClr val="000000"/>
                </a:solidFill>
                <a:latin typeface="Verdana" panose="020B0604030504040204" pitchFamily="34" charset="0"/>
              </a:rPr>
              <a:t>14</a:t>
            </a:r>
            <a:r>
              <a:rPr lang="el-GR" altLang="el-GR" sz="2400">
                <a:solidFill>
                  <a:srgbClr val="000000"/>
                </a:solidFill>
                <a:latin typeface="Verdana" panose="020B0604030504040204" pitchFamily="34" charset="0"/>
              </a:rPr>
              <a:t>Ν</a:t>
            </a:r>
          </a:p>
        </p:txBody>
      </p:sp>
      <p:sp>
        <p:nvSpPr>
          <p:cNvPr id="51205" name="Text Box 5">
            <a:extLst>
              <a:ext uri="{FF2B5EF4-FFF2-40B4-BE49-F238E27FC236}">
                <a16:creationId xmlns:a16="http://schemas.microsoft.com/office/drawing/2014/main" id="{D3614546-9E41-4C7E-809A-12A54C545D25}"/>
              </a:ext>
            </a:extLst>
          </p:cNvPr>
          <p:cNvSpPr txBox="1">
            <a:spLocks noChangeArrowheads="1"/>
          </p:cNvSpPr>
          <p:nvPr/>
        </p:nvSpPr>
        <p:spPr bwMode="auto">
          <a:xfrm>
            <a:off x="6016625" y="4457700"/>
            <a:ext cx="2965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r>
              <a:rPr lang="en-US" altLang="el-GR" sz="3600" baseline="50000">
                <a:solidFill>
                  <a:srgbClr val="000000"/>
                </a:solidFill>
              </a:rPr>
              <a:t>14</a:t>
            </a:r>
            <a:r>
              <a:rPr lang="en-US" altLang="el-GR" sz="3600" baseline="-50000">
                <a:solidFill>
                  <a:srgbClr val="000000"/>
                </a:solidFill>
              </a:rPr>
              <a:t>6</a:t>
            </a:r>
            <a:r>
              <a:rPr lang="en-US" altLang="el-GR" sz="3600">
                <a:solidFill>
                  <a:srgbClr val="000000"/>
                </a:solidFill>
              </a:rPr>
              <a:t>C </a:t>
            </a:r>
            <a:r>
              <a:rPr lang="en-US" altLang="el-GR" sz="3600">
                <a:solidFill>
                  <a:srgbClr val="000000"/>
                </a:solidFill>
                <a:sym typeface="Wingdings" panose="05000000000000000000" pitchFamily="2" charset="2"/>
              </a:rPr>
              <a:t> </a:t>
            </a:r>
            <a:r>
              <a:rPr lang="en-US" altLang="el-GR" sz="3600" baseline="50000">
                <a:solidFill>
                  <a:srgbClr val="000000"/>
                </a:solidFill>
                <a:sym typeface="Wingdings" panose="05000000000000000000" pitchFamily="2" charset="2"/>
              </a:rPr>
              <a:t>1</a:t>
            </a:r>
            <a:r>
              <a:rPr lang="en-US" altLang="el-GR" sz="3600" baseline="50000">
                <a:solidFill>
                  <a:srgbClr val="000000"/>
                </a:solidFill>
              </a:rPr>
              <a:t>4</a:t>
            </a:r>
            <a:r>
              <a:rPr lang="en-US" altLang="el-GR" sz="3600" baseline="-50000">
                <a:solidFill>
                  <a:srgbClr val="000000"/>
                </a:solidFill>
              </a:rPr>
              <a:t>7</a:t>
            </a:r>
            <a:r>
              <a:rPr lang="en-US" altLang="el-GR" sz="3600">
                <a:solidFill>
                  <a:srgbClr val="000000"/>
                </a:solidFill>
              </a:rPr>
              <a:t>N</a:t>
            </a:r>
          </a:p>
        </p:txBody>
      </p:sp>
      <p:sp>
        <p:nvSpPr>
          <p:cNvPr id="51206" name="Text Box 6">
            <a:extLst>
              <a:ext uri="{FF2B5EF4-FFF2-40B4-BE49-F238E27FC236}">
                <a16:creationId xmlns:a16="http://schemas.microsoft.com/office/drawing/2014/main" id="{64C9B2AF-7496-4C13-B95C-FCAF821E05CB}"/>
              </a:ext>
            </a:extLst>
          </p:cNvPr>
          <p:cNvSpPr txBox="1">
            <a:spLocks noChangeArrowheads="1"/>
          </p:cNvSpPr>
          <p:nvPr/>
        </p:nvSpPr>
        <p:spPr bwMode="auto">
          <a:xfrm>
            <a:off x="296863" y="4449763"/>
            <a:ext cx="17700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r>
              <a:rPr lang="en-US" altLang="el-GR" sz="3600" baseline="50000">
                <a:solidFill>
                  <a:srgbClr val="000000"/>
                </a:solidFill>
              </a:rPr>
              <a:t>14</a:t>
            </a:r>
            <a:r>
              <a:rPr lang="en-US" altLang="el-GR" sz="3600" baseline="-50000">
                <a:solidFill>
                  <a:srgbClr val="000000"/>
                </a:solidFill>
              </a:rPr>
              <a:t>6</a:t>
            </a:r>
            <a:r>
              <a:rPr lang="en-US" altLang="el-GR" sz="3600">
                <a:solidFill>
                  <a:srgbClr val="000000"/>
                </a:solidFill>
              </a:rPr>
              <a:t>C </a:t>
            </a:r>
            <a:r>
              <a:rPr lang="en-US" altLang="el-GR" sz="3600">
                <a:solidFill>
                  <a:srgbClr val="000000"/>
                </a:solidFill>
                <a:sym typeface="Wingdings" panose="05000000000000000000" pitchFamily="2" charset="2"/>
              </a:rPr>
              <a:t></a:t>
            </a:r>
            <a:endParaRPr lang="en-US" altLang="el-GR" sz="3600">
              <a:solidFill>
                <a:srgbClr val="000000"/>
              </a:solidFill>
            </a:endParaRPr>
          </a:p>
        </p:txBody>
      </p:sp>
      <p:sp>
        <p:nvSpPr>
          <p:cNvPr id="51207" name="Text Box 9">
            <a:extLst>
              <a:ext uri="{FF2B5EF4-FFF2-40B4-BE49-F238E27FC236}">
                <a16:creationId xmlns:a16="http://schemas.microsoft.com/office/drawing/2014/main" id="{8B408657-DFC2-47C2-A753-D97C3CA477FD}"/>
              </a:ext>
            </a:extLst>
          </p:cNvPr>
          <p:cNvSpPr txBox="1">
            <a:spLocks noChangeArrowheads="1"/>
          </p:cNvSpPr>
          <p:nvPr/>
        </p:nvSpPr>
        <p:spPr bwMode="auto">
          <a:xfrm>
            <a:off x="1390650" y="4238625"/>
            <a:ext cx="7064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r>
              <a:rPr lang="el-GR" altLang="el-GR" sz="6000" b="0">
                <a:solidFill>
                  <a:srgbClr val="FF0000"/>
                </a:solidFill>
              </a:rPr>
              <a:t>Χ</a:t>
            </a:r>
            <a:endParaRPr lang="en-US" altLang="el-GR" sz="6000" b="0">
              <a:solidFill>
                <a:srgbClr val="FF0000"/>
              </a:solidFill>
            </a:endParaRPr>
          </a:p>
        </p:txBody>
      </p:sp>
    </p:spTree>
  </p:cSld>
  <p:clrMapOvr>
    <a:masterClrMapping/>
  </p:clrMapOvr>
  <p:transition>
    <p:fade thruBlk="1"/>
  </p:transition>
</p:sld>
</file>

<file path=ppt/slides/slide4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52226" name="Picture 15" descr="_Εικόνα1">
            <a:extLst>
              <a:ext uri="{FF2B5EF4-FFF2-40B4-BE49-F238E27FC236}">
                <a16:creationId xmlns:a16="http://schemas.microsoft.com/office/drawing/2014/main" id="{0E23A53E-07DF-4C74-BF3D-61B202366B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7900" y="2349500"/>
            <a:ext cx="2876550" cy="2152650"/>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52227" name="Picture 14" descr="_Εικόνα1">
            <a:extLst>
              <a:ext uri="{FF2B5EF4-FFF2-40B4-BE49-F238E27FC236}">
                <a16:creationId xmlns:a16="http://schemas.microsoft.com/office/drawing/2014/main" id="{FCCED594-BFBA-49E7-865E-CDBBA8203C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7900" y="4598988"/>
            <a:ext cx="2876550" cy="2060575"/>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52228" name="Rectangle 3">
            <a:extLst>
              <a:ext uri="{FF2B5EF4-FFF2-40B4-BE49-F238E27FC236}">
                <a16:creationId xmlns:a16="http://schemas.microsoft.com/office/drawing/2014/main" id="{0C9BA250-5CFA-476B-B7C4-591EC65A2C88}"/>
              </a:ext>
            </a:extLst>
          </p:cNvPr>
          <p:cNvSpPr>
            <a:spLocks noGrp="1" noChangeArrowheads="1"/>
          </p:cNvSpPr>
          <p:nvPr>
            <p:ph type="title"/>
          </p:nvPr>
        </p:nvSpPr>
        <p:spPr>
          <a:xfrm>
            <a:off x="685800" y="230188"/>
            <a:ext cx="7772400" cy="650875"/>
          </a:xfrm>
          <a:solidFill>
            <a:srgbClr val="FFFFFF"/>
          </a:solidFill>
          <a:ln>
            <a:solidFill>
              <a:schemeClr val="hlink"/>
            </a:solidFill>
            <a:miter lim="800000"/>
            <a:headEnd/>
            <a:tailEnd/>
          </a:ln>
        </p:spPr>
        <p:txBody>
          <a:bodyPr>
            <a:spAutoFit/>
          </a:bodyPr>
          <a:lstStyle/>
          <a:p>
            <a:pPr eaLnBrk="1" hangingPunct="1"/>
            <a:r>
              <a:rPr lang="el-GR" altLang="el-GR" sz="3600" b="1">
                <a:solidFill>
                  <a:srgbClr val="000000"/>
                </a:solidFill>
                <a:latin typeface="Verdana" panose="020B0604030504040204" pitchFamily="34" charset="0"/>
              </a:rPr>
              <a:t>ΡΑΔΙΟΑΝΘΡΑΚΑΣ</a:t>
            </a:r>
            <a:endParaRPr lang="en-GB" altLang="el-GR" sz="3600" b="1">
              <a:solidFill>
                <a:srgbClr val="000000"/>
              </a:solidFill>
              <a:latin typeface="Verdana" panose="020B0604030504040204" pitchFamily="34" charset="0"/>
            </a:endParaRPr>
          </a:p>
        </p:txBody>
      </p:sp>
      <p:sp>
        <p:nvSpPr>
          <p:cNvPr id="52229" name="Rectangle 4">
            <a:extLst>
              <a:ext uri="{FF2B5EF4-FFF2-40B4-BE49-F238E27FC236}">
                <a16:creationId xmlns:a16="http://schemas.microsoft.com/office/drawing/2014/main" id="{D9BB44D2-FBFD-46F4-9E19-308FD590A6F1}"/>
              </a:ext>
            </a:extLst>
          </p:cNvPr>
          <p:cNvSpPr>
            <a:spLocks noGrp="1" noChangeArrowheads="1"/>
          </p:cNvSpPr>
          <p:nvPr>
            <p:ph type="body" idx="1"/>
          </p:nvPr>
        </p:nvSpPr>
        <p:spPr>
          <a:xfrm>
            <a:off x="161925" y="1228725"/>
            <a:ext cx="8982075" cy="895350"/>
          </a:xfrm>
          <a:noFill/>
        </p:spPr>
        <p:txBody>
          <a:bodyPr>
            <a:spAutoFit/>
          </a:bodyPr>
          <a:lstStyle/>
          <a:p>
            <a:pPr eaLnBrk="1" hangingPunct="1">
              <a:lnSpc>
                <a:spcPct val="110000"/>
              </a:lnSpc>
              <a:spcBef>
                <a:spcPct val="40000"/>
              </a:spcBef>
              <a:buFont typeface="Wingdings" panose="05000000000000000000" pitchFamily="2" charset="2"/>
              <a:buChar char="§"/>
              <a:tabLst>
                <a:tab pos="3319463" algn="l"/>
                <a:tab pos="6275388" algn="l"/>
              </a:tabLst>
            </a:pPr>
            <a:r>
              <a:rPr lang="el-GR" altLang="el-GR" sz="2400">
                <a:solidFill>
                  <a:srgbClr val="000000"/>
                </a:solidFill>
                <a:latin typeface="Verdana" panose="020B0604030504040204" pitchFamily="34" charset="0"/>
              </a:rPr>
              <a:t>Μετρώντας την αναλογία </a:t>
            </a:r>
            <a:r>
              <a:rPr lang="el-GR" altLang="el-GR" sz="2400" b="1" baseline="30000">
                <a:solidFill>
                  <a:srgbClr val="FF0000"/>
                </a:solidFill>
                <a:latin typeface="Verdana" panose="020B0604030504040204" pitchFamily="34" charset="0"/>
              </a:rPr>
              <a:t>14</a:t>
            </a:r>
            <a:r>
              <a:rPr lang="el-GR" altLang="el-GR" sz="2400" b="1">
                <a:solidFill>
                  <a:srgbClr val="FF0000"/>
                </a:solidFill>
                <a:latin typeface="Verdana" panose="020B0604030504040204" pitchFamily="34" charset="0"/>
              </a:rPr>
              <a:t>C/</a:t>
            </a:r>
            <a:r>
              <a:rPr lang="el-GR" altLang="el-GR" sz="2400" b="1" baseline="30000">
                <a:solidFill>
                  <a:srgbClr val="FF0000"/>
                </a:solidFill>
                <a:latin typeface="Verdana" panose="020B0604030504040204" pitchFamily="34" charset="0"/>
              </a:rPr>
              <a:t>12</a:t>
            </a:r>
            <a:r>
              <a:rPr lang="el-GR" altLang="el-GR" sz="2400" b="1">
                <a:solidFill>
                  <a:srgbClr val="FF0000"/>
                </a:solidFill>
                <a:latin typeface="Verdana" panose="020B0604030504040204" pitchFamily="34" charset="0"/>
              </a:rPr>
              <a:t>C</a:t>
            </a:r>
            <a:r>
              <a:rPr lang="el-GR" altLang="el-GR" sz="2400">
                <a:solidFill>
                  <a:srgbClr val="000000"/>
                </a:solidFill>
                <a:latin typeface="Verdana" panose="020B0604030504040204" pitchFamily="34" charset="0"/>
              </a:rPr>
              <a:t> σε ένα δείγμα προσδιορίζουμε την ηλικία του</a:t>
            </a:r>
          </a:p>
        </p:txBody>
      </p:sp>
      <p:pic>
        <p:nvPicPr>
          <p:cNvPr id="52230" name="Picture 9" descr="14Cdating">
            <a:extLst>
              <a:ext uri="{FF2B5EF4-FFF2-40B4-BE49-F238E27FC236}">
                <a16:creationId xmlns:a16="http://schemas.microsoft.com/office/drawing/2014/main" id="{D714B7BA-C67A-4DC4-AD1F-29FF6706FB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3024188"/>
            <a:ext cx="5581650" cy="3143250"/>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8194" name="Picture 12" descr="periodic_table1">
            <a:extLst>
              <a:ext uri="{FF2B5EF4-FFF2-40B4-BE49-F238E27FC236}">
                <a16:creationId xmlns:a16="http://schemas.microsoft.com/office/drawing/2014/main" id="{DF541A5A-0BFF-4C4B-AFE6-A4FF9412171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2038" y="2798763"/>
            <a:ext cx="7019925"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a:extLst>
              <a:ext uri="{FF2B5EF4-FFF2-40B4-BE49-F238E27FC236}">
                <a16:creationId xmlns:a16="http://schemas.microsoft.com/office/drawing/2014/main" id="{F1B4DD11-313C-4E37-9976-6A43BD1E302E}"/>
              </a:ext>
            </a:extLst>
          </p:cNvPr>
          <p:cNvSpPr>
            <a:spLocks noGrp="1" noChangeArrowheads="1"/>
          </p:cNvSpPr>
          <p:nvPr>
            <p:ph type="title"/>
          </p:nvPr>
        </p:nvSpPr>
        <p:spPr>
          <a:xfrm>
            <a:off x="685800" y="230188"/>
            <a:ext cx="7772400" cy="650875"/>
          </a:xfrm>
          <a:solidFill>
            <a:srgbClr val="FFFFFF"/>
          </a:solidFill>
          <a:ln>
            <a:solidFill>
              <a:schemeClr val="hlink"/>
            </a:solidFill>
            <a:miter lim="800000"/>
            <a:headEnd/>
            <a:tailEnd/>
          </a:ln>
        </p:spPr>
        <p:txBody>
          <a:bodyPr>
            <a:spAutoFit/>
          </a:bodyPr>
          <a:lstStyle/>
          <a:p>
            <a:pPr eaLnBrk="1" hangingPunct="1"/>
            <a:r>
              <a:rPr lang="el-GR" altLang="el-GR" sz="3600" b="1">
                <a:solidFill>
                  <a:srgbClr val="000000"/>
                </a:solidFill>
                <a:latin typeface="Verdana" panose="020B0604030504040204" pitchFamily="34" charset="0"/>
              </a:rPr>
              <a:t>ΑΤΟΜΟ</a:t>
            </a:r>
            <a:endParaRPr lang="en-GB" altLang="el-GR" sz="3600" b="1">
              <a:solidFill>
                <a:srgbClr val="000000"/>
              </a:solidFill>
              <a:latin typeface="Verdana" panose="020B0604030504040204" pitchFamily="34" charset="0"/>
            </a:endParaRPr>
          </a:p>
        </p:txBody>
      </p:sp>
      <p:sp>
        <p:nvSpPr>
          <p:cNvPr id="8196" name="Rectangle 3">
            <a:extLst>
              <a:ext uri="{FF2B5EF4-FFF2-40B4-BE49-F238E27FC236}">
                <a16:creationId xmlns:a16="http://schemas.microsoft.com/office/drawing/2014/main" id="{71683FE5-A9F0-4BD6-8504-0AD284368211}"/>
              </a:ext>
            </a:extLst>
          </p:cNvPr>
          <p:cNvSpPr>
            <a:spLocks noGrp="1" noChangeArrowheads="1"/>
          </p:cNvSpPr>
          <p:nvPr>
            <p:ph type="body" idx="1"/>
          </p:nvPr>
        </p:nvSpPr>
        <p:spPr>
          <a:xfrm>
            <a:off x="396875" y="1179513"/>
            <a:ext cx="8089900" cy="1187450"/>
          </a:xfrm>
          <a:noFill/>
        </p:spPr>
        <p:txBody>
          <a:bodyPr>
            <a:spAutoFit/>
          </a:bodyPr>
          <a:lstStyle/>
          <a:p>
            <a:pPr eaLnBrk="1" hangingPunct="1">
              <a:spcBef>
                <a:spcPct val="100000"/>
              </a:spcBef>
              <a:buFont typeface="Wingdings" panose="05000000000000000000" pitchFamily="2" charset="2"/>
              <a:buChar char="§"/>
              <a:tabLst>
                <a:tab pos="3319463" algn="l"/>
                <a:tab pos="6275388" algn="l"/>
              </a:tabLst>
            </a:pPr>
            <a:r>
              <a:rPr lang="el-GR" altLang="el-GR" sz="2400">
                <a:solidFill>
                  <a:srgbClr val="000000"/>
                </a:solidFill>
                <a:latin typeface="Verdana" panose="020B0604030504040204" pitchFamily="34" charset="0"/>
              </a:rPr>
              <a:t>Ο </a:t>
            </a:r>
            <a:r>
              <a:rPr lang="el-GR" altLang="el-GR" sz="2400" b="1">
                <a:solidFill>
                  <a:srgbClr val="FF0000"/>
                </a:solidFill>
                <a:latin typeface="Verdana" panose="020B0604030504040204" pitchFamily="34" charset="0"/>
              </a:rPr>
              <a:t>ατομικός αριθμός</a:t>
            </a:r>
            <a:r>
              <a:rPr lang="el-GR" altLang="el-GR" sz="2400">
                <a:solidFill>
                  <a:srgbClr val="000000"/>
                </a:solidFill>
                <a:latin typeface="Verdana" panose="020B0604030504040204" pitchFamily="34" charset="0"/>
              </a:rPr>
              <a:t> χαρακτηρίζει το </a:t>
            </a:r>
            <a:r>
              <a:rPr lang="el-GR" altLang="el-GR" sz="2400" b="1">
                <a:solidFill>
                  <a:srgbClr val="FF0000"/>
                </a:solidFill>
                <a:latin typeface="Verdana" panose="020B0604030504040204" pitchFamily="34" charset="0"/>
              </a:rPr>
              <a:t>στοιχείο</a:t>
            </a:r>
          </a:p>
          <a:p>
            <a:pPr eaLnBrk="1" hangingPunct="1">
              <a:spcBef>
                <a:spcPct val="100000"/>
              </a:spcBef>
              <a:buFont typeface="Wingdings" panose="05000000000000000000" pitchFamily="2" charset="2"/>
              <a:buChar char="§"/>
              <a:tabLst>
                <a:tab pos="3319463" algn="l"/>
                <a:tab pos="6275388" algn="l"/>
              </a:tabLst>
            </a:pPr>
            <a:r>
              <a:rPr lang="el-GR" altLang="el-GR" sz="2400">
                <a:solidFill>
                  <a:srgbClr val="000000"/>
                </a:solidFill>
                <a:latin typeface="Verdana" panose="020B0604030504040204" pitchFamily="34" charset="0"/>
              </a:rPr>
              <a:t>Δείχνει τη </a:t>
            </a:r>
            <a:r>
              <a:rPr lang="el-GR" altLang="el-GR" sz="2400" b="1">
                <a:solidFill>
                  <a:srgbClr val="FF0000"/>
                </a:solidFill>
                <a:latin typeface="Verdana" panose="020B0604030504040204" pitchFamily="34" charset="0"/>
              </a:rPr>
              <a:t>θέση</a:t>
            </a:r>
            <a:r>
              <a:rPr lang="el-GR" altLang="el-GR" sz="2400">
                <a:solidFill>
                  <a:srgbClr val="000000"/>
                </a:solidFill>
                <a:latin typeface="Verdana" panose="020B0604030504040204" pitchFamily="34" charset="0"/>
              </a:rPr>
              <a:t> του στον </a:t>
            </a:r>
            <a:r>
              <a:rPr lang="el-GR" altLang="el-GR" sz="2400" b="1">
                <a:solidFill>
                  <a:srgbClr val="FF0000"/>
                </a:solidFill>
                <a:latin typeface="Verdana" panose="020B0604030504040204" pitchFamily="34" charset="0"/>
              </a:rPr>
              <a:t>περιοδικό πίνακα</a:t>
            </a:r>
          </a:p>
        </p:txBody>
      </p:sp>
      <p:grpSp>
        <p:nvGrpSpPr>
          <p:cNvPr id="8197" name="Group 17">
            <a:extLst>
              <a:ext uri="{FF2B5EF4-FFF2-40B4-BE49-F238E27FC236}">
                <a16:creationId xmlns:a16="http://schemas.microsoft.com/office/drawing/2014/main" id="{717AB079-ECFC-466E-A34B-93CDA92127E5}"/>
              </a:ext>
            </a:extLst>
          </p:cNvPr>
          <p:cNvGrpSpPr>
            <a:grpSpLocks/>
          </p:cNvGrpSpPr>
          <p:nvPr/>
        </p:nvGrpSpPr>
        <p:grpSpPr bwMode="auto">
          <a:xfrm>
            <a:off x="2771775" y="2889250"/>
            <a:ext cx="1260475" cy="1214438"/>
            <a:chOff x="1746" y="1820"/>
            <a:chExt cx="794" cy="765"/>
          </a:xfrm>
        </p:grpSpPr>
        <p:sp>
          <p:nvSpPr>
            <p:cNvPr id="8198" name="AutoShape 16">
              <a:extLst>
                <a:ext uri="{FF2B5EF4-FFF2-40B4-BE49-F238E27FC236}">
                  <a16:creationId xmlns:a16="http://schemas.microsoft.com/office/drawing/2014/main" id="{6EB1CCF9-6F2C-4A07-9203-9E0375E91353}"/>
                </a:ext>
              </a:extLst>
            </p:cNvPr>
            <p:cNvSpPr>
              <a:spLocks noChangeArrowheads="1"/>
            </p:cNvSpPr>
            <p:nvPr/>
          </p:nvSpPr>
          <p:spPr bwMode="auto">
            <a:xfrm>
              <a:off x="1746" y="1820"/>
              <a:ext cx="794" cy="765"/>
            </a:xfrm>
            <a:prstGeom prst="wedgeRectCallout">
              <a:avLst>
                <a:gd name="adj1" fmla="val -131106"/>
                <a:gd name="adj2" fmla="val -2157"/>
              </a:avLst>
            </a:prstGeom>
            <a:solidFill>
              <a:srgbClr val="FFFFFF"/>
            </a:solidFill>
            <a:ln w="9525" algn="ctr">
              <a:solidFill>
                <a:srgbClr val="000000"/>
              </a:solidFill>
              <a:miter lim="800000"/>
              <a:headEnd/>
              <a:tailEnd/>
            </a:ln>
          </p:spPr>
          <p:txBody>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algn="ctr" eaLnBrk="1" hangingPunct="1"/>
              <a:endParaRPr lang="en-US" altLang="el-GR"/>
            </a:p>
          </p:txBody>
        </p:sp>
        <p:sp>
          <p:nvSpPr>
            <p:cNvPr id="8199" name="Text Box 14">
              <a:extLst>
                <a:ext uri="{FF2B5EF4-FFF2-40B4-BE49-F238E27FC236}">
                  <a16:creationId xmlns:a16="http://schemas.microsoft.com/office/drawing/2014/main" id="{396D7669-FC0E-4867-A511-5FA2B8B3851F}"/>
                </a:ext>
              </a:extLst>
            </p:cNvPr>
            <p:cNvSpPr txBox="1">
              <a:spLocks noChangeArrowheads="1"/>
            </p:cNvSpPr>
            <p:nvPr/>
          </p:nvSpPr>
          <p:spPr bwMode="auto">
            <a:xfrm>
              <a:off x="2023" y="1960"/>
              <a:ext cx="46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r>
                <a:rPr lang="en-US" altLang="el-GR" sz="4400">
                  <a:solidFill>
                    <a:srgbClr val="000000"/>
                  </a:solidFill>
                </a:rPr>
                <a:t>Li</a:t>
              </a:r>
              <a:endParaRPr lang="el-GR" altLang="el-GR" sz="4400">
                <a:solidFill>
                  <a:srgbClr val="000000"/>
                </a:solidFill>
              </a:endParaRPr>
            </a:p>
          </p:txBody>
        </p:sp>
        <p:sp>
          <p:nvSpPr>
            <p:cNvPr id="8200" name="Text Box 15">
              <a:extLst>
                <a:ext uri="{FF2B5EF4-FFF2-40B4-BE49-F238E27FC236}">
                  <a16:creationId xmlns:a16="http://schemas.microsoft.com/office/drawing/2014/main" id="{52A0A758-018A-4E1D-84BC-BD7EBA71E06D}"/>
                </a:ext>
              </a:extLst>
            </p:cNvPr>
            <p:cNvSpPr txBox="1">
              <a:spLocks noChangeArrowheads="1"/>
            </p:cNvSpPr>
            <p:nvPr/>
          </p:nvSpPr>
          <p:spPr bwMode="auto">
            <a:xfrm>
              <a:off x="1831" y="1854"/>
              <a:ext cx="275" cy="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spcBef>
                  <a:spcPct val="50000"/>
                </a:spcBef>
              </a:pPr>
              <a:r>
                <a:rPr lang="en-US" altLang="el-GR" sz="2800">
                  <a:solidFill>
                    <a:srgbClr val="000000"/>
                  </a:solidFill>
                </a:rPr>
                <a:t>7</a:t>
              </a:r>
            </a:p>
            <a:p>
              <a:pPr eaLnBrk="1" hangingPunct="1">
                <a:spcBef>
                  <a:spcPct val="50000"/>
                </a:spcBef>
              </a:pPr>
              <a:r>
                <a:rPr lang="en-US" altLang="el-GR" sz="2800">
                  <a:solidFill>
                    <a:srgbClr val="000000"/>
                  </a:solidFill>
                </a:rPr>
                <a:t>3</a:t>
              </a:r>
              <a:endParaRPr lang="el-GR" altLang="el-GR" sz="2800">
                <a:solidFill>
                  <a:srgbClr val="000000"/>
                </a:solidFill>
              </a:endParaRPr>
            </a:p>
          </p:txBody>
        </p:sp>
      </p:grpSp>
    </p:spTree>
  </p:cSld>
  <p:clrMapOvr>
    <a:masterClrMapping/>
  </p:clrMapOvr>
  <p:transition>
    <p:fade thruBlk="1"/>
  </p:transition>
</p:sld>
</file>

<file path=ppt/slides/slide5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53250" name="Picture 9" descr="_Εικόνα1">
            <a:extLst>
              <a:ext uri="{FF2B5EF4-FFF2-40B4-BE49-F238E27FC236}">
                <a16:creationId xmlns:a16="http://schemas.microsoft.com/office/drawing/2014/main" id="{AA11A3F9-C315-41E8-94EA-6E8864C707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2754313"/>
            <a:ext cx="4360863" cy="3273425"/>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53251" name="Picture 10" descr="_Εικόνα1">
            <a:hlinkClick r:id="rId3" action="ppaction://hlinkfile"/>
            <a:extLst>
              <a:ext uri="{FF2B5EF4-FFF2-40B4-BE49-F238E27FC236}">
                <a16:creationId xmlns:a16="http://schemas.microsoft.com/office/drawing/2014/main" id="{920AE7C6-87D7-4D9B-A239-D2797338CE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7788" y="2754313"/>
            <a:ext cx="3163887"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Rectangle 4">
            <a:extLst>
              <a:ext uri="{FF2B5EF4-FFF2-40B4-BE49-F238E27FC236}">
                <a16:creationId xmlns:a16="http://schemas.microsoft.com/office/drawing/2014/main" id="{957C24AB-30E8-43E9-867B-EDDA5A6F8D1D}"/>
              </a:ext>
            </a:extLst>
          </p:cNvPr>
          <p:cNvSpPr>
            <a:spLocks noGrp="1" noChangeArrowheads="1"/>
          </p:cNvSpPr>
          <p:nvPr>
            <p:ph type="title"/>
          </p:nvPr>
        </p:nvSpPr>
        <p:spPr>
          <a:xfrm>
            <a:off x="685800" y="230188"/>
            <a:ext cx="7772400" cy="650875"/>
          </a:xfrm>
          <a:solidFill>
            <a:srgbClr val="FFFFFF"/>
          </a:solidFill>
          <a:ln>
            <a:solidFill>
              <a:schemeClr val="hlink"/>
            </a:solidFill>
            <a:miter lim="800000"/>
            <a:headEnd/>
            <a:tailEnd/>
          </a:ln>
        </p:spPr>
        <p:txBody>
          <a:bodyPr>
            <a:spAutoFit/>
          </a:bodyPr>
          <a:lstStyle/>
          <a:p>
            <a:pPr eaLnBrk="1" hangingPunct="1"/>
            <a:r>
              <a:rPr lang="el-GR" altLang="el-GR" sz="3600" b="1">
                <a:solidFill>
                  <a:srgbClr val="000000"/>
                </a:solidFill>
                <a:latin typeface="Verdana" panose="020B0604030504040204" pitchFamily="34" charset="0"/>
              </a:rPr>
              <a:t>ΣΑΝΤΟΡΙΝΗ</a:t>
            </a:r>
            <a:endParaRPr lang="en-GB" altLang="el-GR" sz="3600" b="1">
              <a:solidFill>
                <a:srgbClr val="000000"/>
              </a:solidFill>
              <a:latin typeface="Verdana" panose="020B0604030504040204" pitchFamily="34" charset="0"/>
            </a:endParaRPr>
          </a:p>
        </p:txBody>
      </p:sp>
      <p:sp>
        <p:nvSpPr>
          <p:cNvPr id="53253" name="Rectangle 5">
            <a:extLst>
              <a:ext uri="{FF2B5EF4-FFF2-40B4-BE49-F238E27FC236}">
                <a16:creationId xmlns:a16="http://schemas.microsoft.com/office/drawing/2014/main" id="{58ABC3B8-5D35-46F8-AA3B-39C6B8F1B7DE}"/>
              </a:ext>
            </a:extLst>
          </p:cNvPr>
          <p:cNvSpPr>
            <a:spLocks noGrp="1" noChangeArrowheads="1"/>
          </p:cNvSpPr>
          <p:nvPr>
            <p:ph type="body" idx="1"/>
          </p:nvPr>
        </p:nvSpPr>
        <p:spPr>
          <a:xfrm>
            <a:off x="161925" y="1228725"/>
            <a:ext cx="8982075" cy="895350"/>
          </a:xfrm>
          <a:noFill/>
        </p:spPr>
        <p:txBody>
          <a:bodyPr>
            <a:spAutoFit/>
          </a:bodyPr>
          <a:lstStyle/>
          <a:p>
            <a:pPr eaLnBrk="1" hangingPunct="1">
              <a:lnSpc>
                <a:spcPct val="110000"/>
              </a:lnSpc>
              <a:spcBef>
                <a:spcPct val="40000"/>
              </a:spcBef>
              <a:buFont typeface="Wingdings" panose="05000000000000000000" pitchFamily="2" charset="2"/>
              <a:buChar char="§"/>
              <a:tabLst>
                <a:tab pos="3319463" algn="l"/>
                <a:tab pos="6275388" algn="l"/>
              </a:tabLst>
            </a:pPr>
            <a:r>
              <a:rPr lang="el-GR" altLang="el-GR" sz="2400">
                <a:solidFill>
                  <a:srgbClr val="000000"/>
                </a:solidFill>
                <a:latin typeface="Verdana" panose="020B0604030504040204" pitchFamily="34" charset="0"/>
              </a:rPr>
              <a:t>Η σημερινή μορφή της Σαντορίνης σχηματίστηκε </a:t>
            </a:r>
            <a:br>
              <a:rPr lang="el-GR" altLang="el-GR" sz="2400">
                <a:solidFill>
                  <a:srgbClr val="000000"/>
                </a:solidFill>
                <a:latin typeface="Verdana" panose="020B0604030504040204" pitchFamily="34" charset="0"/>
              </a:rPr>
            </a:br>
            <a:r>
              <a:rPr lang="el-GR" altLang="el-GR" sz="2400">
                <a:solidFill>
                  <a:srgbClr val="000000"/>
                </a:solidFill>
                <a:latin typeface="Verdana" panose="020B0604030504040204" pitchFamily="34" charset="0"/>
              </a:rPr>
              <a:t>από την τεράστια </a:t>
            </a:r>
            <a:r>
              <a:rPr lang="el-GR" altLang="el-GR" sz="2400" b="1">
                <a:solidFill>
                  <a:srgbClr val="FF0000"/>
                </a:solidFill>
                <a:latin typeface="Verdana" panose="020B0604030504040204" pitchFamily="34" charset="0"/>
              </a:rPr>
              <a:t>Μινωική έκρηξη</a:t>
            </a:r>
            <a:r>
              <a:rPr lang="el-GR" altLang="el-GR" sz="2400">
                <a:solidFill>
                  <a:srgbClr val="000000"/>
                </a:solidFill>
                <a:latin typeface="Verdana" panose="020B0604030504040204" pitchFamily="34" charset="0"/>
              </a:rPr>
              <a:t> το </a:t>
            </a:r>
            <a:r>
              <a:rPr lang="el-GR" altLang="el-GR" sz="2400" b="1">
                <a:solidFill>
                  <a:srgbClr val="FF0000"/>
                </a:solidFill>
                <a:latin typeface="Verdana" panose="020B0604030504040204" pitchFamily="34" charset="0"/>
              </a:rPr>
              <a:t>16</a:t>
            </a:r>
            <a:r>
              <a:rPr lang="en-US" altLang="el-GR" sz="2400" b="1">
                <a:solidFill>
                  <a:srgbClr val="FF0000"/>
                </a:solidFill>
                <a:latin typeface="Verdana" panose="020B0604030504040204" pitchFamily="34" charset="0"/>
              </a:rPr>
              <a:t>1</a:t>
            </a:r>
            <a:r>
              <a:rPr lang="el-GR" altLang="el-GR" sz="2400" b="1">
                <a:solidFill>
                  <a:srgbClr val="FF0000"/>
                </a:solidFill>
                <a:latin typeface="Verdana" panose="020B0604030504040204" pitchFamily="34" charset="0"/>
              </a:rPr>
              <a:t>3 π.Χ.</a:t>
            </a:r>
          </a:p>
        </p:txBody>
      </p:sp>
    </p:spTree>
  </p:cSld>
  <p:clrMapOvr>
    <a:masterClrMapping/>
  </p:clrMapOvr>
  <p:transition>
    <p:fade thruBlk="1"/>
  </p:transition>
</p:sld>
</file>

<file path=ppt/slides/slide5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54274" name="Picture 2" descr="_Εικόνα1">
            <a:extLst>
              <a:ext uri="{FF2B5EF4-FFF2-40B4-BE49-F238E27FC236}">
                <a16:creationId xmlns:a16="http://schemas.microsoft.com/office/drawing/2014/main" id="{11248829-6C00-4E01-87EC-293D135646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3" y="3114675"/>
            <a:ext cx="5267325" cy="2889250"/>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54275" name="Rectangle 3">
            <a:extLst>
              <a:ext uri="{FF2B5EF4-FFF2-40B4-BE49-F238E27FC236}">
                <a16:creationId xmlns:a16="http://schemas.microsoft.com/office/drawing/2014/main" id="{75951867-0A91-4195-BA6D-308B6FC55DCA}"/>
              </a:ext>
            </a:extLst>
          </p:cNvPr>
          <p:cNvSpPr>
            <a:spLocks noGrp="1" noChangeArrowheads="1"/>
          </p:cNvSpPr>
          <p:nvPr>
            <p:ph type="title"/>
          </p:nvPr>
        </p:nvSpPr>
        <p:spPr>
          <a:xfrm>
            <a:off x="685800" y="230188"/>
            <a:ext cx="7772400" cy="650875"/>
          </a:xfrm>
          <a:solidFill>
            <a:srgbClr val="FFFFFF"/>
          </a:solidFill>
          <a:ln>
            <a:solidFill>
              <a:schemeClr val="hlink"/>
            </a:solidFill>
            <a:miter lim="800000"/>
            <a:headEnd/>
            <a:tailEnd/>
          </a:ln>
        </p:spPr>
        <p:txBody>
          <a:bodyPr>
            <a:spAutoFit/>
          </a:bodyPr>
          <a:lstStyle/>
          <a:p>
            <a:pPr eaLnBrk="1" hangingPunct="1"/>
            <a:r>
              <a:rPr lang="el-GR" altLang="el-GR" sz="3600" b="1">
                <a:solidFill>
                  <a:srgbClr val="000000"/>
                </a:solidFill>
                <a:latin typeface="Verdana" panose="020B0604030504040204" pitchFamily="34" charset="0"/>
              </a:rPr>
              <a:t>ΣΑΝΤΟΡΙΝΗ</a:t>
            </a:r>
            <a:endParaRPr lang="en-GB" altLang="el-GR" sz="3600" b="1">
              <a:solidFill>
                <a:srgbClr val="000000"/>
              </a:solidFill>
              <a:latin typeface="Verdana" panose="020B0604030504040204" pitchFamily="34" charset="0"/>
            </a:endParaRPr>
          </a:p>
        </p:txBody>
      </p:sp>
      <p:sp>
        <p:nvSpPr>
          <p:cNvPr id="54276" name="Rectangle 4">
            <a:extLst>
              <a:ext uri="{FF2B5EF4-FFF2-40B4-BE49-F238E27FC236}">
                <a16:creationId xmlns:a16="http://schemas.microsoft.com/office/drawing/2014/main" id="{8C3C9737-2F98-436A-BE99-B45289C88382}"/>
              </a:ext>
            </a:extLst>
          </p:cNvPr>
          <p:cNvSpPr>
            <a:spLocks noGrp="1" noChangeArrowheads="1"/>
          </p:cNvSpPr>
          <p:nvPr>
            <p:ph type="body" idx="1"/>
          </p:nvPr>
        </p:nvSpPr>
        <p:spPr>
          <a:xfrm>
            <a:off x="161925" y="1228725"/>
            <a:ext cx="8982075" cy="1296988"/>
          </a:xfrm>
          <a:noFill/>
        </p:spPr>
        <p:txBody>
          <a:bodyPr>
            <a:spAutoFit/>
          </a:bodyPr>
          <a:lstStyle/>
          <a:p>
            <a:pPr eaLnBrk="1" hangingPunct="1">
              <a:lnSpc>
                <a:spcPct val="110000"/>
              </a:lnSpc>
              <a:spcBef>
                <a:spcPct val="40000"/>
              </a:spcBef>
              <a:buFont typeface="Wingdings" panose="05000000000000000000" pitchFamily="2" charset="2"/>
              <a:buChar char="§"/>
              <a:tabLst>
                <a:tab pos="3319463" algn="l"/>
                <a:tab pos="6275388" algn="l"/>
              </a:tabLst>
            </a:pPr>
            <a:r>
              <a:rPr lang="el-GR" altLang="el-GR" sz="2400">
                <a:solidFill>
                  <a:srgbClr val="000000"/>
                </a:solidFill>
                <a:latin typeface="Verdana" panose="020B0604030504040204" pitchFamily="34" charset="0"/>
              </a:rPr>
              <a:t>Η έκρηξη δημιούργησε </a:t>
            </a:r>
            <a:r>
              <a:rPr lang="el-GR" altLang="el-GR" sz="2400" b="1">
                <a:solidFill>
                  <a:srgbClr val="FF0000"/>
                </a:solidFill>
                <a:latin typeface="Verdana" panose="020B0604030504040204" pitchFamily="34" charset="0"/>
              </a:rPr>
              <a:t>ηφαιστειακή τέφρα</a:t>
            </a:r>
            <a:br>
              <a:rPr lang="el-GR" altLang="el-GR" sz="2400" b="1">
                <a:solidFill>
                  <a:srgbClr val="FF0000"/>
                </a:solidFill>
                <a:latin typeface="Verdana" panose="020B0604030504040204" pitchFamily="34" charset="0"/>
              </a:rPr>
            </a:br>
            <a:r>
              <a:rPr lang="el-GR" altLang="el-GR" sz="2400">
                <a:solidFill>
                  <a:srgbClr val="000000"/>
                </a:solidFill>
                <a:latin typeface="Verdana" panose="020B0604030504040204" pitchFamily="34" charset="0"/>
              </a:rPr>
              <a:t>που κάλυψε όλο το νησί και διασκορπίστηκε</a:t>
            </a:r>
            <a:br>
              <a:rPr lang="el-GR" altLang="el-GR" sz="2400">
                <a:solidFill>
                  <a:srgbClr val="000000"/>
                </a:solidFill>
                <a:latin typeface="Verdana" panose="020B0604030504040204" pitchFamily="34" charset="0"/>
              </a:rPr>
            </a:br>
            <a:r>
              <a:rPr lang="el-GR" altLang="el-GR" sz="2400">
                <a:solidFill>
                  <a:srgbClr val="000000"/>
                </a:solidFill>
                <a:latin typeface="Verdana" panose="020B0604030504040204" pitchFamily="34" charset="0"/>
              </a:rPr>
              <a:t>σε όλη την Ανατολική Μεσόγειο και σε όλη τη Γη</a:t>
            </a:r>
          </a:p>
        </p:txBody>
      </p:sp>
      <p:pic>
        <p:nvPicPr>
          <p:cNvPr id="54277" name="Picture 5" descr="63_minoanash1">
            <a:extLst>
              <a:ext uri="{FF2B5EF4-FFF2-40B4-BE49-F238E27FC236}">
                <a16:creationId xmlns:a16="http://schemas.microsoft.com/office/drawing/2014/main" id="{434EECB6-8171-433E-9673-ED97D14424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6925" y="3114675"/>
            <a:ext cx="3048000" cy="3170238"/>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5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5298" name="Rectangle 4">
            <a:extLst>
              <a:ext uri="{FF2B5EF4-FFF2-40B4-BE49-F238E27FC236}">
                <a16:creationId xmlns:a16="http://schemas.microsoft.com/office/drawing/2014/main" id="{CB9EA68F-A1CD-42A4-96BD-31CDFCC516E8}"/>
              </a:ext>
            </a:extLst>
          </p:cNvPr>
          <p:cNvSpPr>
            <a:spLocks noGrp="1" noChangeArrowheads="1"/>
          </p:cNvSpPr>
          <p:nvPr>
            <p:ph type="title"/>
          </p:nvPr>
        </p:nvSpPr>
        <p:spPr>
          <a:xfrm>
            <a:off x="685800" y="230188"/>
            <a:ext cx="7772400" cy="650875"/>
          </a:xfrm>
          <a:solidFill>
            <a:srgbClr val="FFFFFF"/>
          </a:solidFill>
          <a:ln>
            <a:solidFill>
              <a:schemeClr val="hlink"/>
            </a:solidFill>
            <a:miter lim="800000"/>
            <a:headEnd/>
            <a:tailEnd/>
          </a:ln>
        </p:spPr>
        <p:txBody>
          <a:bodyPr>
            <a:spAutoFit/>
          </a:bodyPr>
          <a:lstStyle/>
          <a:p>
            <a:pPr eaLnBrk="1" hangingPunct="1"/>
            <a:r>
              <a:rPr lang="el-GR" altLang="el-GR" sz="3600" b="1">
                <a:solidFill>
                  <a:srgbClr val="000000"/>
                </a:solidFill>
                <a:latin typeface="Verdana" panose="020B0604030504040204" pitchFamily="34" charset="0"/>
              </a:rPr>
              <a:t>ΣΑΝΤΟΡΙΝΗ</a:t>
            </a:r>
            <a:endParaRPr lang="en-GB" altLang="el-GR" sz="3600" b="1">
              <a:solidFill>
                <a:srgbClr val="000000"/>
              </a:solidFill>
              <a:latin typeface="Verdana" panose="020B0604030504040204" pitchFamily="34" charset="0"/>
            </a:endParaRPr>
          </a:p>
        </p:txBody>
      </p:sp>
      <p:sp>
        <p:nvSpPr>
          <p:cNvPr id="55299" name="Rectangle 5">
            <a:extLst>
              <a:ext uri="{FF2B5EF4-FFF2-40B4-BE49-F238E27FC236}">
                <a16:creationId xmlns:a16="http://schemas.microsoft.com/office/drawing/2014/main" id="{A93B63FC-6B9C-45C9-9979-F5E4D92B84D1}"/>
              </a:ext>
            </a:extLst>
          </p:cNvPr>
          <p:cNvSpPr>
            <a:spLocks noGrp="1" noChangeArrowheads="1"/>
          </p:cNvSpPr>
          <p:nvPr>
            <p:ph type="body" idx="1"/>
          </p:nvPr>
        </p:nvSpPr>
        <p:spPr>
          <a:xfrm>
            <a:off x="161925" y="1133475"/>
            <a:ext cx="8982075" cy="1844675"/>
          </a:xfrm>
          <a:noFill/>
        </p:spPr>
        <p:txBody>
          <a:bodyPr>
            <a:spAutoFit/>
          </a:bodyPr>
          <a:lstStyle/>
          <a:p>
            <a:pPr eaLnBrk="1" hangingPunct="1">
              <a:lnSpc>
                <a:spcPct val="110000"/>
              </a:lnSpc>
              <a:spcBef>
                <a:spcPct val="40000"/>
              </a:spcBef>
              <a:buFont typeface="Wingdings" panose="05000000000000000000" pitchFamily="2" charset="2"/>
              <a:buChar char="§"/>
              <a:tabLst>
                <a:tab pos="3319463" algn="l"/>
                <a:tab pos="6275388" algn="l"/>
              </a:tabLst>
            </a:pPr>
            <a:r>
              <a:rPr lang="el-GR" altLang="el-GR" sz="2400">
                <a:solidFill>
                  <a:srgbClr val="000000"/>
                </a:solidFill>
                <a:latin typeface="Verdana" panose="020B0604030504040204" pitchFamily="34" charset="0"/>
              </a:rPr>
              <a:t>Επίσης η έκρηξη δημιούργησε τεράστια </a:t>
            </a:r>
            <a:r>
              <a:rPr lang="el-GR" altLang="el-GR" sz="2400" b="1">
                <a:solidFill>
                  <a:srgbClr val="FF0000"/>
                </a:solidFill>
                <a:latin typeface="Verdana" panose="020B0604030504040204" pitchFamily="34" charset="0"/>
              </a:rPr>
              <a:t>τσουνάμι</a:t>
            </a:r>
          </a:p>
          <a:p>
            <a:pPr eaLnBrk="1" hangingPunct="1">
              <a:lnSpc>
                <a:spcPct val="110000"/>
              </a:lnSpc>
              <a:spcBef>
                <a:spcPct val="40000"/>
              </a:spcBef>
              <a:buFont typeface="Wingdings" panose="05000000000000000000" pitchFamily="2" charset="2"/>
              <a:buChar char="§"/>
              <a:tabLst>
                <a:tab pos="3319463" algn="l"/>
                <a:tab pos="6275388" algn="l"/>
              </a:tabLst>
            </a:pPr>
            <a:r>
              <a:rPr lang="el-GR" altLang="el-GR" sz="2400">
                <a:solidFill>
                  <a:srgbClr val="000000"/>
                </a:solidFill>
                <a:latin typeface="Verdana" panose="020B0604030504040204" pitchFamily="34" charset="0"/>
              </a:rPr>
              <a:t>Τα τσουνάμι θεωρήθηκαν υπεύθυνα για την </a:t>
            </a:r>
            <a:br>
              <a:rPr lang="el-GR" altLang="el-GR" sz="2400">
                <a:solidFill>
                  <a:srgbClr val="000000"/>
                </a:solidFill>
                <a:latin typeface="Verdana" panose="020B0604030504040204" pitchFamily="34" charset="0"/>
              </a:rPr>
            </a:br>
            <a:r>
              <a:rPr lang="el-GR" altLang="el-GR" sz="2400" b="1">
                <a:solidFill>
                  <a:srgbClr val="FF0000"/>
                </a:solidFill>
                <a:latin typeface="Verdana" panose="020B0604030504040204" pitchFamily="34" charset="0"/>
              </a:rPr>
              <a:t>καταστροφή του Μινωικού πολιτισμού</a:t>
            </a:r>
            <a:r>
              <a:rPr lang="el-GR" altLang="el-GR" sz="2400">
                <a:solidFill>
                  <a:srgbClr val="000000"/>
                </a:solidFill>
                <a:latin typeface="Verdana" panose="020B0604030504040204" pitchFamily="34" charset="0"/>
              </a:rPr>
              <a:t> </a:t>
            </a:r>
            <a:br>
              <a:rPr lang="el-GR" altLang="el-GR" sz="2400">
                <a:solidFill>
                  <a:srgbClr val="000000"/>
                </a:solidFill>
                <a:latin typeface="Verdana" panose="020B0604030504040204" pitchFamily="34" charset="0"/>
              </a:rPr>
            </a:br>
            <a:r>
              <a:rPr lang="el-GR" altLang="el-GR" sz="2400">
                <a:solidFill>
                  <a:srgbClr val="000000"/>
                </a:solidFill>
                <a:latin typeface="Verdana" panose="020B0604030504040204" pitchFamily="34" charset="0"/>
              </a:rPr>
              <a:t>στην Κρήτη το </a:t>
            </a:r>
            <a:r>
              <a:rPr lang="el-GR" altLang="el-GR" sz="2400" b="1">
                <a:solidFill>
                  <a:srgbClr val="FF0000"/>
                </a:solidFill>
                <a:latin typeface="Verdana" panose="020B0604030504040204" pitchFamily="34" charset="0"/>
              </a:rPr>
              <a:t>1450 π.Χ.</a:t>
            </a:r>
          </a:p>
        </p:txBody>
      </p:sp>
      <p:pic>
        <p:nvPicPr>
          <p:cNvPr id="55300" name="Picture 9" descr="tsunami-728069">
            <a:extLst>
              <a:ext uri="{FF2B5EF4-FFF2-40B4-BE49-F238E27FC236}">
                <a16:creationId xmlns:a16="http://schemas.microsoft.com/office/drawing/2014/main" id="{964B0F87-97AD-4B48-AEF2-5627CE45A6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 y="3968750"/>
            <a:ext cx="3509963" cy="2662238"/>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55301" name="Picture 11" descr="Image:Knossos bull.jpg">
            <a:hlinkClick r:id="rId3"/>
            <a:extLst>
              <a:ext uri="{FF2B5EF4-FFF2-40B4-BE49-F238E27FC236}">
                <a16:creationId xmlns:a16="http://schemas.microsoft.com/office/drawing/2014/main" id="{81A81762-2F9F-4F9C-BD67-184F4C5B36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1525" y="3287713"/>
            <a:ext cx="3509963" cy="2076450"/>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55302" name="Picture 10" descr="irakleio3">
            <a:extLst>
              <a:ext uri="{FF2B5EF4-FFF2-40B4-BE49-F238E27FC236}">
                <a16:creationId xmlns:a16="http://schemas.microsoft.com/office/drawing/2014/main" id="{700B3FE0-A576-49C5-9BB6-16CB75A9EF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4300" y="4310063"/>
            <a:ext cx="2679700" cy="2540000"/>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5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F4C2B07-A916-4A7D-A65F-F4D4BC394EDF}"/>
              </a:ext>
            </a:extLst>
          </p:cNvPr>
          <p:cNvSpPr>
            <a:spLocks noGrp="1" noChangeArrowheads="1"/>
          </p:cNvSpPr>
          <p:nvPr>
            <p:ph type="title"/>
          </p:nvPr>
        </p:nvSpPr>
        <p:spPr>
          <a:xfrm>
            <a:off x="685800" y="230188"/>
            <a:ext cx="7772400" cy="650875"/>
          </a:xfrm>
          <a:solidFill>
            <a:srgbClr val="FFFFFF"/>
          </a:solidFill>
          <a:ln>
            <a:solidFill>
              <a:schemeClr val="hlink"/>
            </a:solidFill>
            <a:miter lim="800000"/>
            <a:headEnd/>
            <a:tailEnd/>
          </a:ln>
        </p:spPr>
        <p:txBody>
          <a:bodyPr>
            <a:spAutoFit/>
          </a:bodyPr>
          <a:lstStyle/>
          <a:p>
            <a:pPr eaLnBrk="1" hangingPunct="1"/>
            <a:r>
              <a:rPr lang="el-GR" altLang="el-GR" sz="3600" b="1">
                <a:solidFill>
                  <a:srgbClr val="000000"/>
                </a:solidFill>
                <a:latin typeface="Verdana" panose="020B0604030504040204" pitchFamily="34" charset="0"/>
              </a:rPr>
              <a:t>ΣΑΝΤΟΡΙΝΗ</a:t>
            </a:r>
            <a:endParaRPr lang="en-GB" altLang="el-GR" sz="3600" b="1">
              <a:solidFill>
                <a:srgbClr val="000000"/>
              </a:solidFill>
              <a:latin typeface="Verdana" panose="020B0604030504040204" pitchFamily="34" charset="0"/>
            </a:endParaRPr>
          </a:p>
        </p:txBody>
      </p:sp>
      <p:sp>
        <p:nvSpPr>
          <p:cNvPr id="56323" name="Rectangle 3">
            <a:extLst>
              <a:ext uri="{FF2B5EF4-FFF2-40B4-BE49-F238E27FC236}">
                <a16:creationId xmlns:a16="http://schemas.microsoft.com/office/drawing/2014/main" id="{8C78734F-2DDB-4717-A606-57F6CA94740E}"/>
              </a:ext>
            </a:extLst>
          </p:cNvPr>
          <p:cNvSpPr>
            <a:spLocks noGrp="1" noChangeArrowheads="1"/>
          </p:cNvSpPr>
          <p:nvPr>
            <p:ph type="body" idx="1"/>
          </p:nvPr>
        </p:nvSpPr>
        <p:spPr>
          <a:xfrm>
            <a:off x="161925" y="1133475"/>
            <a:ext cx="8982075" cy="2973388"/>
          </a:xfrm>
          <a:noFill/>
        </p:spPr>
        <p:txBody>
          <a:bodyPr>
            <a:spAutoFit/>
          </a:bodyPr>
          <a:lstStyle/>
          <a:p>
            <a:pPr eaLnBrk="1" hangingPunct="1">
              <a:lnSpc>
                <a:spcPct val="110000"/>
              </a:lnSpc>
              <a:spcBef>
                <a:spcPct val="40000"/>
              </a:spcBef>
              <a:buFont typeface="Wingdings" panose="05000000000000000000" pitchFamily="2" charset="2"/>
              <a:buChar char="§"/>
              <a:tabLst>
                <a:tab pos="3319463" algn="l"/>
                <a:tab pos="6275388" algn="l"/>
              </a:tabLst>
            </a:pPr>
            <a:r>
              <a:rPr lang="el-GR" altLang="el-GR" sz="2400">
                <a:solidFill>
                  <a:srgbClr val="000000"/>
                </a:solidFill>
                <a:latin typeface="Verdana" panose="020B0604030504040204" pitchFamily="34" charset="0"/>
              </a:rPr>
              <a:t>Για να ευσταθεί αυτή η υπόθεση έπρεπε να βρεθεί μία</a:t>
            </a:r>
            <a:br>
              <a:rPr lang="el-GR" altLang="el-GR" sz="2400">
                <a:solidFill>
                  <a:srgbClr val="000000"/>
                </a:solidFill>
                <a:latin typeface="Verdana" panose="020B0604030504040204" pitchFamily="34" charset="0"/>
              </a:rPr>
            </a:br>
            <a:r>
              <a:rPr lang="el-GR" altLang="el-GR" sz="2400">
                <a:solidFill>
                  <a:srgbClr val="000000"/>
                </a:solidFill>
                <a:latin typeface="Verdana" panose="020B0604030504040204" pitchFamily="34" charset="0"/>
              </a:rPr>
              <a:t>αξιόπιστη μέθοδος χρονολόγησης της έκρηξης</a:t>
            </a:r>
          </a:p>
          <a:p>
            <a:pPr eaLnBrk="1" hangingPunct="1">
              <a:lnSpc>
                <a:spcPct val="110000"/>
              </a:lnSpc>
              <a:spcBef>
                <a:spcPct val="40000"/>
              </a:spcBef>
              <a:buFont typeface="Wingdings" panose="05000000000000000000" pitchFamily="2" charset="2"/>
              <a:buChar char="§"/>
              <a:tabLst>
                <a:tab pos="3319463" algn="l"/>
                <a:tab pos="6275388" algn="l"/>
              </a:tabLst>
            </a:pPr>
            <a:r>
              <a:rPr lang="el-GR" altLang="el-GR" sz="2400">
                <a:solidFill>
                  <a:srgbClr val="000000"/>
                </a:solidFill>
                <a:latin typeface="Verdana" panose="020B0604030504040204" pitchFamily="34" charset="0"/>
              </a:rPr>
              <a:t>Η χρονολόγηση έγινε με </a:t>
            </a:r>
            <a:r>
              <a:rPr lang="el-GR" altLang="el-GR" sz="2400" b="1">
                <a:solidFill>
                  <a:srgbClr val="FF0000"/>
                </a:solidFill>
                <a:latin typeface="Verdana" panose="020B0604030504040204" pitchFamily="34" charset="0"/>
              </a:rPr>
              <a:t>ραδιοάνθρακα</a:t>
            </a:r>
            <a:r>
              <a:rPr lang="el-GR" altLang="el-GR" sz="2400">
                <a:solidFill>
                  <a:srgbClr val="000000"/>
                </a:solidFill>
                <a:latin typeface="Verdana" panose="020B0604030504040204" pitchFamily="34" charset="0"/>
              </a:rPr>
              <a:t> σε </a:t>
            </a:r>
            <a:br>
              <a:rPr lang="el-GR" altLang="el-GR" sz="2400">
                <a:solidFill>
                  <a:srgbClr val="000000"/>
                </a:solidFill>
                <a:latin typeface="Verdana" panose="020B0604030504040204" pitchFamily="34" charset="0"/>
              </a:rPr>
            </a:br>
            <a:r>
              <a:rPr lang="el-GR" altLang="el-GR" sz="2400" b="1">
                <a:solidFill>
                  <a:srgbClr val="FF0000"/>
                </a:solidFill>
                <a:latin typeface="Verdana" panose="020B0604030504040204" pitchFamily="34" charset="0"/>
              </a:rPr>
              <a:t>κορμό ελιάς</a:t>
            </a:r>
            <a:r>
              <a:rPr lang="el-GR" altLang="el-GR" sz="2400">
                <a:solidFill>
                  <a:srgbClr val="000000"/>
                </a:solidFill>
                <a:latin typeface="Verdana" panose="020B0604030504040204" pitchFamily="34" charset="0"/>
              </a:rPr>
              <a:t> που βρέθηκε μέσα στην τέφρα</a:t>
            </a:r>
          </a:p>
          <a:p>
            <a:pPr eaLnBrk="1" hangingPunct="1">
              <a:lnSpc>
                <a:spcPct val="110000"/>
              </a:lnSpc>
              <a:spcBef>
                <a:spcPct val="40000"/>
              </a:spcBef>
              <a:buFont typeface="Wingdings" panose="05000000000000000000" pitchFamily="2" charset="2"/>
              <a:buChar char="§"/>
              <a:tabLst>
                <a:tab pos="3319463" algn="l"/>
                <a:tab pos="6275388" algn="l"/>
              </a:tabLst>
            </a:pPr>
            <a:r>
              <a:rPr lang="el-GR" altLang="el-GR" sz="2400">
                <a:solidFill>
                  <a:srgbClr val="000000"/>
                </a:solidFill>
                <a:latin typeface="Verdana" panose="020B0604030504040204" pitchFamily="34" charset="0"/>
              </a:rPr>
              <a:t>Η χρονολόγηση έδειξε ότι η έκρηξη έγινε το </a:t>
            </a:r>
            <a:r>
              <a:rPr lang="el-GR" altLang="el-GR" sz="2400" b="1">
                <a:solidFill>
                  <a:srgbClr val="FF0000"/>
                </a:solidFill>
                <a:latin typeface="Verdana" panose="020B0604030504040204" pitchFamily="34" charset="0"/>
              </a:rPr>
              <a:t>16</a:t>
            </a:r>
            <a:r>
              <a:rPr lang="en-US" altLang="el-GR" sz="2400" b="1">
                <a:solidFill>
                  <a:srgbClr val="FF0000"/>
                </a:solidFill>
                <a:latin typeface="Verdana" panose="020B0604030504040204" pitchFamily="34" charset="0"/>
              </a:rPr>
              <a:t>1</a:t>
            </a:r>
            <a:r>
              <a:rPr lang="el-GR" altLang="el-GR" sz="2400" b="1">
                <a:solidFill>
                  <a:srgbClr val="FF0000"/>
                </a:solidFill>
                <a:latin typeface="Verdana" panose="020B0604030504040204" pitchFamily="34" charset="0"/>
              </a:rPr>
              <a:t>3 π.Χ.</a:t>
            </a:r>
          </a:p>
          <a:p>
            <a:pPr eaLnBrk="1" hangingPunct="1">
              <a:lnSpc>
                <a:spcPct val="110000"/>
              </a:lnSpc>
              <a:spcBef>
                <a:spcPct val="40000"/>
              </a:spcBef>
              <a:buFont typeface="Wingdings" panose="05000000000000000000" pitchFamily="2" charset="2"/>
              <a:buChar char="§"/>
              <a:tabLst>
                <a:tab pos="3319463" algn="l"/>
                <a:tab pos="6275388" algn="l"/>
              </a:tabLst>
            </a:pPr>
            <a:endParaRPr lang="el-GR" altLang="el-GR" sz="2400" b="1">
              <a:solidFill>
                <a:srgbClr val="FF0000"/>
              </a:solidFill>
              <a:latin typeface="Verdana" panose="020B0604030504040204" pitchFamily="34" charset="0"/>
            </a:endParaRPr>
          </a:p>
        </p:txBody>
      </p:sp>
      <p:pic>
        <p:nvPicPr>
          <p:cNvPr id="56324" name="Picture 7" descr="63_Figur4_Olivengrenen">
            <a:extLst>
              <a:ext uri="{FF2B5EF4-FFF2-40B4-BE49-F238E27FC236}">
                <a16:creationId xmlns:a16="http://schemas.microsoft.com/office/drawing/2014/main" id="{278E5F0A-063A-433A-A0B7-169A6130DC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7050" y="3968750"/>
            <a:ext cx="3355975" cy="2519363"/>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56325" name="Picture 8" descr="63_Figur1_Pilen">
            <a:extLst>
              <a:ext uri="{FF2B5EF4-FFF2-40B4-BE49-F238E27FC236}">
                <a16:creationId xmlns:a16="http://schemas.microsoft.com/office/drawing/2014/main" id="{674BBA8D-E770-48F0-8EEF-E1290E7DB5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88" y="3968750"/>
            <a:ext cx="2501900" cy="2519363"/>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56326" name="Picture 9" descr="63_Figur2_Friedrich">
            <a:extLst>
              <a:ext uri="{FF2B5EF4-FFF2-40B4-BE49-F238E27FC236}">
                <a16:creationId xmlns:a16="http://schemas.microsoft.com/office/drawing/2014/main" id="{0F719C1B-94D5-443A-8A3C-D06AC36916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213" r="8038"/>
          <a:stretch>
            <a:fillRect/>
          </a:stretch>
        </p:blipFill>
        <p:spPr bwMode="auto">
          <a:xfrm>
            <a:off x="2725738" y="3968750"/>
            <a:ext cx="2744787" cy="2519363"/>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54.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00"/>
        </a:solidFill>
        <a:effectLst/>
      </p:bgPr>
    </p:bg>
    <p:spTree>
      <p:nvGrpSpPr>
        <p:cNvPr id="1" name=""/>
        <p:cNvGrpSpPr/>
        <p:nvPr/>
      </p:nvGrpSpPr>
      <p:grpSpPr>
        <a:xfrm>
          <a:off x="0" y="0"/>
          <a:ext cx="0" cy="0"/>
          <a:chOff x="0" y="0"/>
          <a:chExt cx="0" cy="0"/>
        </a:xfrm>
      </p:grpSpPr>
      <p:pic>
        <p:nvPicPr>
          <p:cNvPr id="57346" name="Picture 2" descr="_vimy-499878-sw">
            <a:extLst>
              <a:ext uri="{FF2B5EF4-FFF2-40B4-BE49-F238E27FC236}">
                <a16:creationId xmlns:a16="http://schemas.microsoft.com/office/drawing/2014/main" id="{973712C5-118A-4835-8CEE-878882795F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8389"/>
          <a:stretch>
            <a:fillRect/>
          </a:stretch>
        </p:blipFill>
        <p:spPr bwMode="auto">
          <a:xfrm>
            <a:off x="762000" y="757238"/>
            <a:ext cx="7620000" cy="5235575"/>
          </a:xfrm>
          <a:prstGeom prst="rect">
            <a:avLst/>
          </a:prstGeom>
          <a:noFill/>
          <a:ln w="381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57347" name="Text Box 3">
            <a:extLst>
              <a:ext uri="{FF2B5EF4-FFF2-40B4-BE49-F238E27FC236}">
                <a16:creationId xmlns:a16="http://schemas.microsoft.com/office/drawing/2014/main" id="{E68DAF9E-A4AF-4DC9-8B5E-C55D03A764FC}"/>
              </a:ext>
            </a:extLst>
          </p:cNvPr>
          <p:cNvSpPr txBox="1">
            <a:spLocks noChangeArrowheads="1"/>
          </p:cNvSpPr>
          <p:nvPr/>
        </p:nvSpPr>
        <p:spPr bwMode="auto">
          <a:xfrm>
            <a:off x="6430963" y="6094413"/>
            <a:ext cx="1924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r>
              <a:rPr lang="el-GR" altLang="el-GR" sz="1600" b="0">
                <a:solidFill>
                  <a:srgbClr val="FFFFFF"/>
                </a:solidFill>
              </a:rPr>
              <a:t>Πυραμίδες Γκίζας</a:t>
            </a: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9218" name="Picture 26" descr="radio_c14">
            <a:extLst>
              <a:ext uri="{FF2B5EF4-FFF2-40B4-BE49-F238E27FC236}">
                <a16:creationId xmlns:a16="http://schemas.microsoft.com/office/drawing/2014/main" id="{9A05FEFD-7A40-4836-A50F-FA17739C2F1D}"/>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24663" y="3694113"/>
            <a:ext cx="1662112" cy="149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a:extLst>
              <a:ext uri="{FF2B5EF4-FFF2-40B4-BE49-F238E27FC236}">
                <a16:creationId xmlns:a16="http://schemas.microsoft.com/office/drawing/2014/main" id="{47422C25-C0EF-48AF-86DF-F1C8DAFB0D91}"/>
              </a:ext>
            </a:extLst>
          </p:cNvPr>
          <p:cNvSpPr>
            <a:spLocks noGrp="1" noChangeArrowheads="1"/>
          </p:cNvSpPr>
          <p:nvPr>
            <p:ph type="title"/>
          </p:nvPr>
        </p:nvSpPr>
        <p:spPr>
          <a:xfrm>
            <a:off x="685800" y="230188"/>
            <a:ext cx="7772400" cy="650875"/>
          </a:xfrm>
          <a:solidFill>
            <a:srgbClr val="FFFFFF"/>
          </a:solidFill>
          <a:ln>
            <a:solidFill>
              <a:schemeClr val="hlink"/>
            </a:solidFill>
            <a:miter lim="800000"/>
            <a:headEnd/>
            <a:tailEnd/>
          </a:ln>
        </p:spPr>
        <p:txBody>
          <a:bodyPr>
            <a:spAutoFit/>
          </a:bodyPr>
          <a:lstStyle/>
          <a:p>
            <a:pPr eaLnBrk="1" hangingPunct="1"/>
            <a:r>
              <a:rPr lang="el-GR" altLang="el-GR" sz="3600" b="1">
                <a:solidFill>
                  <a:srgbClr val="000000"/>
                </a:solidFill>
                <a:latin typeface="Verdana" panose="020B0604030504040204" pitchFamily="34" charset="0"/>
              </a:rPr>
              <a:t>ΙΣΟΤΟΠΑ</a:t>
            </a:r>
            <a:endParaRPr lang="en-GB" altLang="el-GR" sz="3600" b="1">
              <a:solidFill>
                <a:srgbClr val="000000"/>
              </a:solidFill>
              <a:latin typeface="Verdana" panose="020B0604030504040204" pitchFamily="34" charset="0"/>
            </a:endParaRPr>
          </a:p>
        </p:txBody>
      </p:sp>
      <p:sp>
        <p:nvSpPr>
          <p:cNvPr id="9220" name="Rectangle 4">
            <a:extLst>
              <a:ext uri="{FF2B5EF4-FFF2-40B4-BE49-F238E27FC236}">
                <a16:creationId xmlns:a16="http://schemas.microsoft.com/office/drawing/2014/main" id="{B228F014-3F43-4E64-A6A0-89453F1E04E7}"/>
              </a:ext>
            </a:extLst>
          </p:cNvPr>
          <p:cNvSpPr>
            <a:spLocks noGrp="1" noChangeArrowheads="1"/>
          </p:cNvSpPr>
          <p:nvPr>
            <p:ph type="body" idx="1"/>
          </p:nvPr>
        </p:nvSpPr>
        <p:spPr>
          <a:xfrm>
            <a:off x="396875" y="1179513"/>
            <a:ext cx="8450263" cy="2282825"/>
          </a:xfrm>
          <a:noFill/>
        </p:spPr>
        <p:txBody>
          <a:bodyPr>
            <a:spAutoFit/>
          </a:bodyPr>
          <a:lstStyle/>
          <a:p>
            <a:pPr eaLnBrk="1" hangingPunct="1">
              <a:lnSpc>
                <a:spcPct val="110000"/>
              </a:lnSpc>
              <a:spcBef>
                <a:spcPct val="80000"/>
              </a:spcBef>
              <a:buFont typeface="Wingdings" panose="05000000000000000000" pitchFamily="2" charset="2"/>
              <a:buChar char="§"/>
              <a:tabLst>
                <a:tab pos="3319463" algn="l"/>
                <a:tab pos="6275388" algn="l"/>
              </a:tabLst>
            </a:pPr>
            <a:r>
              <a:rPr lang="el-GR" altLang="el-GR" sz="2400" b="1">
                <a:solidFill>
                  <a:srgbClr val="FF0000"/>
                </a:solidFill>
                <a:latin typeface="Verdana" panose="020B0604030504040204" pitchFamily="34" charset="0"/>
              </a:rPr>
              <a:t>Ισότοπα</a:t>
            </a:r>
            <a:r>
              <a:rPr lang="el-GR" altLang="el-GR" sz="2400">
                <a:solidFill>
                  <a:srgbClr val="000000"/>
                </a:solidFill>
                <a:latin typeface="Verdana" panose="020B0604030504040204" pitchFamily="34" charset="0"/>
              </a:rPr>
              <a:t> είναι άτομα του </a:t>
            </a:r>
            <a:r>
              <a:rPr lang="el-GR" altLang="el-GR" sz="2400" b="1">
                <a:solidFill>
                  <a:srgbClr val="FF0000"/>
                </a:solidFill>
                <a:latin typeface="Verdana" panose="020B0604030504040204" pitchFamily="34" charset="0"/>
              </a:rPr>
              <a:t>ίδιου στοιχείου</a:t>
            </a:r>
            <a:r>
              <a:rPr lang="el-GR" altLang="el-GR" sz="2400">
                <a:solidFill>
                  <a:srgbClr val="000000"/>
                </a:solidFill>
                <a:latin typeface="Verdana" panose="020B0604030504040204" pitchFamily="34" charset="0"/>
              </a:rPr>
              <a:t> που έχουν </a:t>
            </a:r>
            <a:r>
              <a:rPr lang="el-GR" altLang="el-GR" sz="2400" b="1">
                <a:solidFill>
                  <a:srgbClr val="FF0000"/>
                </a:solidFill>
                <a:latin typeface="Verdana" panose="020B0604030504040204" pitchFamily="34" charset="0"/>
              </a:rPr>
              <a:t>διαφορετικό μαζικό αριθμό (Α)</a:t>
            </a:r>
          </a:p>
          <a:p>
            <a:pPr eaLnBrk="1" hangingPunct="1">
              <a:lnSpc>
                <a:spcPct val="110000"/>
              </a:lnSpc>
              <a:spcBef>
                <a:spcPct val="80000"/>
              </a:spcBef>
              <a:buFont typeface="Wingdings" panose="05000000000000000000" pitchFamily="2" charset="2"/>
              <a:buChar char="§"/>
              <a:tabLst>
                <a:tab pos="3319463" algn="l"/>
                <a:tab pos="6275388" algn="l"/>
              </a:tabLst>
            </a:pPr>
            <a:r>
              <a:rPr lang="el-GR" altLang="el-GR" sz="2400" b="1">
                <a:solidFill>
                  <a:srgbClr val="FF0000"/>
                </a:solidFill>
                <a:latin typeface="Verdana" panose="020B0604030504040204" pitchFamily="34" charset="0"/>
              </a:rPr>
              <a:t>Ίδιος ατομικός αριθμός Ζ</a:t>
            </a:r>
            <a:r>
              <a:rPr lang="el-GR" altLang="el-GR" sz="2400">
                <a:solidFill>
                  <a:srgbClr val="000000"/>
                </a:solidFill>
                <a:latin typeface="Verdana" panose="020B0604030504040204" pitchFamily="34" charset="0"/>
              </a:rPr>
              <a:t> (αριθμός πρωτονίων)</a:t>
            </a:r>
          </a:p>
          <a:p>
            <a:pPr eaLnBrk="1" hangingPunct="1">
              <a:lnSpc>
                <a:spcPct val="110000"/>
              </a:lnSpc>
              <a:spcBef>
                <a:spcPct val="80000"/>
              </a:spcBef>
              <a:buFont typeface="Wingdings" panose="05000000000000000000" pitchFamily="2" charset="2"/>
              <a:buChar char="§"/>
              <a:tabLst>
                <a:tab pos="3319463" algn="l"/>
                <a:tab pos="6275388" algn="l"/>
              </a:tabLst>
            </a:pPr>
            <a:r>
              <a:rPr lang="el-GR" altLang="el-GR" sz="2400" b="1">
                <a:solidFill>
                  <a:srgbClr val="FF0000"/>
                </a:solidFill>
                <a:latin typeface="Verdana" panose="020B0604030504040204" pitchFamily="34" charset="0"/>
              </a:rPr>
              <a:t>Διαφορετικός αριθμός νετρονίων Ν</a:t>
            </a:r>
            <a:endParaRPr lang="el-GR" altLang="el-GR" sz="2400" b="1">
              <a:solidFill>
                <a:srgbClr val="000000"/>
              </a:solidFill>
              <a:latin typeface="Verdana" panose="020B0604030504040204" pitchFamily="34" charset="0"/>
            </a:endParaRPr>
          </a:p>
        </p:txBody>
      </p:sp>
      <p:sp>
        <p:nvSpPr>
          <p:cNvPr id="9221" name="Text Box 12">
            <a:extLst>
              <a:ext uri="{FF2B5EF4-FFF2-40B4-BE49-F238E27FC236}">
                <a16:creationId xmlns:a16="http://schemas.microsoft.com/office/drawing/2014/main" id="{0420F38C-A3F4-4FB8-A774-AE11E27E1126}"/>
              </a:ext>
            </a:extLst>
          </p:cNvPr>
          <p:cNvSpPr txBox="1">
            <a:spLocks noChangeArrowheads="1"/>
          </p:cNvSpPr>
          <p:nvPr/>
        </p:nvSpPr>
        <p:spPr bwMode="auto">
          <a:xfrm>
            <a:off x="4208463" y="5676900"/>
            <a:ext cx="5889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r>
              <a:rPr lang="en-US" altLang="el-GR" sz="4400">
                <a:solidFill>
                  <a:srgbClr val="000000"/>
                </a:solidFill>
              </a:rPr>
              <a:t>C</a:t>
            </a:r>
            <a:endParaRPr lang="el-GR" altLang="el-GR" sz="4400">
              <a:solidFill>
                <a:srgbClr val="000000"/>
              </a:solidFill>
            </a:endParaRPr>
          </a:p>
        </p:txBody>
      </p:sp>
      <p:sp>
        <p:nvSpPr>
          <p:cNvPr id="9222" name="Text Box 13">
            <a:extLst>
              <a:ext uri="{FF2B5EF4-FFF2-40B4-BE49-F238E27FC236}">
                <a16:creationId xmlns:a16="http://schemas.microsoft.com/office/drawing/2014/main" id="{18D28B95-66E4-4734-A64F-F92576A7709D}"/>
              </a:ext>
            </a:extLst>
          </p:cNvPr>
          <p:cNvSpPr txBox="1">
            <a:spLocks noChangeArrowheads="1"/>
          </p:cNvSpPr>
          <p:nvPr/>
        </p:nvSpPr>
        <p:spPr bwMode="auto">
          <a:xfrm>
            <a:off x="3625850" y="5508625"/>
            <a:ext cx="688975"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algn="r" eaLnBrk="1" hangingPunct="1">
              <a:spcBef>
                <a:spcPct val="50000"/>
              </a:spcBef>
            </a:pPr>
            <a:r>
              <a:rPr lang="el-GR" altLang="el-GR" sz="2800">
                <a:solidFill>
                  <a:srgbClr val="000000"/>
                </a:solidFill>
              </a:rPr>
              <a:t>12</a:t>
            </a:r>
            <a:endParaRPr lang="en-US" altLang="el-GR" sz="2800">
              <a:solidFill>
                <a:srgbClr val="000000"/>
              </a:solidFill>
            </a:endParaRPr>
          </a:p>
          <a:p>
            <a:pPr algn="r" eaLnBrk="1" hangingPunct="1">
              <a:spcBef>
                <a:spcPct val="50000"/>
              </a:spcBef>
            </a:pPr>
            <a:r>
              <a:rPr lang="el-GR" altLang="el-GR" sz="2800">
                <a:solidFill>
                  <a:srgbClr val="000000"/>
                </a:solidFill>
              </a:rPr>
              <a:t>6</a:t>
            </a:r>
          </a:p>
        </p:txBody>
      </p:sp>
      <p:sp>
        <p:nvSpPr>
          <p:cNvPr id="9223" name="Text Box 14">
            <a:extLst>
              <a:ext uri="{FF2B5EF4-FFF2-40B4-BE49-F238E27FC236}">
                <a16:creationId xmlns:a16="http://schemas.microsoft.com/office/drawing/2014/main" id="{87FC677F-4E15-4641-A2FE-2BB6DEBAD821}"/>
              </a:ext>
            </a:extLst>
          </p:cNvPr>
          <p:cNvSpPr txBox="1">
            <a:spLocks noChangeArrowheads="1"/>
          </p:cNvSpPr>
          <p:nvPr/>
        </p:nvSpPr>
        <p:spPr bwMode="auto">
          <a:xfrm>
            <a:off x="7735888" y="5676900"/>
            <a:ext cx="5889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r>
              <a:rPr lang="en-US" altLang="el-GR" sz="4400">
                <a:solidFill>
                  <a:srgbClr val="000000"/>
                </a:solidFill>
              </a:rPr>
              <a:t>C</a:t>
            </a:r>
            <a:endParaRPr lang="el-GR" altLang="el-GR" sz="4400">
              <a:solidFill>
                <a:srgbClr val="000000"/>
              </a:solidFill>
            </a:endParaRPr>
          </a:p>
        </p:txBody>
      </p:sp>
      <p:sp>
        <p:nvSpPr>
          <p:cNvPr id="9224" name="Text Box 15">
            <a:extLst>
              <a:ext uri="{FF2B5EF4-FFF2-40B4-BE49-F238E27FC236}">
                <a16:creationId xmlns:a16="http://schemas.microsoft.com/office/drawing/2014/main" id="{EAEF413E-BF66-481B-9DD7-C374747C2B8E}"/>
              </a:ext>
            </a:extLst>
          </p:cNvPr>
          <p:cNvSpPr txBox="1">
            <a:spLocks noChangeArrowheads="1"/>
          </p:cNvSpPr>
          <p:nvPr/>
        </p:nvSpPr>
        <p:spPr bwMode="auto">
          <a:xfrm>
            <a:off x="7153275" y="5508625"/>
            <a:ext cx="688975"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algn="r" eaLnBrk="1" hangingPunct="1">
              <a:spcBef>
                <a:spcPct val="50000"/>
              </a:spcBef>
            </a:pPr>
            <a:r>
              <a:rPr lang="el-GR" altLang="el-GR" sz="2800">
                <a:solidFill>
                  <a:srgbClr val="000000"/>
                </a:solidFill>
              </a:rPr>
              <a:t>1</a:t>
            </a:r>
            <a:r>
              <a:rPr lang="en-US" altLang="el-GR" sz="2800">
                <a:solidFill>
                  <a:srgbClr val="000000"/>
                </a:solidFill>
              </a:rPr>
              <a:t>4</a:t>
            </a:r>
          </a:p>
          <a:p>
            <a:pPr algn="r" eaLnBrk="1" hangingPunct="1">
              <a:spcBef>
                <a:spcPct val="50000"/>
              </a:spcBef>
            </a:pPr>
            <a:r>
              <a:rPr lang="el-GR" altLang="el-GR" sz="2800">
                <a:solidFill>
                  <a:srgbClr val="000000"/>
                </a:solidFill>
              </a:rPr>
              <a:t>6</a:t>
            </a:r>
          </a:p>
        </p:txBody>
      </p:sp>
      <p:sp>
        <p:nvSpPr>
          <p:cNvPr id="9225" name="Text Box 16">
            <a:extLst>
              <a:ext uri="{FF2B5EF4-FFF2-40B4-BE49-F238E27FC236}">
                <a16:creationId xmlns:a16="http://schemas.microsoft.com/office/drawing/2014/main" id="{10012255-B77A-49EB-9DA5-40BDA9D3A153}"/>
              </a:ext>
            </a:extLst>
          </p:cNvPr>
          <p:cNvSpPr txBox="1">
            <a:spLocks noChangeArrowheads="1"/>
          </p:cNvSpPr>
          <p:nvPr/>
        </p:nvSpPr>
        <p:spPr bwMode="auto">
          <a:xfrm>
            <a:off x="4927600" y="3924300"/>
            <a:ext cx="1849438"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714375" algn="l"/>
                <a:tab pos="1252538" algn="l"/>
              </a:tabLst>
              <a:defRPr sz="2400" b="1">
                <a:solidFill>
                  <a:schemeClr val="tx1"/>
                </a:solidFill>
                <a:latin typeface="Verdana" panose="020B0604030504040204" pitchFamily="34" charset="0"/>
              </a:defRPr>
            </a:lvl1pPr>
            <a:lvl2pPr marL="742950" indent="-285750" eaLnBrk="0" hangingPunct="0">
              <a:tabLst>
                <a:tab pos="714375" algn="l"/>
                <a:tab pos="1252538" algn="l"/>
              </a:tabLst>
              <a:defRPr sz="2400" b="1">
                <a:solidFill>
                  <a:schemeClr val="tx1"/>
                </a:solidFill>
                <a:latin typeface="Verdana" panose="020B0604030504040204" pitchFamily="34" charset="0"/>
              </a:defRPr>
            </a:lvl2pPr>
            <a:lvl3pPr marL="1143000" indent="-228600" eaLnBrk="0" hangingPunct="0">
              <a:tabLst>
                <a:tab pos="714375" algn="l"/>
                <a:tab pos="1252538" algn="l"/>
              </a:tabLst>
              <a:defRPr sz="2400" b="1">
                <a:solidFill>
                  <a:schemeClr val="tx1"/>
                </a:solidFill>
                <a:latin typeface="Verdana" panose="020B0604030504040204" pitchFamily="34" charset="0"/>
              </a:defRPr>
            </a:lvl3pPr>
            <a:lvl4pPr marL="1600200" indent="-228600" eaLnBrk="0" hangingPunct="0">
              <a:tabLst>
                <a:tab pos="714375" algn="l"/>
                <a:tab pos="1252538" algn="l"/>
              </a:tabLst>
              <a:defRPr sz="2400" b="1">
                <a:solidFill>
                  <a:schemeClr val="tx1"/>
                </a:solidFill>
                <a:latin typeface="Verdana" panose="020B0604030504040204" pitchFamily="34" charset="0"/>
              </a:defRPr>
            </a:lvl4pPr>
            <a:lvl5pPr marL="2057400" indent="-228600" eaLnBrk="0" hangingPunct="0">
              <a:tabLst>
                <a:tab pos="714375" algn="l"/>
                <a:tab pos="1252538" algn="l"/>
              </a:tabLst>
              <a:defRPr sz="2400" b="1">
                <a:solidFill>
                  <a:schemeClr val="tx1"/>
                </a:solidFill>
                <a:latin typeface="Verdana" panose="020B0604030504040204" pitchFamily="34" charset="0"/>
              </a:defRPr>
            </a:lvl5pPr>
            <a:lvl6pPr marL="2514600" indent="-228600" eaLnBrk="0" fontAlgn="base" hangingPunct="0">
              <a:spcBef>
                <a:spcPct val="0"/>
              </a:spcBef>
              <a:spcAft>
                <a:spcPct val="0"/>
              </a:spcAft>
              <a:tabLst>
                <a:tab pos="714375" algn="l"/>
                <a:tab pos="1252538" algn="l"/>
              </a:tabLst>
              <a:defRPr sz="2400" b="1">
                <a:solidFill>
                  <a:schemeClr val="tx1"/>
                </a:solidFill>
                <a:latin typeface="Verdana" panose="020B0604030504040204" pitchFamily="34" charset="0"/>
              </a:defRPr>
            </a:lvl6pPr>
            <a:lvl7pPr marL="2971800" indent="-228600" eaLnBrk="0" fontAlgn="base" hangingPunct="0">
              <a:spcBef>
                <a:spcPct val="0"/>
              </a:spcBef>
              <a:spcAft>
                <a:spcPct val="0"/>
              </a:spcAft>
              <a:tabLst>
                <a:tab pos="714375" algn="l"/>
                <a:tab pos="1252538" algn="l"/>
              </a:tabLst>
              <a:defRPr sz="2400" b="1">
                <a:solidFill>
                  <a:schemeClr val="tx1"/>
                </a:solidFill>
                <a:latin typeface="Verdana" panose="020B0604030504040204" pitchFamily="34" charset="0"/>
              </a:defRPr>
            </a:lvl7pPr>
            <a:lvl8pPr marL="3429000" indent="-228600" eaLnBrk="0" fontAlgn="base" hangingPunct="0">
              <a:spcBef>
                <a:spcPct val="0"/>
              </a:spcBef>
              <a:spcAft>
                <a:spcPct val="0"/>
              </a:spcAft>
              <a:tabLst>
                <a:tab pos="714375" algn="l"/>
                <a:tab pos="1252538" algn="l"/>
              </a:tabLst>
              <a:defRPr sz="2400" b="1">
                <a:solidFill>
                  <a:schemeClr val="tx1"/>
                </a:solidFill>
                <a:latin typeface="Verdana" panose="020B0604030504040204" pitchFamily="34" charset="0"/>
              </a:defRPr>
            </a:lvl8pPr>
            <a:lvl9pPr marL="3886200" indent="-228600" eaLnBrk="0" fontAlgn="base" hangingPunct="0">
              <a:spcBef>
                <a:spcPct val="0"/>
              </a:spcBef>
              <a:spcAft>
                <a:spcPct val="0"/>
              </a:spcAft>
              <a:tabLst>
                <a:tab pos="714375" algn="l"/>
                <a:tab pos="1252538" algn="l"/>
              </a:tabLst>
              <a:defRPr sz="2400" b="1">
                <a:solidFill>
                  <a:schemeClr val="tx1"/>
                </a:solidFill>
                <a:latin typeface="Verdana" panose="020B0604030504040204" pitchFamily="34" charset="0"/>
              </a:defRPr>
            </a:lvl9pPr>
          </a:lstStyle>
          <a:p>
            <a:pPr eaLnBrk="1" hangingPunct="1">
              <a:spcBef>
                <a:spcPct val="50000"/>
              </a:spcBef>
            </a:pPr>
            <a:r>
              <a:rPr lang="el-GR" altLang="el-GR" sz="1800">
                <a:solidFill>
                  <a:srgbClr val="339933"/>
                </a:solidFill>
              </a:rPr>
              <a:t>6</a:t>
            </a:r>
            <a:r>
              <a:rPr lang="en-US" altLang="el-GR" sz="1800">
                <a:solidFill>
                  <a:srgbClr val="339933"/>
                </a:solidFill>
              </a:rPr>
              <a:t>	Z 	  6</a:t>
            </a:r>
          </a:p>
          <a:p>
            <a:pPr eaLnBrk="1" hangingPunct="1">
              <a:spcBef>
                <a:spcPct val="50000"/>
              </a:spcBef>
            </a:pPr>
            <a:r>
              <a:rPr lang="en-US" altLang="el-GR" sz="1800">
                <a:solidFill>
                  <a:srgbClr val="FF0000"/>
                </a:solidFill>
              </a:rPr>
              <a:t>6	N 	  8</a:t>
            </a:r>
          </a:p>
          <a:p>
            <a:pPr eaLnBrk="1" hangingPunct="1">
              <a:spcBef>
                <a:spcPct val="50000"/>
              </a:spcBef>
            </a:pPr>
            <a:r>
              <a:rPr lang="en-US" altLang="el-GR" sz="1800">
                <a:solidFill>
                  <a:srgbClr val="000000"/>
                </a:solidFill>
              </a:rPr>
              <a:t>12	A 	14</a:t>
            </a:r>
            <a:endParaRPr lang="el-GR" altLang="el-GR" sz="1800">
              <a:solidFill>
                <a:srgbClr val="000000"/>
              </a:solidFill>
            </a:endParaRPr>
          </a:p>
        </p:txBody>
      </p:sp>
      <p:sp>
        <p:nvSpPr>
          <p:cNvPr id="9226" name="Text Box 19">
            <a:extLst>
              <a:ext uri="{FF2B5EF4-FFF2-40B4-BE49-F238E27FC236}">
                <a16:creationId xmlns:a16="http://schemas.microsoft.com/office/drawing/2014/main" id="{84BE248F-D06E-42FF-9172-FC56D81378D0}"/>
              </a:ext>
            </a:extLst>
          </p:cNvPr>
          <p:cNvSpPr txBox="1">
            <a:spLocks noChangeArrowheads="1"/>
          </p:cNvSpPr>
          <p:nvPr/>
        </p:nvSpPr>
        <p:spPr bwMode="auto">
          <a:xfrm>
            <a:off x="971550" y="4014788"/>
            <a:ext cx="1909763" cy="955675"/>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algn="ctr" eaLnBrk="1" hangingPunct="1">
              <a:spcBef>
                <a:spcPct val="50000"/>
              </a:spcBef>
            </a:pPr>
            <a:r>
              <a:rPr lang="el-GR" altLang="el-GR" sz="2800">
                <a:solidFill>
                  <a:srgbClr val="000000"/>
                </a:solidFill>
              </a:rPr>
              <a:t>Ισότοπα</a:t>
            </a:r>
            <a:br>
              <a:rPr lang="el-GR" altLang="el-GR" sz="2800">
                <a:solidFill>
                  <a:srgbClr val="000000"/>
                </a:solidFill>
              </a:rPr>
            </a:br>
            <a:r>
              <a:rPr lang="el-GR" altLang="el-GR" sz="2800">
                <a:solidFill>
                  <a:srgbClr val="000000"/>
                </a:solidFill>
              </a:rPr>
              <a:t>άνθρακα</a:t>
            </a:r>
          </a:p>
        </p:txBody>
      </p:sp>
      <p:pic>
        <p:nvPicPr>
          <p:cNvPr id="9227" name="Picture 21" descr="radio_c12">
            <a:extLst>
              <a:ext uri="{FF2B5EF4-FFF2-40B4-BE49-F238E27FC236}">
                <a16:creationId xmlns:a16="http://schemas.microsoft.com/office/drawing/2014/main" id="{DFF3BDAB-7B7C-45A9-AFEB-9F625AF626F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76588" y="3956050"/>
            <a:ext cx="1662112"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8" name="Text Box 23">
            <a:extLst>
              <a:ext uri="{FF2B5EF4-FFF2-40B4-BE49-F238E27FC236}">
                <a16:creationId xmlns:a16="http://schemas.microsoft.com/office/drawing/2014/main" id="{70A321DE-2D84-415C-B955-0CB81A969FF1}"/>
              </a:ext>
            </a:extLst>
          </p:cNvPr>
          <p:cNvSpPr txBox="1">
            <a:spLocks noChangeArrowheads="1"/>
          </p:cNvSpPr>
          <p:nvPr/>
        </p:nvSpPr>
        <p:spPr bwMode="auto">
          <a:xfrm>
            <a:off x="3492500" y="4752975"/>
            <a:ext cx="17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r>
              <a:rPr lang="en-US" altLang="el-GR" sz="2000">
                <a:solidFill>
                  <a:schemeClr val="bg1"/>
                </a:solidFill>
              </a:rPr>
              <a:t>p</a:t>
            </a:r>
            <a:endParaRPr lang="el-GR" altLang="el-GR" sz="2000">
              <a:solidFill>
                <a:schemeClr val="bg1"/>
              </a:solidFill>
            </a:endParaRPr>
          </a:p>
        </p:txBody>
      </p:sp>
      <p:sp>
        <p:nvSpPr>
          <p:cNvPr id="9229" name="Text Box 24">
            <a:extLst>
              <a:ext uri="{FF2B5EF4-FFF2-40B4-BE49-F238E27FC236}">
                <a16:creationId xmlns:a16="http://schemas.microsoft.com/office/drawing/2014/main" id="{42C823E2-6FDC-49DE-A98C-0ACB3C9DDE6F}"/>
              </a:ext>
            </a:extLst>
          </p:cNvPr>
          <p:cNvSpPr txBox="1">
            <a:spLocks noChangeArrowheads="1"/>
          </p:cNvSpPr>
          <p:nvPr/>
        </p:nvSpPr>
        <p:spPr bwMode="auto">
          <a:xfrm>
            <a:off x="3916363" y="4778375"/>
            <a:ext cx="180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r>
              <a:rPr lang="en-US" altLang="el-GR" sz="2000">
                <a:solidFill>
                  <a:schemeClr val="bg1"/>
                </a:solidFill>
              </a:rPr>
              <a:t>n</a:t>
            </a:r>
            <a:endParaRPr lang="el-GR" altLang="el-GR" sz="2000">
              <a:solidFill>
                <a:schemeClr val="bg1"/>
              </a:solidFill>
            </a:endParaRP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FBB436C7-9FB2-4367-85ED-C60F02C6153F}"/>
              </a:ext>
            </a:extLst>
          </p:cNvPr>
          <p:cNvSpPr>
            <a:spLocks noGrp="1" noChangeArrowheads="1"/>
          </p:cNvSpPr>
          <p:nvPr>
            <p:ph type="title"/>
          </p:nvPr>
        </p:nvSpPr>
        <p:spPr>
          <a:xfrm>
            <a:off x="685800" y="230188"/>
            <a:ext cx="7772400" cy="650875"/>
          </a:xfrm>
          <a:solidFill>
            <a:srgbClr val="FFFFFF"/>
          </a:solidFill>
          <a:ln>
            <a:solidFill>
              <a:schemeClr val="hlink"/>
            </a:solidFill>
            <a:miter lim="800000"/>
            <a:headEnd/>
            <a:tailEnd/>
          </a:ln>
        </p:spPr>
        <p:txBody>
          <a:bodyPr>
            <a:spAutoFit/>
          </a:bodyPr>
          <a:lstStyle/>
          <a:p>
            <a:pPr eaLnBrk="1" hangingPunct="1"/>
            <a:r>
              <a:rPr lang="el-GR" altLang="el-GR" sz="3600" b="1">
                <a:solidFill>
                  <a:srgbClr val="000000"/>
                </a:solidFill>
                <a:latin typeface="Verdana" panose="020B0604030504040204" pitchFamily="34" charset="0"/>
              </a:rPr>
              <a:t>ΙΣΟΤΟΠΑ</a:t>
            </a:r>
            <a:endParaRPr lang="en-GB" altLang="el-GR" sz="3600" b="1">
              <a:solidFill>
                <a:srgbClr val="000000"/>
              </a:solidFill>
              <a:latin typeface="Verdana" panose="020B0604030504040204" pitchFamily="34" charset="0"/>
            </a:endParaRPr>
          </a:p>
        </p:txBody>
      </p:sp>
      <p:sp>
        <p:nvSpPr>
          <p:cNvPr id="10243" name="Rectangle 3">
            <a:extLst>
              <a:ext uri="{FF2B5EF4-FFF2-40B4-BE49-F238E27FC236}">
                <a16:creationId xmlns:a16="http://schemas.microsoft.com/office/drawing/2014/main" id="{E7227D5D-77B8-4075-B7D6-04C44AA9BA17}"/>
              </a:ext>
            </a:extLst>
          </p:cNvPr>
          <p:cNvSpPr>
            <a:spLocks noGrp="1" noChangeArrowheads="1"/>
          </p:cNvSpPr>
          <p:nvPr>
            <p:ph type="body" idx="1"/>
          </p:nvPr>
        </p:nvSpPr>
        <p:spPr>
          <a:xfrm>
            <a:off x="396875" y="1179513"/>
            <a:ext cx="8450263" cy="895350"/>
          </a:xfrm>
          <a:noFill/>
        </p:spPr>
        <p:txBody>
          <a:bodyPr>
            <a:spAutoFit/>
          </a:bodyPr>
          <a:lstStyle/>
          <a:p>
            <a:pPr eaLnBrk="1" hangingPunct="1">
              <a:lnSpc>
                <a:spcPct val="110000"/>
              </a:lnSpc>
              <a:spcBef>
                <a:spcPct val="100000"/>
              </a:spcBef>
              <a:buFont typeface="Wingdings" panose="05000000000000000000" pitchFamily="2" charset="2"/>
              <a:buChar char="§"/>
              <a:tabLst>
                <a:tab pos="3319463" algn="l"/>
                <a:tab pos="6275388" algn="l"/>
              </a:tabLst>
            </a:pPr>
            <a:r>
              <a:rPr lang="el-GR" altLang="el-GR" sz="2400">
                <a:solidFill>
                  <a:srgbClr val="000000"/>
                </a:solidFill>
                <a:latin typeface="Verdana" panose="020B0604030504040204" pitchFamily="34" charset="0"/>
              </a:rPr>
              <a:t>Τα </a:t>
            </a:r>
            <a:r>
              <a:rPr lang="el-GR" altLang="el-GR" sz="2400" b="1">
                <a:solidFill>
                  <a:srgbClr val="FF0000"/>
                </a:solidFill>
                <a:latin typeface="Verdana" panose="020B0604030504040204" pitchFamily="34" charset="0"/>
              </a:rPr>
              <a:t>ισότοπα</a:t>
            </a:r>
            <a:r>
              <a:rPr lang="el-GR" altLang="el-GR" sz="2400">
                <a:solidFill>
                  <a:srgbClr val="000000"/>
                </a:solidFill>
                <a:latin typeface="Verdana" panose="020B0604030504040204" pitchFamily="34" charset="0"/>
              </a:rPr>
              <a:t> ενός στοιχείου βρίσκονται στην </a:t>
            </a:r>
            <a:br>
              <a:rPr lang="el-GR" altLang="el-GR" sz="2400">
                <a:solidFill>
                  <a:srgbClr val="000000"/>
                </a:solidFill>
                <a:latin typeface="Verdana" panose="020B0604030504040204" pitchFamily="34" charset="0"/>
              </a:rPr>
            </a:br>
            <a:r>
              <a:rPr lang="el-GR" altLang="el-GR" sz="2400" b="1">
                <a:solidFill>
                  <a:srgbClr val="FF0000"/>
                </a:solidFill>
                <a:latin typeface="Verdana" panose="020B0604030504040204" pitchFamily="34" charset="0"/>
              </a:rPr>
              <a:t>ίδια θέση</a:t>
            </a:r>
            <a:r>
              <a:rPr lang="el-GR" altLang="el-GR" sz="2400">
                <a:solidFill>
                  <a:srgbClr val="000000"/>
                </a:solidFill>
                <a:latin typeface="Verdana" panose="020B0604030504040204" pitchFamily="34" charset="0"/>
              </a:rPr>
              <a:t> του περιοδικού πίνακα</a:t>
            </a:r>
            <a:endParaRPr lang="el-GR" altLang="el-GR" sz="2400" b="1">
              <a:solidFill>
                <a:srgbClr val="000000"/>
              </a:solidFill>
              <a:latin typeface="Verdana" panose="020B0604030504040204" pitchFamily="34" charset="0"/>
            </a:endParaRPr>
          </a:p>
        </p:txBody>
      </p:sp>
      <p:pic>
        <p:nvPicPr>
          <p:cNvPr id="10244" name="Picture 4" descr="periodic_table1">
            <a:extLst>
              <a:ext uri="{FF2B5EF4-FFF2-40B4-BE49-F238E27FC236}">
                <a16:creationId xmlns:a16="http://schemas.microsoft.com/office/drawing/2014/main" id="{EFFECAAE-D0C6-469F-920B-27093760C313}"/>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2038" y="2798763"/>
            <a:ext cx="7019925"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AutoShape 6">
            <a:extLst>
              <a:ext uri="{FF2B5EF4-FFF2-40B4-BE49-F238E27FC236}">
                <a16:creationId xmlns:a16="http://schemas.microsoft.com/office/drawing/2014/main" id="{E9247572-6529-45DC-8C76-8EBA9503FB92}"/>
              </a:ext>
            </a:extLst>
          </p:cNvPr>
          <p:cNvSpPr>
            <a:spLocks noChangeArrowheads="1"/>
          </p:cNvSpPr>
          <p:nvPr/>
        </p:nvSpPr>
        <p:spPr bwMode="auto">
          <a:xfrm>
            <a:off x="4932363" y="2124075"/>
            <a:ext cx="1260475" cy="1214438"/>
          </a:xfrm>
          <a:prstGeom prst="wedgeRectCallout">
            <a:avLst>
              <a:gd name="adj1" fmla="val 60704"/>
              <a:gd name="adj2" fmla="val 72093"/>
            </a:avLst>
          </a:prstGeom>
          <a:solidFill>
            <a:srgbClr val="FFFFFF"/>
          </a:solidFill>
          <a:ln w="9525" algn="ctr">
            <a:solidFill>
              <a:srgbClr val="000000"/>
            </a:solidFill>
            <a:miter lim="800000"/>
            <a:headEnd/>
            <a:tailEnd/>
          </a:ln>
        </p:spPr>
        <p:txBody>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algn="ctr" eaLnBrk="1" hangingPunct="1"/>
            <a:endParaRPr lang="en-US" altLang="el-GR"/>
          </a:p>
        </p:txBody>
      </p:sp>
      <p:sp>
        <p:nvSpPr>
          <p:cNvPr id="10246" name="Text Box 7">
            <a:extLst>
              <a:ext uri="{FF2B5EF4-FFF2-40B4-BE49-F238E27FC236}">
                <a16:creationId xmlns:a16="http://schemas.microsoft.com/office/drawing/2014/main" id="{5E6D1F6D-D19D-4F43-83E0-E140DA8DD67C}"/>
              </a:ext>
            </a:extLst>
          </p:cNvPr>
          <p:cNvSpPr txBox="1">
            <a:spLocks noChangeArrowheads="1"/>
          </p:cNvSpPr>
          <p:nvPr/>
        </p:nvSpPr>
        <p:spPr bwMode="auto">
          <a:xfrm>
            <a:off x="5472113" y="2346325"/>
            <a:ext cx="5889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r>
              <a:rPr lang="en-US" altLang="el-GR" sz="4400">
                <a:solidFill>
                  <a:srgbClr val="000000"/>
                </a:solidFill>
              </a:rPr>
              <a:t>C</a:t>
            </a:r>
            <a:endParaRPr lang="el-GR" altLang="el-GR" sz="4400">
              <a:solidFill>
                <a:srgbClr val="000000"/>
              </a:solidFill>
            </a:endParaRPr>
          </a:p>
        </p:txBody>
      </p:sp>
      <p:sp>
        <p:nvSpPr>
          <p:cNvPr id="10247" name="Text Box 8">
            <a:extLst>
              <a:ext uri="{FF2B5EF4-FFF2-40B4-BE49-F238E27FC236}">
                <a16:creationId xmlns:a16="http://schemas.microsoft.com/office/drawing/2014/main" id="{1B83C97A-1473-4777-B0AB-2382A3097248}"/>
              </a:ext>
            </a:extLst>
          </p:cNvPr>
          <p:cNvSpPr txBox="1">
            <a:spLocks noChangeArrowheads="1"/>
          </p:cNvSpPr>
          <p:nvPr/>
        </p:nvSpPr>
        <p:spPr bwMode="auto">
          <a:xfrm>
            <a:off x="4959350" y="2178050"/>
            <a:ext cx="688975"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algn="r" eaLnBrk="1" hangingPunct="1">
              <a:spcBef>
                <a:spcPct val="50000"/>
              </a:spcBef>
            </a:pPr>
            <a:r>
              <a:rPr lang="el-GR" altLang="el-GR" sz="2800">
                <a:solidFill>
                  <a:srgbClr val="000000"/>
                </a:solidFill>
              </a:rPr>
              <a:t>12</a:t>
            </a:r>
            <a:endParaRPr lang="en-US" altLang="el-GR" sz="2800">
              <a:solidFill>
                <a:srgbClr val="000000"/>
              </a:solidFill>
            </a:endParaRPr>
          </a:p>
          <a:p>
            <a:pPr algn="r" eaLnBrk="1" hangingPunct="1">
              <a:spcBef>
                <a:spcPct val="50000"/>
              </a:spcBef>
            </a:pPr>
            <a:r>
              <a:rPr lang="el-GR" altLang="el-GR" sz="2800">
                <a:solidFill>
                  <a:srgbClr val="000000"/>
                </a:solidFill>
              </a:rPr>
              <a:t>6</a:t>
            </a:r>
          </a:p>
        </p:txBody>
      </p:sp>
      <p:sp>
        <p:nvSpPr>
          <p:cNvPr id="10248" name="AutoShape 9">
            <a:extLst>
              <a:ext uri="{FF2B5EF4-FFF2-40B4-BE49-F238E27FC236}">
                <a16:creationId xmlns:a16="http://schemas.microsoft.com/office/drawing/2014/main" id="{10038D0A-6658-43E1-9BFF-169FA90CAD58}"/>
              </a:ext>
            </a:extLst>
          </p:cNvPr>
          <p:cNvSpPr>
            <a:spLocks noChangeArrowheads="1"/>
          </p:cNvSpPr>
          <p:nvPr/>
        </p:nvSpPr>
        <p:spPr bwMode="auto">
          <a:xfrm>
            <a:off x="6372225" y="2124075"/>
            <a:ext cx="1260475" cy="1214438"/>
          </a:xfrm>
          <a:prstGeom prst="wedgeRectCallout">
            <a:avLst>
              <a:gd name="adj1" fmla="val -36648"/>
              <a:gd name="adj2" fmla="val 71176"/>
            </a:avLst>
          </a:prstGeom>
          <a:solidFill>
            <a:srgbClr val="FFFFFF"/>
          </a:solidFill>
          <a:ln w="9525" algn="ctr">
            <a:solidFill>
              <a:srgbClr val="000000"/>
            </a:solidFill>
            <a:miter lim="800000"/>
            <a:headEnd/>
            <a:tailEnd/>
          </a:ln>
        </p:spPr>
        <p:txBody>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algn="ctr" eaLnBrk="1" hangingPunct="1"/>
            <a:endParaRPr lang="en-US" altLang="el-GR"/>
          </a:p>
        </p:txBody>
      </p:sp>
      <p:sp>
        <p:nvSpPr>
          <p:cNvPr id="10249" name="Text Box 10">
            <a:extLst>
              <a:ext uri="{FF2B5EF4-FFF2-40B4-BE49-F238E27FC236}">
                <a16:creationId xmlns:a16="http://schemas.microsoft.com/office/drawing/2014/main" id="{E49932C9-B132-4AA0-AC39-AFC073CE0FC7}"/>
              </a:ext>
            </a:extLst>
          </p:cNvPr>
          <p:cNvSpPr txBox="1">
            <a:spLocks noChangeArrowheads="1"/>
          </p:cNvSpPr>
          <p:nvPr/>
        </p:nvSpPr>
        <p:spPr bwMode="auto">
          <a:xfrm>
            <a:off x="6911975" y="2346325"/>
            <a:ext cx="5889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r>
              <a:rPr lang="en-US" altLang="el-GR" sz="4400">
                <a:solidFill>
                  <a:srgbClr val="000000"/>
                </a:solidFill>
              </a:rPr>
              <a:t>C</a:t>
            </a:r>
            <a:endParaRPr lang="el-GR" altLang="el-GR" sz="4400">
              <a:solidFill>
                <a:srgbClr val="000000"/>
              </a:solidFill>
            </a:endParaRPr>
          </a:p>
        </p:txBody>
      </p:sp>
      <p:sp>
        <p:nvSpPr>
          <p:cNvPr id="10250" name="Text Box 11">
            <a:extLst>
              <a:ext uri="{FF2B5EF4-FFF2-40B4-BE49-F238E27FC236}">
                <a16:creationId xmlns:a16="http://schemas.microsoft.com/office/drawing/2014/main" id="{B0A56B5B-0E3D-42B3-A87C-ACAA1A57685C}"/>
              </a:ext>
            </a:extLst>
          </p:cNvPr>
          <p:cNvSpPr txBox="1">
            <a:spLocks noChangeArrowheads="1"/>
          </p:cNvSpPr>
          <p:nvPr/>
        </p:nvSpPr>
        <p:spPr bwMode="auto">
          <a:xfrm>
            <a:off x="6399213" y="2178050"/>
            <a:ext cx="688975"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algn="r" eaLnBrk="1" hangingPunct="1">
              <a:spcBef>
                <a:spcPct val="50000"/>
              </a:spcBef>
            </a:pPr>
            <a:r>
              <a:rPr lang="el-GR" altLang="el-GR" sz="2800">
                <a:solidFill>
                  <a:srgbClr val="000000"/>
                </a:solidFill>
              </a:rPr>
              <a:t>1</a:t>
            </a:r>
            <a:r>
              <a:rPr lang="en-US" altLang="el-GR" sz="2800">
                <a:solidFill>
                  <a:srgbClr val="000000"/>
                </a:solidFill>
              </a:rPr>
              <a:t>4</a:t>
            </a:r>
          </a:p>
          <a:p>
            <a:pPr algn="r" eaLnBrk="1" hangingPunct="1">
              <a:spcBef>
                <a:spcPct val="50000"/>
              </a:spcBef>
            </a:pPr>
            <a:r>
              <a:rPr lang="el-GR" altLang="el-GR" sz="2800">
                <a:solidFill>
                  <a:srgbClr val="000000"/>
                </a:solidFill>
              </a:rPr>
              <a:t>6</a:t>
            </a: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4D53837-0639-4898-99A7-B3DAE913D6F6}"/>
              </a:ext>
            </a:extLst>
          </p:cNvPr>
          <p:cNvSpPr>
            <a:spLocks noGrp="1" noChangeArrowheads="1"/>
          </p:cNvSpPr>
          <p:nvPr>
            <p:ph type="title"/>
          </p:nvPr>
        </p:nvSpPr>
        <p:spPr>
          <a:xfrm>
            <a:off x="685800" y="230188"/>
            <a:ext cx="7772400" cy="650875"/>
          </a:xfrm>
          <a:solidFill>
            <a:srgbClr val="FFFFFF"/>
          </a:solidFill>
          <a:ln>
            <a:solidFill>
              <a:schemeClr val="hlink"/>
            </a:solidFill>
            <a:miter lim="800000"/>
            <a:headEnd/>
            <a:tailEnd/>
          </a:ln>
        </p:spPr>
        <p:txBody>
          <a:bodyPr>
            <a:spAutoFit/>
          </a:bodyPr>
          <a:lstStyle/>
          <a:p>
            <a:pPr eaLnBrk="1" hangingPunct="1"/>
            <a:r>
              <a:rPr lang="el-GR" altLang="el-GR" sz="3600" b="1">
                <a:solidFill>
                  <a:srgbClr val="000000"/>
                </a:solidFill>
                <a:latin typeface="Verdana" panose="020B0604030504040204" pitchFamily="34" charset="0"/>
              </a:rPr>
              <a:t>ΑΤΟΜΙΚΟ ΒΑΡΟΣ</a:t>
            </a:r>
            <a:endParaRPr lang="en-GB" altLang="el-GR" sz="3600" b="1">
              <a:solidFill>
                <a:srgbClr val="000000"/>
              </a:solidFill>
              <a:latin typeface="Verdana" panose="020B0604030504040204" pitchFamily="34" charset="0"/>
            </a:endParaRPr>
          </a:p>
        </p:txBody>
      </p:sp>
      <p:sp>
        <p:nvSpPr>
          <p:cNvPr id="11267" name="Rectangle 3">
            <a:extLst>
              <a:ext uri="{FF2B5EF4-FFF2-40B4-BE49-F238E27FC236}">
                <a16:creationId xmlns:a16="http://schemas.microsoft.com/office/drawing/2014/main" id="{1843D6D2-DECF-44FF-BA20-C0A3F3E77DC5}"/>
              </a:ext>
            </a:extLst>
          </p:cNvPr>
          <p:cNvSpPr>
            <a:spLocks noGrp="1" noChangeArrowheads="1"/>
          </p:cNvSpPr>
          <p:nvPr>
            <p:ph type="body" idx="1"/>
          </p:nvPr>
        </p:nvSpPr>
        <p:spPr>
          <a:xfrm>
            <a:off x="206375" y="1179513"/>
            <a:ext cx="8775700" cy="2867025"/>
          </a:xfrm>
          <a:noFill/>
        </p:spPr>
        <p:txBody>
          <a:bodyPr>
            <a:spAutoFit/>
          </a:bodyPr>
          <a:lstStyle/>
          <a:p>
            <a:pPr eaLnBrk="1" hangingPunct="1">
              <a:lnSpc>
                <a:spcPct val="110000"/>
              </a:lnSpc>
              <a:spcBef>
                <a:spcPct val="70000"/>
              </a:spcBef>
              <a:buFont typeface="Wingdings" panose="05000000000000000000" pitchFamily="2" charset="2"/>
              <a:buChar char="§"/>
              <a:tabLst>
                <a:tab pos="3319463" algn="l"/>
                <a:tab pos="6275388" algn="l"/>
              </a:tabLst>
            </a:pPr>
            <a:r>
              <a:rPr lang="el-GR" altLang="el-GR" sz="2400" b="1">
                <a:solidFill>
                  <a:srgbClr val="FF0000"/>
                </a:solidFill>
                <a:latin typeface="Verdana" panose="020B0604030504040204" pitchFamily="34" charset="0"/>
              </a:rPr>
              <a:t>Ατομικό βάρος</a:t>
            </a:r>
            <a:r>
              <a:rPr lang="el-GR" altLang="el-GR" sz="2400">
                <a:solidFill>
                  <a:srgbClr val="000000"/>
                </a:solidFill>
                <a:latin typeface="Verdana" panose="020B0604030504040204" pitchFamily="34" charset="0"/>
              </a:rPr>
              <a:t> </a:t>
            </a:r>
            <a:r>
              <a:rPr lang="el-GR" altLang="el-GR" sz="2400" b="1">
                <a:solidFill>
                  <a:srgbClr val="FF0000"/>
                </a:solidFill>
                <a:latin typeface="Verdana" panose="020B0604030504040204" pitchFamily="34" charset="0"/>
              </a:rPr>
              <a:t>ισοτόπου</a:t>
            </a:r>
            <a:r>
              <a:rPr lang="el-GR" altLang="el-GR" sz="2400">
                <a:solidFill>
                  <a:srgbClr val="000000"/>
                </a:solidFill>
                <a:latin typeface="Verdana" panose="020B0604030504040204" pitchFamily="34" charset="0"/>
              </a:rPr>
              <a:t> = </a:t>
            </a:r>
            <a:r>
              <a:rPr lang="el-GR" altLang="el-GR" sz="2400" b="1">
                <a:solidFill>
                  <a:srgbClr val="FF0000"/>
                </a:solidFill>
                <a:latin typeface="Verdana" panose="020B0604030504040204" pitchFamily="34" charset="0"/>
              </a:rPr>
              <a:t>Μαζικός αριθμός (Α)</a:t>
            </a:r>
          </a:p>
          <a:p>
            <a:pPr lvl="1" eaLnBrk="1" hangingPunct="1">
              <a:lnSpc>
                <a:spcPct val="110000"/>
              </a:lnSpc>
              <a:spcBef>
                <a:spcPct val="70000"/>
              </a:spcBef>
              <a:buClr>
                <a:srgbClr val="000000"/>
              </a:buClr>
              <a:buFont typeface="Wingdings" panose="05000000000000000000" pitchFamily="2" charset="2"/>
              <a:buChar char="§"/>
              <a:tabLst>
                <a:tab pos="3319463" algn="l"/>
                <a:tab pos="6275388" algn="l"/>
              </a:tabLst>
            </a:pPr>
            <a:r>
              <a:rPr lang="el-GR" altLang="el-GR" sz="2400" b="1">
                <a:solidFill>
                  <a:srgbClr val="000000"/>
                </a:solidFill>
                <a:latin typeface="Verdana" panose="020B0604030504040204" pitchFamily="34" charset="0"/>
              </a:rPr>
              <a:t>Ατομικό βάρος</a:t>
            </a:r>
            <a:r>
              <a:rPr lang="en-US" altLang="el-GR" sz="2400" b="1">
                <a:solidFill>
                  <a:srgbClr val="000000"/>
                </a:solidFill>
                <a:latin typeface="Verdana" panose="020B0604030504040204" pitchFamily="34" charset="0"/>
              </a:rPr>
              <a:t>  </a:t>
            </a:r>
            <a:r>
              <a:rPr lang="el-GR" altLang="el-GR" sz="2400" b="1">
                <a:solidFill>
                  <a:srgbClr val="000000"/>
                </a:solidFill>
                <a:latin typeface="Verdana" panose="020B0604030504040204" pitchFamily="34" charset="0"/>
              </a:rPr>
              <a:t> </a:t>
            </a:r>
            <a:r>
              <a:rPr lang="en-US" altLang="el-GR" sz="2400" b="1" baseline="50000">
                <a:solidFill>
                  <a:srgbClr val="000000"/>
                </a:solidFill>
                <a:latin typeface="Verdana" panose="020B0604030504040204" pitchFamily="34" charset="0"/>
              </a:rPr>
              <a:t>12</a:t>
            </a:r>
            <a:r>
              <a:rPr lang="en-US" altLang="el-GR" sz="2400" b="1" baseline="-50000">
                <a:solidFill>
                  <a:srgbClr val="000000"/>
                </a:solidFill>
                <a:latin typeface="Verdana" panose="020B0604030504040204" pitchFamily="34" charset="0"/>
              </a:rPr>
              <a:t>6</a:t>
            </a:r>
            <a:r>
              <a:rPr lang="en-US" altLang="el-GR" sz="2400" b="1">
                <a:solidFill>
                  <a:srgbClr val="000000"/>
                </a:solidFill>
                <a:latin typeface="Verdana" panose="020B0604030504040204" pitchFamily="34" charset="0"/>
              </a:rPr>
              <a:t>C = 12</a:t>
            </a:r>
          </a:p>
          <a:p>
            <a:pPr eaLnBrk="1" hangingPunct="1">
              <a:lnSpc>
                <a:spcPct val="110000"/>
              </a:lnSpc>
              <a:spcBef>
                <a:spcPct val="70000"/>
              </a:spcBef>
              <a:buFont typeface="Wingdings" panose="05000000000000000000" pitchFamily="2" charset="2"/>
              <a:buChar char="§"/>
              <a:tabLst>
                <a:tab pos="3319463" algn="l"/>
                <a:tab pos="6275388" algn="l"/>
              </a:tabLst>
            </a:pPr>
            <a:r>
              <a:rPr lang="el-GR" altLang="el-GR" sz="2400" b="1">
                <a:solidFill>
                  <a:srgbClr val="FF0000"/>
                </a:solidFill>
                <a:latin typeface="Verdana" panose="020B0604030504040204" pitchFamily="34" charset="0"/>
              </a:rPr>
              <a:t>Ατομικό βάρος</a:t>
            </a:r>
            <a:r>
              <a:rPr lang="el-GR" altLang="el-GR" sz="2400">
                <a:solidFill>
                  <a:srgbClr val="000000"/>
                </a:solidFill>
                <a:latin typeface="Verdana" panose="020B0604030504040204" pitchFamily="34" charset="0"/>
              </a:rPr>
              <a:t> </a:t>
            </a:r>
            <a:r>
              <a:rPr lang="el-GR" altLang="el-GR" sz="2400" b="1">
                <a:solidFill>
                  <a:srgbClr val="FF0000"/>
                </a:solidFill>
                <a:latin typeface="Verdana" panose="020B0604030504040204" pitchFamily="34" charset="0"/>
              </a:rPr>
              <a:t>στοιχείου</a:t>
            </a:r>
            <a:r>
              <a:rPr lang="el-GR" altLang="el-GR" sz="2400">
                <a:solidFill>
                  <a:srgbClr val="000000"/>
                </a:solidFill>
                <a:latin typeface="Verdana" panose="020B0604030504040204" pitchFamily="34" charset="0"/>
              </a:rPr>
              <a:t> = </a:t>
            </a:r>
            <a:r>
              <a:rPr lang="el-GR" altLang="el-GR" sz="2400" b="1">
                <a:solidFill>
                  <a:srgbClr val="FF0000"/>
                </a:solidFill>
                <a:latin typeface="Verdana" panose="020B0604030504040204" pitchFamily="34" charset="0"/>
              </a:rPr>
              <a:t>Μέσος όρος</a:t>
            </a:r>
            <a:br>
              <a:rPr lang="el-GR" altLang="el-GR" sz="2400" b="1">
                <a:solidFill>
                  <a:srgbClr val="FF0000"/>
                </a:solidFill>
                <a:latin typeface="Verdana" panose="020B0604030504040204" pitchFamily="34" charset="0"/>
              </a:rPr>
            </a:br>
            <a:r>
              <a:rPr lang="el-GR" altLang="el-GR" sz="2400" b="1">
                <a:solidFill>
                  <a:srgbClr val="FF0000"/>
                </a:solidFill>
                <a:latin typeface="Verdana" panose="020B0604030504040204" pitchFamily="34" charset="0"/>
              </a:rPr>
              <a:t>μαζικών αριθμών</a:t>
            </a:r>
            <a:r>
              <a:rPr lang="el-GR" altLang="el-GR" sz="2400">
                <a:solidFill>
                  <a:srgbClr val="000000"/>
                </a:solidFill>
                <a:latin typeface="Verdana" panose="020B0604030504040204" pitchFamily="34" charset="0"/>
              </a:rPr>
              <a:t> των </a:t>
            </a:r>
            <a:r>
              <a:rPr lang="el-GR" altLang="el-GR" sz="2400" b="1">
                <a:solidFill>
                  <a:srgbClr val="FF0000"/>
                </a:solidFill>
                <a:latin typeface="Verdana" panose="020B0604030504040204" pitchFamily="34" charset="0"/>
              </a:rPr>
              <a:t>ισοτόπων</a:t>
            </a:r>
            <a:r>
              <a:rPr lang="el-GR" altLang="el-GR" sz="2400">
                <a:solidFill>
                  <a:srgbClr val="000000"/>
                </a:solidFill>
                <a:latin typeface="Verdana" panose="020B0604030504040204" pitchFamily="34" charset="0"/>
              </a:rPr>
              <a:t> του </a:t>
            </a:r>
          </a:p>
          <a:p>
            <a:pPr lvl="1" eaLnBrk="1" hangingPunct="1">
              <a:lnSpc>
                <a:spcPct val="110000"/>
              </a:lnSpc>
              <a:spcBef>
                <a:spcPct val="70000"/>
              </a:spcBef>
              <a:buClr>
                <a:srgbClr val="000000"/>
              </a:buClr>
              <a:buFont typeface="Wingdings" panose="05000000000000000000" pitchFamily="2" charset="2"/>
              <a:buChar char="§"/>
              <a:tabLst>
                <a:tab pos="3319463" algn="l"/>
                <a:tab pos="6275388" algn="l"/>
              </a:tabLst>
            </a:pPr>
            <a:r>
              <a:rPr lang="el-GR" altLang="el-GR" sz="2400" b="1">
                <a:solidFill>
                  <a:srgbClr val="000000"/>
                </a:solidFill>
                <a:latin typeface="Verdana" panose="020B0604030504040204" pitchFamily="34" charset="0"/>
              </a:rPr>
              <a:t>Ατομικό βάρος</a:t>
            </a:r>
            <a:r>
              <a:rPr lang="en-US" altLang="el-GR" sz="2400" b="1">
                <a:solidFill>
                  <a:srgbClr val="000000"/>
                </a:solidFill>
                <a:latin typeface="Verdana" panose="020B0604030504040204" pitchFamily="34" charset="0"/>
              </a:rPr>
              <a:t>  </a:t>
            </a:r>
            <a:r>
              <a:rPr lang="el-GR" altLang="el-GR" sz="2400" b="1">
                <a:solidFill>
                  <a:srgbClr val="000000"/>
                </a:solidFill>
                <a:latin typeface="Verdana" panose="020B0604030504040204" pitchFamily="34" charset="0"/>
              </a:rPr>
              <a:t> </a:t>
            </a:r>
            <a:r>
              <a:rPr lang="en-US" altLang="el-GR" sz="2400" b="1">
                <a:solidFill>
                  <a:srgbClr val="000000"/>
                </a:solidFill>
                <a:latin typeface="Verdana" panose="020B0604030504040204" pitchFamily="34" charset="0"/>
              </a:rPr>
              <a:t>C = 12</a:t>
            </a:r>
            <a:r>
              <a:rPr lang="el-GR" altLang="el-GR" sz="2400" b="1">
                <a:solidFill>
                  <a:srgbClr val="000000"/>
                </a:solidFill>
                <a:latin typeface="Verdana" panose="020B0604030504040204" pitchFamily="34" charset="0"/>
              </a:rPr>
              <a:t>,011</a:t>
            </a:r>
          </a:p>
        </p:txBody>
      </p:sp>
      <p:graphicFrame>
        <p:nvGraphicFramePr>
          <p:cNvPr id="333942" name="Group 118">
            <a:extLst>
              <a:ext uri="{FF2B5EF4-FFF2-40B4-BE49-F238E27FC236}">
                <a16:creationId xmlns:a16="http://schemas.microsoft.com/office/drawing/2014/main" id="{FED04B36-34EE-458D-B17E-BC47DEF97B1B}"/>
              </a:ext>
            </a:extLst>
          </p:cNvPr>
          <p:cNvGraphicFramePr>
            <a:graphicFrameLocks noGrp="1"/>
          </p:cNvGraphicFramePr>
          <p:nvPr/>
        </p:nvGraphicFramePr>
        <p:xfrm>
          <a:off x="611188" y="4392613"/>
          <a:ext cx="7966075" cy="2011624"/>
        </p:xfrm>
        <a:graphic>
          <a:graphicData uri="http://schemas.openxmlformats.org/drawingml/2006/table">
            <a:tbl>
              <a:tblPr/>
              <a:tblGrid>
                <a:gridCol w="1169987">
                  <a:extLst>
                    <a:ext uri="{9D8B030D-6E8A-4147-A177-3AD203B41FA5}">
                      <a16:colId xmlns:a16="http://schemas.microsoft.com/office/drawing/2014/main" val="20000"/>
                    </a:ext>
                  </a:extLst>
                </a:gridCol>
                <a:gridCol w="1306513">
                  <a:extLst>
                    <a:ext uri="{9D8B030D-6E8A-4147-A177-3AD203B41FA5}">
                      <a16:colId xmlns:a16="http://schemas.microsoft.com/office/drawing/2014/main" val="20001"/>
                    </a:ext>
                  </a:extLst>
                </a:gridCol>
                <a:gridCol w="1574800">
                  <a:extLst>
                    <a:ext uri="{9D8B030D-6E8A-4147-A177-3AD203B41FA5}">
                      <a16:colId xmlns:a16="http://schemas.microsoft.com/office/drawing/2014/main" val="20002"/>
                    </a:ext>
                  </a:extLst>
                </a:gridCol>
                <a:gridCol w="3914775">
                  <a:extLst>
                    <a:ext uri="{9D8B030D-6E8A-4147-A177-3AD203B41FA5}">
                      <a16:colId xmlns:a16="http://schemas.microsoft.com/office/drawing/2014/main" val="20003"/>
                    </a:ext>
                  </a:extLst>
                </a:gridCol>
              </a:tblGrid>
              <a:tr h="639979">
                <a:tc>
                  <a:txBody>
                    <a:bodyPr/>
                    <a:lstStyle/>
                    <a:p>
                      <a:pPr marL="0" marR="0" lvl="0" indent="0" algn="l" defTabSz="914400" rtl="0" eaLnBrk="1" fontAlgn="base" latinLnBrk="0" hangingPunct="1">
                        <a:lnSpc>
                          <a:spcPct val="100000"/>
                        </a:lnSpc>
                        <a:spcBef>
                          <a:spcPct val="20000"/>
                        </a:spcBef>
                        <a:spcAft>
                          <a:spcPct val="0"/>
                        </a:spcAft>
                        <a:buClrTx/>
                        <a:buSzPct val="80000"/>
                        <a:buFontTx/>
                        <a:buNone/>
                        <a:tabLst/>
                      </a:pPr>
                      <a:r>
                        <a:rPr kumimoji="0" lang="el-GR" sz="1800" b="0" i="0" u="none" strike="noStrike" cap="none" normalizeH="0" baseline="0" dirty="0">
                          <a:ln>
                            <a:noFill/>
                          </a:ln>
                          <a:solidFill>
                            <a:srgbClr val="000000"/>
                          </a:solidFill>
                          <a:effectLst/>
                          <a:latin typeface="Verdana" pitchFamily="34" charset="0"/>
                        </a:rPr>
                        <a:t>Ισότοπο</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Pct val="80000"/>
                        <a:buFontTx/>
                        <a:buNone/>
                        <a:tabLst/>
                      </a:pPr>
                      <a:r>
                        <a:rPr kumimoji="0" lang="el-GR" sz="1800" b="0" i="0" u="none" strike="noStrike" cap="none" normalizeH="0" baseline="0">
                          <a:ln>
                            <a:noFill/>
                          </a:ln>
                          <a:solidFill>
                            <a:srgbClr val="000000"/>
                          </a:solidFill>
                          <a:effectLst/>
                          <a:latin typeface="Verdana" pitchFamily="34" charset="0"/>
                        </a:rPr>
                        <a:t>Μαζικός</a:t>
                      </a:r>
                      <a:br>
                        <a:rPr kumimoji="0" lang="el-GR" sz="1800" b="0" i="0" u="none" strike="noStrike" cap="none" normalizeH="0" baseline="0">
                          <a:ln>
                            <a:noFill/>
                          </a:ln>
                          <a:solidFill>
                            <a:srgbClr val="000000"/>
                          </a:solidFill>
                          <a:effectLst/>
                          <a:latin typeface="Verdana" pitchFamily="34" charset="0"/>
                        </a:rPr>
                      </a:br>
                      <a:r>
                        <a:rPr kumimoji="0" lang="el-GR" sz="1800" b="0" i="0" u="none" strike="noStrike" cap="none" normalizeH="0" baseline="0">
                          <a:ln>
                            <a:noFill/>
                          </a:ln>
                          <a:solidFill>
                            <a:srgbClr val="000000"/>
                          </a:solidFill>
                          <a:effectLst/>
                          <a:latin typeface="Verdana" pitchFamily="34" charset="0"/>
                        </a:rPr>
                        <a:t>αριθμός</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Pct val="80000"/>
                        <a:buFontTx/>
                        <a:buNone/>
                        <a:tabLst/>
                      </a:pPr>
                      <a:r>
                        <a:rPr kumimoji="0" lang="el-GR" sz="1800" b="0" i="0" u="none" strike="noStrike" cap="none" normalizeH="0" baseline="0">
                          <a:ln>
                            <a:noFill/>
                          </a:ln>
                          <a:solidFill>
                            <a:srgbClr val="000000"/>
                          </a:solidFill>
                          <a:effectLst/>
                          <a:latin typeface="Verdana" pitchFamily="34" charset="0"/>
                        </a:rPr>
                        <a:t>Αφθονία</a:t>
                      </a:r>
                      <a:br>
                        <a:rPr kumimoji="0" lang="el-GR" sz="1800" b="0" i="0" u="none" strike="noStrike" cap="none" normalizeH="0" baseline="0">
                          <a:ln>
                            <a:noFill/>
                          </a:ln>
                          <a:solidFill>
                            <a:srgbClr val="000000"/>
                          </a:solidFill>
                          <a:effectLst/>
                          <a:latin typeface="Verdana" pitchFamily="34" charset="0"/>
                        </a:rPr>
                      </a:br>
                      <a:r>
                        <a:rPr kumimoji="0" lang="el-GR" sz="1800" b="0" i="0" u="none" strike="noStrike" cap="none" normalizeH="0" baseline="0">
                          <a:ln>
                            <a:noFill/>
                          </a:ln>
                          <a:solidFill>
                            <a:srgbClr val="000000"/>
                          </a:solidFill>
                          <a:effectLst/>
                          <a:latin typeface="Verdana" pitchFamily="34" charset="0"/>
                        </a:rPr>
                        <a:t>στη φύση</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l-GR" sz="1800" b="0" i="0" u="none" strike="noStrike" cap="none" normalizeH="0" baseline="0">
                          <a:ln>
                            <a:noFill/>
                          </a:ln>
                          <a:solidFill>
                            <a:srgbClr val="000000"/>
                          </a:solidFill>
                          <a:effectLst/>
                          <a:latin typeface="Verdana" pitchFamily="34" charset="0"/>
                        </a:rPr>
                        <a:t>Ατομικό βάρος </a:t>
                      </a:r>
                      <a:br>
                        <a:rPr kumimoji="0" lang="en-US" sz="1800" b="0" i="0" u="none" strike="noStrike" cap="none" normalizeH="0" baseline="0">
                          <a:ln>
                            <a:noFill/>
                          </a:ln>
                          <a:solidFill>
                            <a:srgbClr val="000000"/>
                          </a:solidFill>
                          <a:effectLst/>
                          <a:latin typeface="Verdana" pitchFamily="34" charset="0"/>
                        </a:rPr>
                      </a:br>
                      <a:r>
                        <a:rPr kumimoji="0" lang="el-GR" sz="1800" b="0" i="0" u="none" strike="noStrike" cap="none" normalizeH="0" baseline="0">
                          <a:ln>
                            <a:noFill/>
                          </a:ln>
                          <a:solidFill>
                            <a:srgbClr val="000000"/>
                          </a:solidFill>
                          <a:effectLst/>
                          <a:latin typeface="Verdana" pitchFamily="34" charset="0"/>
                        </a:rPr>
                        <a:t>άνθρακα</a:t>
                      </a:r>
                      <a:r>
                        <a:rPr kumimoji="0" lang="en-US" sz="1800" b="0" i="0" u="none" strike="noStrike" cap="none" normalizeH="0" baseline="0">
                          <a:ln>
                            <a:noFill/>
                          </a:ln>
                          <a:solidFill>
                            <a:srgbClr val="000000"/>
                          </a:solidFill>
                          <a:effectLst/>
                          <a:latin typeface="Verdana" pitchFamily="34" charset="0"/>
                        </a:rPr>
                        <a:t> C</a:t>
                      </a:r>
                      <a:endParaRPr kumimoji="0" lang="el-GR" sz="1800" b="0" i="0" u="none" strike="noStrike" cap="none" normalizeH="0" baseline="0">
                        <a:ln>
                          <a:noFill/>
                        </a:ln>
                        <a:solidFill>
                          <a:srgbClr val="000000"/>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128">
                <a:tc>
                  <a:txBody>
                    <a:bodyPr/>
                    <a:lstStyle/>
                    <a:p>
                      <a:pPr marL="0" marR="0" lvl="0" indent="0" algn="l" defTabSz="914400" rtl="0" eaLnBrk="1" fontAlgn="base" latinLnBrk="0" hangingPunct="1">
                        <a:lnSpc>
                          <a:spcPct val="100000"/>
                        </a:lnSpc>
                        <a:spcBef>
                          <a:spcPct val="20000"/>
                        </a:spcBef>
                        <a:spcAft>
                          <a:spcPct val="0"/>
                        </a:spcAft>
                        <a:buClrTx/>
                        <a:buSzPct val="80000"/>
                        <a:buFontTx/>
                        <a:buNone/>
                        <a:tabLst/>
                      </a:pPr>
                      <a:r>
                        <a:rPr kumimoji="0" lang="el-GR" sz="2400" b="1" i="0" u="none" strike="noStrike" cap="none" normalizeH="0" baseline="50000">
                          <a:ln>
                            <a:noFill/>
                          </a:ln>
                          <a:solidFill>
                            <a:srgbClr val="000000"/>
                          </a:solidFill>
                          <a:effectLst/>
                          <a:latin typeface="Verdana" pitchFamily="34" charset="0"/>
                        </a:rPr>
                        <a:t>12</a:t>
                      </a:r>
                      <a:r>
                        <a:rPr kumimoji="0" lang="en-US" sz="2400" b="1" i="0" u="none" strike="noStrike" cap="none" normalizeH="0" baseline="0">
                          <a:ln>
                            <a:noFill/>
                          </a:ln>
                          <a:solidFill>
                            <a:srgbClr val="000000"/>
                          </a:solidFill>
                          <a:effectLst/>
                          <a:latin typeface="Verdana" pitchFamily="34" charset="0"/>
                        </a:rPr>
                        <a:t>C</a:t>
                      </a:r>
                      <a:endParaRPr kumimoji="0" lang="el-GR" sz="2400" b="1" i="0" u="none" strike="noStrike" cap="none" normalizeH="0" baseline="0">
                        <a:ln>
                          <a:noFill/>
                        </a:ln>
                        <a:solidFill>
                          <a:srgbClr val="000000"/>
                        </a:solidFill>
                        <a:effectLst/>
                        <a:latin typeface="Verdana" pitchFamily="34"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Pct val="80000"/>
                        <a:buFontTx/>
                        <a:buNone/>
                        <a:tabLst/>
                      </a:pPr>
                      <a:r>
                        <a:rPr kumimoji="0" lang="el-GR" sz="2400" b="0" i="0" u="none" strike="noStrike" cap="none" normalizeH="0" baseline="0">
                          <a:ln>
                            <a:noFill/>
                          </a:ln>
                          <a:solidFill>
                            <a:srgbClr val="000000"/>
                          </a:solidFill>
                          <a:effectLst/>
                          <a:latin typeface="Verdana" pitchFamily="34" charset="0"/>
                        </a:rPr>
                        <a:t>12</a:t>
                      </a:r>
                      <a:endParaRPr kumimoji="0" lang="el-GR" sz="2800" b="0" i="0" u="none" strike="noStrike" cap="none" normalizeH="0" baseline="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Pct val="80000"/>
                        <a:buFontTx/>
                        <a:buNone/>
                        <a:tabLst/>
                      </a:pPr>
                      <a:r>
                        <a:rPr kumimoji="0" lang="el-GR" sz="2400" b="0" i="0" u="none" strike="noStrike" cap="none" normalizeH="0" baseline="0">
                          <a:ln>
                            <a:noFill/>
                          </a:ln>
                          <a:solidFill>
                            <a:srgbClr val="000000"/>
                          </a:solidFill>
                          <a:effectLst/>
                          <a:latin typeface="Verdana" pitchFamily="34" charset="0"/>
                        </a:rPr>
                        <a:t>98.9%</a:t>
                      </a:r>
                      <a:endParaRPr kumimoji="0" lang="el-GR" sz="2800" b="0" i="0" u="none" strike="noStrike" cap="none" normalizeH="0" baseline="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l-GR" sz="2400" b="1" i="0" u="none" strike="noStrike" cap="none" normalizeH="0" baseline="0" dirty="0">
                          <a:ln>
                            <a:noFill/>
                          </a:ln>
                          <a:solidFill>
                            <a:srgbClr val="000000"/>
                          </a:solidFill>
                          <a:effectLst/>
                          <a:latin typeface="Verdana" pitchFamily="34" charset="0"/>
                        </a:rPr>
                        <a:t>12</a:t>
                      </a:r>
                      <a:r>
                        <a:rPr kumimoji="0" lang="el-GR" sz="2400" b="0" i="0" u="none" strike="noStrike" cap="none" normalizeH="0" baseline="0" dirty="0">
                          <a:ln>
                            <a:noFill/>
                          </a:ln>
                          <a:solidFill>
                            <a:srgbClr val="000000"/>
                          </a:solidFill>
                          <a:effectLst/>
                          <a:latin typeface="Verdana" pitchFamily="34" charset="0"/>
                        </a:rPr>
                        <a:t> </a:t>
                      </a:r>
                      <a:r>
                        <a:rPr kumimoji="0" lang="el-GR" sz="1400" b="0" i="0" u="none" strike="noStrike" cap="none" normalizeH="0" baseline="30000" dirty="0">
                          <a:ln>
                            <a:noFill/>
                          </a:ln>
                          <a:solidFill>
                            <a:srgbClr val="000000"/>
                          </a:solidFill>
                          <a:effectLst/>
                          <a:latin typeface="Verdana" pitchFamily="34" charset="0"/>
                        </a:rPr>
                        <a:t>•</a:t>
                      </a:r>
                      <a:r>
                        <a:rPr kumimoji="0" lang="el-GR" sz="2400" b="0" i="0" u="none" strike="noStrike" cap="none" normalizeH="0" baseline="0" dirty="0">
                          <a:ln>
                            <a:noFill/>
                          </a:ln>
                          <a:solidFill>
                            <a:srgbClr val="000000"/>
                          </a:solidFill>
                          <a:effectLst/>
                          <a:latin typeface="Verdana" pitchFamily="34" charset="0"/>
                        </a:rPr>
                        <a:t> 0,989 + </a:t>
                      </a:r>
                      <a:r>
                        <a:rPr kumimoji="0" lang="el-GR" sz="2400" b="1" i="0" u="none" strike="noStrike" cap="none" normalizeH="0" baseline="0" dirty="0">
                          <a:ln>
                            <a:noFill/>
                          </a:ln>
                          <a:solidFill>
                            <a:srgbClr val="000000"/>
                          </a:solidFill>
                          <a:effectLst/>
                          <a:latin typeface="Verdana" pitchFamily="34" charset="0"/>
                        </a:rPr>
                        <a:t>13</a:t>
                      </a:r>
                      <a:r>
                        <a:rPr kumimoji="0" lang="el-GR" sz="2400" b="0" i="0" u="none" strike="noStrike" cap="none" normalizeH="0" baseline="0" dirty="0">
                          <a:ln>
                            <a:noFill/>
                          </a:ln>
                          <a:solidFill>
                            <a:srgbClr val="000000"/>
                          </a:solidFill>
                          <a:effectLst/>
                          <a:latin typeface="Verdana" pitchFamily="34" charset="0"/>
                        </a:rPr>
                        <a:t> </a:t>
                      </a:r>
                      <a:r>
                        <a:rPr kumimoji="0" lang="el-GR" sz="1400" b="0" i="0" u="none" strike="noStrike" cap="none" normalizeH="0" baseline="30000" dirty="0">
                          <a:ln>
                            <a:noFill/>
                          </a:ln>
                          <a:solidFill>
                            <a:srgbClr val="000000"/>
                          </a:solidFill>
                          <a:effectLst/>
                          <a:latin typeface="Verdana" pitchFamily="34" charset="0"/>
                        </a:rPr>
                        <a:t>•</a:t>
                      </a:r>
                      <a:r>
                        <a:rPr kumimoji="0" lang="el-GR" sz="2400" b="0" i="0" u="none" strike="noStrike" cap="none" normalizeH="0" baseline="0" dirty="0">
                          <a:ln>
                            <a:noFill/>
                          </a:ln>
                          <a:solidFill>
                            <a:srgbClr val="000000"/>
                          </a:solidFill>
                          <a:effectLst/>
                          <a:latin typeface="Verdana" pitchFamily="34" charset="0"/>
                        </a:rPr>
                        <a:t> 0,011 = </a:t>
                      </a:r>
                    </a:p>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l-GR" sz="2400" b="1" i="0" u="none" strike="noStrike" cap="none" normalizeH="0" baseline="0" dirty="0">
                          <a:ln>
                            <a:noFill/>
                          </a:ln>
                          <a:solidFill>
                            <a:srgbClr val="000000"/>
                          </a:solidFill>
                          <a:effectLst/>
                          <a:latin typeface="Verdana" pitchFamily="34" charset="0"/>
                        </a:rPr>
                        <a:t>12,011</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128">
                <a:tc>
                  <a:txBody>
                    <a:bodyPr/>
                    <a:lstStyle/>
                    <a:p>
                      <a:pPr marL="0" marR="0" lvl="0" indent="0" algn="l" defTabSz="914400" rtl="0" eaLnBrk="1" fontAlgn="base" latinLnBrk="0" hangingPunct="1">
                        <a:lnSpc>
                          <a:spcPct val="100000"/>
                        </a:lnSpc>
                        <a:spcBef>
                          <a:spcPct val="20000"/>
                        </a:spcBef>
                        <a:spcAft>
                          <a:spcPct val="0"/>
                        </a:spcAft>
                        <a:buClrTx/>
                        <a:buSzPct val="80000"/>
                        <a:buFontTx/>
                        <a:buNone/>
                        <a:tabLst/>
                      </a:pPr>
                      <a:r>
                        <a:rPr kumimoji="0" lang="el-GR" sz="2400" b="1" i="0" u="none" strike="noStrike" cap="none" normalizeH="0" baseline="50000">
                          <a:ln>
                            <a:noFill/>
                          </a:ln>
                          <a:solidFill>
                            <a:srgbClr val="000000"/>
                          </a:solidFill>
                          <a:effectLst/>
                          <a:latin typeface="Verdana" pitchFamily="34" charset="0"/>
                        </a:rPr>
                        <a:t>1</a:t>
                      </a:r>
                      <a:r>
                        <a:rPr kumimoji="0" lang="en-US" sz="2400" b="1" i="0" u="none" strike="noStrike" cap="none" normalizeH="0" baseline="50000">
                          <a:ln>
                            <a:noFill/>
                          </a:ln>
                          <a:solidFill>
                            <a:srgbClr val="000000"/>
                          </a:solidFill>
                          <a:effectLst/>
                          <a:latin typeface="Verdana" pitchFamily="34" charset="0"/>
                        </a:rPr>
                        <a:t>3</a:t>
                      </a:r>
                      <a:r>
                        <a:rPr kumimoji="0" lang="en-US" sz="2400" b="1" i="0" u="none" strike="noStrike" cap="none" normalizeH="0" baseline="0">
                          <a:ln>
                            <a:noFill/>
                          </a:ln>
                          <a:solidFill>
                            <a:srgbClr val="000000"/>
                          </a:solidFill>
                          <a:effectLst/>
                          <a:latin typeface="Verdana" pitchFamily="34" charset="0"/>
                        </a:rPr>
                        <a:t>C</a:t>
                      </a:r>
                      <a:endParaRPr kumimoji="0" lang="el-GR" sz="2400" b="1" i="0" u="none" strike="noStrike" cap="none" normalizeH="0" baseline="0">
                        <a:ln>
                          <a:noFill/>
                        </a:ln>
                        <a:solidFill>
                          <a:srgbClr val="000000"/>
                        </a:solidFill>
                        <a:effectLst/>
                        <a:latin typeface="Verdana" pitchFamily="34"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Pct val="80000"/>
                        <a:buFontTx/>
                        <a:buNone/>
                        <a:tabLst/>
                      </a:pPr>
                      <a:r>
                        <a:rPr kumimoji="0" lang="el-GR" sz="2400" b="0" i="0" u="none" strike="noStrike" cap="none" normalizeH="0" baseline="0">
                          <a:ln>
                            <a:noFill/>
                          </a:ln>
                          <a:solidFill>
                            <a:srgbClr val="000000"/>
                          </a:solidFill>
                          <a:effectLst/>
                          <a:latin typeface="Verdana" pitchFamily="34" charset="0"/>
                        </a:rPr>
                        <a:t>13</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Pct val="80000"/>
                        <a:buFontTx/>
                        <a:buNone/>
                        <a:tabLst/>
                      </a:pPr>
                      <a:r>
                        <a:rPr kumimoji="0" lang="el-GR" sz="2400" b="0" i="0" u="none" strike="noStrike" cap="none" normalizeH="0" baseline="0">
                          <a:ln>
                            <a:noFill/>
                          </a:ln>
                          <a:solidFill>
                            <a:srgbClr val="000000"/>
                          </a:solidFill>
                          <a:effectLst/>
                          <a:latin typeface="Verdana" pitchFamily="34" charset="0"/>
                        </a:rPr>
                        <a:t>1.1%</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2"/>
                  </a:ext>
                </a:extLst>
              </a:tr>
              <a:tr h="457128">
                <a:tc>
                  <a:txBody>
                    <a:bodyPr/>
                    <a:lstStyle/>
                    <a:p>
                      <a:pPr marL="0" marR="0" lvl="0" indent="0" algn="l" defTabSz="914400" rtl="0" eaLnBrk="1" fontAlgn="base" latinLnBrk="0" hangingPunct="1">
                        <a:lnSpc>
                          <a:spcPct val="100000"/>
                        </a:lnSpc>
                        <a:spcBef>
                          <a:spcPct val="20000"/>
                        </a:spcBef>
                        <a:spcAft>
                          <a:spcPct val="0"/>
                        </a:spcAft>
                        <a:buClrTx/>
                        <a:buSzPct val="80000"/>
                        <a:buFontTx/>
                        <a:buNone/>
                        <a:tabLst/>
                      </a:pPr>
                      <a:r>
                        <a:rPr kumimoji="0" lang="el-GR" sz="2400" b="1" i="0" u="none" strike="noStrike" cap="none" normalizeH="0" baseline="50000">
                          <a:ln>
                            <a:noFill/>
                          </a:ln>
                          <a:solidFill>
                            <a:srgbClr val="000000"/>
                          </a:solidFill>
                          <a:effectLst/>
                          <a:latin typeface="Verdana" pitchFamily="34" charset="0"/>
                        </a:rPr>
                        <a:t>1</a:t>
                      </a:r>
                      <a:r>
                        <a:rPr kumimoji="0" lang="en-US" sz="2400" b="1" i="0" u="none" strike="noStrike" cap="none" normalizeH="0" baseline="50000">
                          <a:ln>
                            <a:noFill/>
                          </a:ln>
                          <a:solidFill>
                            <a:srgbClr val="000000"/>
                          </a:solidFill>
                          <a:effectLst/>
                          <a:latin typeface="Verdana" pitchFamily="34" charset="0"/>
                        </a:rPr>
                        <a:t>4</a:t>
                      </a:r>
                      <a:r>
                        <a:rPr kumimoji="0" lang="en-US" sz="2400" b="1" i="0" u="none" strike="noStrike" cap="none" normalizeH="0" baseline="0">
                          <a:ln>
                            <a:noFill/>
                          </a:ln>
                          <a:solidFill>
                            <a:srgbClr val="000000"/>
                          </a:solidFill>
                          <a:effectLst/>
                          <a:latin typeface="Verdana" pitchFamily="34" charset="0"/>
                        </a:rPr>
                        <a:t>C</a:t>
                      </a:r>
                      <a:endParaRPr kumimoji="0" lang="el-GR" sz="2400" b="1" i="0" u="none" strike="noStrike" cap="none" normalizeH="0" baseline="0">
                        <a:ln>
                          <a:noFill/>
                        </a:ln>
                        <a:solidFill>
                          <a:srgbClr val="000000"/>
                        </a:solidFill>
                        <a:effectLst/>
                        <a:latin typeface="Verdana" pitchFamily="34"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Pct val="80000"/>
                        <a:buFontTx/>
                        <a:buNone/>
                        <a:tabLst/>
                      </a:pPr>
                      <a:r>
                        <a:rPr kumimoji="0" lang="el-GR" sz="2400" b="0" i="0" u="none" strike="noStrike" cap="none" normalizeH="0" baseline="0">
                          <a:ln>
                            <a:noFill/>
                          </a:ln>
                          <a:solidFill>
                            <a:srgbClr val="000000"/>
                          </a:solidFill>
                          <a:effectLst/>
                          <a:latin typeface="Verdana" pitchFamily="34" charset="0"/>
                        </a:rPr>
                        <a:t>14</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Pct val="80000"/>
                        <a:buFontTx/>
                        <a:buNone/>
                        <a:tabLst/>
                      </a:pPr>
                      <a:r>
                        <a:rPr kumimoji="0" lang="el-GR" sz="2400" b="0" i="0" u="none" strike="noStrike" cap="none" normalizeH="0" baseline="0">
                          <a:ln>
                            <a:noFill/>
                          </a:ln>
                          <a:solidFill>
                            <a:srgbClr val="000000"/>
                          </a:solidFill>
                          <a:effectLst/>
                          <a:latin typeface="Verdana" pitchFamily="34" charset="0"/>
                        </a:rPr>
                        <a:t>Ίχνη</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3"/>
                  </a:ext>
                </a:extLst>
              </a:tr>
            </a:tbl>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33942"/>
                                        </p:tgtEl>
                                        <p:attrNameLst>
                                          <p:attrName>style.visibility</p:attrName>
                                        </p:attrNameLst>
                                      </p:cBhvr>
                                      <p:to>
                                        <p:strVal val="visible"/>
                                      </p:to>
                                    </p:set>
                                    <p:animEffect transition="in" filter="wipe(up)">
                                      <p:cBhvr>
                                        <p:cTn id="7" dur="500"/>
                                        <p:tgtEl>
                                          <p:spTgt spid="333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12291" name="5 - Θέση αριθμού διαφάνειας">
            <a:extLst>
              <a:ext uri="{FF2B5EF4-FFF2-40B4-BE49-F238E27FC236}">
                <a16:creationId xmlns:a16="http://schemas.microsoft.com/office/drawing/2014/main" id="{22F6D3D7-F4C2-499A-AA2B-FE2BC16D32D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eaLnBrk="1" hangingPunct="1"/>
            <a:fld id="{E26FAA8A-17F6-4E22-8848-DBB88E83E9EE}" type="slidenum">
              <a:rPr lang="el-GR" altLang="el-GR" sz="1400" b="0">
                <a:solidFill>
                  <a:schemeClr val="tx2"/>
                </a:solidFill>
                <a:latin typeface="Arial Narrow" panose="020B0606020202030204" pitchFamily="34" charset="0"/>
              </a:rPr>
              <a:pPr eaLnBrk="1" hangingPunct="1"/>
              <a:t>9</a:t>
            </a:fld>
            <a:endParaRPr lang="el-GR" altLang="el-GR" sz="1400" b="0">
              <a:solidFill>
                <a:schemeClr val="tx2"/>
              </a:solidFill>
              <a:latin typeface="Arial Narrow" panose="020B0606020202030204" pitchFamily="34" charset="0"/>
            </a:endParaRPr>
          </a:p>
        </p:txBody>
      </p:sp>
      <p:sp>
        <p:nvSpPr>
          <p:cNvPr id="12292" name="Rectangle 2">
            <a:extLst>
              <a:ext uri="{FF2B5EF4-FFF2-40B4-BE49-F238E27FC236}">
                <a16:creationId xmlns:a16="http://schemas.microsoft.com/office/drawing/2014/main" id="{7EA74143-5F22-42C6-9DE7-FBA236C66F0A}"/>
              </a:ext>
            </a:extLst>
          </p:cNvPr>
          <p:cNvSpPr>
            <a:spLocks noGrp="1" noChangeArrowheads="1"/>
          </p:cNvSpPr>
          <p:nvPr>
            <p:ph type="title"/>
          </p:nvPr>
        </p:nvSpPr>
        <p:spPr/>
        <p:txBody>
          <a:bodyPr/>
          <a:lstStyle/>
          <a:p>
            <a:pPr eaLnBrk="1" hangingPunct="1"/>
            <a:r>
              <a:rPr lang="el-GR" altLang="el-GR" sz="3600" b="1">
                <a:solidFill>
                  <a:srgbClr val="CCECFF"/>
                </a:solidFill>
              </a:rPr>
              <a:t>Ιστορική αναδρομή</a:t>
            </a:r>
          </a:p>
        </p:txBody>
      </p:sp>
      <p:sp>
        <p:nvSpPr>
          <p:cNvPr id="12293" name="Rectangle 3">
            <a:extLst>
              <a:ext uri="{FF2B5EF4-FFF2-40B4-BE49-F238E27FC236}">
                <a16:creationId xmlns:a16="http://schemas.microsoft.com/office/drawing/2014/main" id="{35904E63-AC50-470D-89F5-967C169A005D}"/>
              </a:ext>
            </a:extLst>
          </p:cNvPr>
          <p:cNvSpPr>
            <a:spLocks noGrp="1" noChangeArrowheads="1"/>
          </p:cNvSpPr>
          <p:nvPr>
            <p:ph type="body" idx="1"/>
          </p:nvPr>
        </p:nvSpPr>
        <p:spPr/>
        <p:txBody>
          <a:bodyPr/>
          <a:lstStyle/>
          <a:p>
            <a:pPr eaLnBrk="1" hangingPunct="1"/>
            <a:r>
              <a:rPr lang="el-GR" altLang="el-GR" sz="2400" dirty="0">
                <a:solidFill>
                  <a:schemeClr val="bg1"/>
                </a:solidFill>
              </a:rPr>
              <a:t>Ακτίνες-Χ σε φωσφορίζοντα άλατα </a:t>
            </a:r>
            <a:r>
              <a:rPr lang="en-US" altLang="el-GR" sz="2400" dirty="0">
                <a:solidFill>
                  <a:schemeClr val="bg1"/>
                </a:solidFill>
              </a:rPr>
              <a:t>U </a:t>
            </a:r>
            <a:br>
              <a:rPr lang="en-US" altLang="el-GR" sz="2400" dirty="0">
                <a:solidFill>
                  <a:schemeClr val="bg1"/>
                </a:solidFill>
              </a:rPr>
            </a:br>
            <a:r>
              <a:rPr lang="en-US" altLang="el-GR" sz="2400" dirty="0">
                <a:solidFill>
                  <a:schemeClr val="bg1"/>
                </a:solidFill>
              </a:rPr>
              <a:t>K</a:t>
            </a:r>
            <a:r>
              <a:rPr lang="en-US" altLang="el-GR" sz="2400" baseline="-25000" dirty="0">
                <a:solidFill>
                  <a:schemeClr val="bg1"/>
                </a:solidFill>
              </a:rPr>
              <a:t>2</a:t>
            </a:r>
            <a:r>
              <a:rPr lang="en-US" altLang="el-GR" sz="2400" dirty="0">
                <a:solidFill>
                  <a:schemeClr val="bg1"/>
                </a:solidFill>
              </a:rPr>
              <a:t>UO</a:t>
            </a:r>
            <a:r>
              <a:rPr lang="en-US" altLang="el-GR" sz="2400" baseline="-25000" dirty="0">
                <a:solidFill>
                  <a:schemeClr val="bg1"/>
                </a:solidFill>
              </a:rPr>
              <a:t>2</a:t>
            </a:r>
            <a:r>
              <a:rPr lang="en-US" altLang="el-GR" sz="2400" dirty="0">
                <a:solidFill>
                  <a:schemeClr val="bg1"/>
                </a:solidFill>
              </a:rPr>
              <a:t>(SO</a:t>
            </a:r>
            <a:r>
              <a:rPr lang="en-US" altLang="el-GR" sz="2400" baseline="-25000" dirty="0">
                <a:solidFill>
                  <a:schemeClr val="bg1"/>
                </a:solidFill>
              </a:rPr>
              <a:t>4</a:t>
            </a:r>
            <a:r>
              <a:rPr lang="en-US" altLang="el-GR" sz="2400" dirty="0">
                <a:solidFill>
                  <a:schemeClr val="bg1"/>
                </a:solidFill>
              </a:rPr>
              <a:t>)</a:t>
            </a:r>
            <a:r>
              <a:rPr lang="en-US" altLang="el-GR" sz="2400" baseline="-25000" dirty="0">
                <a:solidFill>
                  <a:schemeClr val="bg1"/>
                </a:solidFill>
              </a:rPr>
              <a:t>2</a:t>
            </a:r>
            <a:r>
              <a:rPr lang="en-US" altLang="el-GR" sz="2400" dirty="0">
                <a:solidFill>
                  <a:schemeClr val="bg1"/>
                </a:solidFill>
              </a:rPr>
              <a:t>·2H</a:t>
            </a:r>
            <a:r>
              <a:rPr lang="en-US" altLang="el-GR" sz="2400" baseline="-25000" dirty="0">
                <a:solidFill>
                  <a:schemeClr val="bg1"/>
                </a:solidFill>
              </a:rPr>
              <a:t>2</a:t>
            </a:r>
            <a:r>
              <a:rPr lang="en-US" altLang="el-GR" sz="2400" dirty="0">
                <a:solidFill>
                  <a:schemeClr val="bg1"/>
                </a:solidFill>
              </a:rPr>
              <a:t>O</a:t>
            </a:r>
          </a:p>
          <a:p>
            <a:pPr eaLnBrk="1" hangingPunct="1"/>
            <a:r>
              <a:rPr lang="el-GR" altLang="el-GR" sz="2400" dirty="0">
                <a:solidFill>
                  <a:schemeClr val="bg1"/>
                </a:solidFill>
              </a:rPr>
              <a:t>Συννεφιασμένη μέρα </a:t>
            </a:r>
          </a:p>
          <a:p>
            <a:pPr eaLnBrk="1" hangingPunct="1"/>
            <a:endParaRPr lang="el-GR" altLang="el-GR" sz="2400" dirty="0">
              <a:solidFill>
                <a:schemeClr val="bg1"/>
              </a:solidFill>
            </a:endParaRPr>
          </a:p>
        </p:txBody>
      </p:sp>
      <p:sp>
        <p:nvSpPr>
          <p:cNvPr id="12294" name="Text Box 4">
            <a:extLst>
              <a:ext uri="{FF2B5EF4-FFF2-40B4-BE49-F238E27FC236}">
                <a16:creationId xmlns:a16="http://schemas.microsoft.com/office/drawing/2014/main" id="{8AEC0538-422C-43AB-8B80-68D7F80AB2C4}"/>
              </a:ext>
            </a:extLst>
          </p:cNvPr>
          <p:cNvSpPr txBox="1">
            <a:spLocks noChangeArrowheads="1"/>
          </p:cNvSpPr>
          <p:nvPr/>
        </p:nvSpPr>
        <p:spPr bwMode="auto">
          <a:xfrm>
            <a:off x="3341688" y="5348288"/>
            <a:ext cx="29622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Verdana" panose="020B0604030504040204" pitchFamily="34" charset="0"/>
              </a:defRPr>
            </a:lvl1pPr>
            <a:lvl2pPr marL="742950" indent="-285750" eaLnBrk="0" hangingPunct="0">
              <a:defRPr sz="2400" b="1">
                <a:solidFill>
                  <a:schemeClr val="tx1"/>
                </a:solidFill>
                <a:latin typeface="Verdana" panose="020B0604030504040204" pitchFamily="34" charset="0"/>
              </a:defRPr>
            </a:lvl2pPr>
            <a:lvl3pPr marL="1143000" indent="-228600" eaLnBrk="0" hangingPunct="0">
              <a:defRPr sz="2400" b="1">
                <a:solidFill>
                  <a:schemeClr val="tx1"/>
                </a:solidFill>
                <a:latin typeface="Verdana" panose="020B0604030504040204" pitchFamily="34" charset="0"/>
              </a:defRPr>
            </a:lvl3pPr>
            <a:lvl4pPr marL="1600200" indent="-228600" eaLnBrk="0" hangingPunct="0">
              <a:defRPr sz="2400" b="1">
                <a:solidFill>
                  <a:schemeClr val="tx1"/>
                </a:solidFill>
                <a:latin typeface="Verdana" panose="020B0604030504040204" pitchFamily="34" charset="0"/>
              </a:defRPr>
            </a:lvl4pPr>
            <a:lvl5pPr marL="2057400" indent="-228600" eaLnBrk="0" hangingPunct="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pPr algn="ctr" eaLnBrk="1" hangingPunct="1"/>
            <a:r>
              <a:rPr lang="en-US" altLang="el-GR" sz="2000">
                <a:solidFill>
                  <a:schemeClr val="bg1"/>
                </a:solidFill>
                <a:latin typeface="Arial" panose="020B0604020202020204" pitchFamily="34" charset="0"/>
              </a:rPr>
              <a:t>Henri Becquerel (1896)</a:t>
            </a:r>
          </a:p>
          <a:p>
            <a:pPr algn="ctr" eaLnBrk="1" hangingPunct="1"/>
            <a:r>
              <a:rPr lang="el-GR" altLang="el-GR" sz="2000">
                <a:solidFill>
                  <a:schemeClr val="bg1"/>
                </a:solidFill>
                <a:latin typeface="Arial" panose="020B0604020202020204" pitchFamily="34" charset="0"/>
              </a:rPr>
              <a:t>Νόμπελ Φυσικής 1903</a:t>
            </a:r>
          </a:p>
        </p:txBody>
      </p:sp>
      <p:pic>
        <p:nvPicPr>
          <p:cNvPr id="12295" name="Picture 5" descr="_Becquerel_Henri_photograph">
            <a:extLst>
              <a:ext uri="{FF2B5EF4-FFF2-40B4-BE49-F238E27FC236}">
                <a16:creationId xmlns:a16="http://schemas.microsoft.com/office/drawing/2014/main" id="{4602B528-97B0-4B3D-9726-CCF0151D6D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2708275"/>
            <a:ext cx="2486025" cy="3276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296" name="Picture 6" descr="_Becquerel_plate">
            <a:extLst>
              <a:ext uri="{FF2B5EF4-FFF2-40B4-BE49-F238E27FC236}">
                <a16:creationId xmlns:a16="http://schemas.microsoft.com/office/drawing/2014/main" id="{9182D74A-8B81-4A17-B57C-EA907340C1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3716338"/>
            <a:ext cx="2897187" cy="23383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297" name="Picture 7" descr="zippeite">
            <a:extLst>
              <a:ext uri="{FF2B5EF4-FFF2-40B4-BE49-F238E27FC236}">
                <a16:creationId xmlns:a16="http://schemas.microsoft.com/office/drawing/2014/main" id="{DAF8B837-43C4-44A0-8FCD-FAFEAF0F46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1063" y="3429000"/>
            <a:ext cx="1079500" cy="8096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298" name="Picture 8" descr="autochromeplateboxlabellumieresm">
            <a:extLst>
              <a:ext uri="{FF2B5EF4-FFF2-40B4-BE49-F238E27FC236}">
                <a16:creationId xmlns:a16="http://schemas.microsoft.com/office/drawing/2014/main" id="{DE267F87-115D-4DE5-9E42-F6A8A5490E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429000"/>
            <a:ext cx="1655763" cy="1423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299" name="Picture 11" descr="ZIP-1c">
            <a:extLst>
              <a:ext uri="{FF2B5EF4-FFF2-40B4-BE49-F238E27FC236}">
                <a16:creationId xmlns:a16="http://schemas.microsoft.com/office/drawing/2014/main" id="{7085E184-DAEC-466C-B419-70A5F9A0ABC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1063" y="4221163"/>
            <a:ext cx="1079500" cy="8096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theme/theme1.xml><?xml version="1.0" encoding="utf-8"?>
<a:theme xmlns:a="http://schemas.openxmlformats.org/drawingml/2006/main" name="Μεταμοντέρνο">
  <a:themeElements>
    <a:clrScheme name="Μεταμοντέρνο 1">
      <a:dk1>
        <a:srgbClr val="8383AD"/>
      </a:dk1>
      <a:lt1>
        <a:srgbClr val="FEFED6"/>
      </a:lt1>
      <a:dk2>
        <a:srgbClr val="404176"/>
      </a:dk2>
      <a:lt2>
        <a:srgbClr val="969696"/>
      </a:lt2>
      <a:accent1>
        <a:srgbClr val="BABE90"/>
      </a:accent1>
      <a:accent2>
        <a:srgbClr val="666699"/>
      </a:accent2>
      <a:accent3>
        <a:srgbClr val="FEFEE8"/>
      </a:accent3>
      <a:accent4>
        <a:srgbClr val="6F6F93"/>
      </a:accent4>
      <a:accent5>
        <a:srgbClr val="D9DBC6"/>
      </a:accent5>
      <a:accent6>
        <a:srgbClr val="5C5C8A"/>
      </a:accent6>
      <a:hlink>
        <a:srgbClr val="C09E4A"/>
      </a:hlink>
      <a:folHlink>
        <a:srgbClr val="006666"/>
      </a:folHlink>
    </a:clrScheme>
    <a:fontScheme name="Μεταμοντέρνο">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bg2"/>
          </a:outerShdw>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24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bg2"/>
          </a:outerShdw>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24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Μεταμοντέρνο 1">
        <a:dk1>
          <a:srgbClr val="8383AD"/>
        </a:dk1>
        <a:lt1>
          <a:srgbClr val="FEFED6"/>
        </a:lt1>
        <a:dk2>
          <a:srgbClr val="404176"/>
        </a:dk2>
        <a:lt2>
          <a:srgbClr val="969696"/>
        </a:lt2>
        <a:accent1>
          <a:srgbClr val="BABE90"/>
        </a:accent1>
        <a:accent2>
          <a:srgbClr val="666699"/>
        </a:accent2>
        <a:accent3>
          <a:srgbClr val="FEFEE8"/>
        </a:accent3>
        <a:accent4>
          <a:srgbClr val="6F6F93"/>
        </a:accent4>
        <a:accent5>
          <a:srgbClr val="D9DBC6"/>
        </a:accent5>
        <a:accent6>
          <a:srgbClr val="5C5C8A"/>
        </a:accent6>
        <a:hlink>
          <a:srgbClr val="C09E4A"/>
        </a:hlink>
        <a:folHlink>
          <a:srgbClr val="006666"/>
        </a:folHlink>
      </a:clrScheme>
      <a:clrMap bg1="lt1" tx1="dk1" bg2="lt2" tx2="dk2" accent1="accent1" accent2="accent2" accent3="accent3" accent4="accent4" accent5="accent5" accent6="accent6" hlink="hlink" folHlink="folHlink"/>
    </a:extraClrScheme>
    <a:extraClrScheme>
      <a:clrScheme name="Μεταμοντέρνο 2">
        <a:dk1>
          <a:srgbClr val="8383AD"/>
        </a:dk1>
        <a:lt1>
          <a:srgbClr val="FFFFFF"/>
        </a:lt1>
        <a:dk2>
          <a:srgbClr val="404176"/>
        </a:dk2>
        <a:lt2>
          <a:srgbClr val="969696"/>
        </a:lt2>
        <a:accent1>
          <a:srgbClr val="BABE90"/>
        </a:accent1>
        <a:accent2>
          <a:srgbClr val="666699"/>
        </a:accent2>
        <a:accent3>
          <a:srgbClr val="FFFFFF"/>
        </a:accent3>
        <a:accent4>
          <a:srgbClr val="6F6F93"/>
        </a:accent4>
        <a:accent5>
          <a:srgbClr val="D9DBC6"/>
        </a:accent5>
        <a:accent6>
          <a:srgbClr val="5C5C8A"/>
        </a:accent6>
        <a:hlink>
          <a:srgbClr val="C09E4A"/>
        </a:hlink>
        <a:folHlink>
          <a:srgbClr val="006666"/>
        </a:folHlink>
      </a:clrScheme>
      <a:clrMap bg1="lt1" tx1="dk1" bg2="lt2" tx2="dk2" accent1="accent1" accent2="accent2" accent3="accent3" accent4="accent4" accent5="accent5" accent6="accent6" hlink="hlink" folHlink="folHlink"/>
    </a:extraClrScheme>
    <a:extraClrScheme>
      <a:clrScheme name="Μεταμοντέρνο 3">
        <a:dk1>
          <a:srgbClr val="4D4D4D"/>
        </a:dk1>
        <a:lt1>
          <a:srgbClr val="FFFFFF"/>
        </a:lt1>
        <a:dk2>
          <a:srgbClr val="000000"/>
        </a:dk2>
        <a:lt2>
          <a:srgbClr val="969696"/>
        </a:lt2>
        <a:accent1>
          <a:srgbClr val="DDDDDD"/>
        </a:accent1>
        <a:accent2>
          <a:srgbClr val="5F5F5F"/>
        </a:accent2>
        <a:accent3>
          <a:srgbClr val="FFFFFF"/>
        </a:accent3>
        <a:accent4>
          <a:srgbClr val="404040"/>
        </a:accent4>
        <a:accent5>
          <a:srgbClr val="EBEBEB"/>
        </a:accent5>
        <a:accent6>
          <a:srgbClr val="555555"/>
        </a:accent6>
        <a:hlink>
          <a:srgbClr val="C0C0C0"/>
        </a:hlink>
        <a:folHlink>
          <a:srgbClr val="808080"/>
        </a:folHlink>
      </a:clrScheme>
      <a:clrMap bg1="lt1" tx1="dk1" bg2="lt2" tx2="dk2" accent1="accent1" accent2="accent2" accent3="accent3" accent4="accent4" accent5="accent5" accent6="accent6" hlink="hlink" folHlink="folHlink"/>
    </a:extraClrScheme>
    <a:extraClrScheme>
      <a:clrScheme name="Μεταμοντέρνο 4">
        <a:dk1>
          <a:srgbClr val="424262"/>
        </a:dk1>
        <a:lt1>
          <a:srgbClr val="FFFFFF"/>
        </a:lt1>
        <a:dk2>
          <a:srgbClr val="22659C"/>
        </a:dk2>
        <a:lt2>
          <a:srgbClr val="A4AEC2"/>
        </a:lt2>
        <a:accent1>
          <a:srgbClr val="B1C7E7"/>
        </a:accent1>
        <a:accent2>
          <a:srgbClr val="494983"/>
        </a:accent2>
        <a:accent3>
          <a:srgbClr val="FFFFFF"/>
        </a:accent3>
        <a:accent4>
          <a:srgbClr val="373753"/>
        </a:accent4>
        <a:accent5>
          <a:srgbClr val="D5E0F1"/>
        </a:accent5>
        <a:accent6>
          <a:srgbClr val="414176"/>
        </a:accent6>
        <a:hlink>
          <a:srgbClr val="6EADC4"/>
        </a:hlink>
        <a:folHlink>
          <a:srgbClr val="3E688E"/>
        </a:folHlink>
      </a:clrScheme>
      <a:clrMap bg1="lt1" tx1="dk1" bg2="lt2" tx2="dk2" accent1="accent1" accent2="accent2" accent3="accent3" accent4="accent4" accent5="accent5" accent6="accent6" hlink="hlink" folHlink="folHlink"/>
    </a:extraClrScheme>
    <a:extraClrScheme>
      <a:clrScheme name="Μεταμοντέρνο 5">
        <a:dk1>
          <a:srgbClr val="000000"/>
        </a:dk1>
        <a:lt1>
          <a:srgbClr val="FFFFFF"/>
        </a:lt1>
        <a:dk2>
          <a:srgbClr val="404176"/>
        </a:dk2>
        <a:lt2>
          <a:srgbClr val="969696"/>
        </a:lt2>
        <a:accent1>
          <a:srgbClr val="B4CD81"/>
        </a:accent1>
        <a:accent2>
          <a:srgbClr val="717EB5"/>
        </a:accent2>
        <a:accent3>
          <a:srgbClr val="FFFFFF"/>
        </a:accent3>
        <a:accent4>
          <a:srgbClr val="000000"/>
        </a:accent4>
        <a:accent5>
          <a:srgbClr val="D6E3C1"/>
        </a:accent5>
        <a:accent6>
          <a:srgbClr val="6672A4"/>
        </a:accent6>
        <a:hlink>
          <a:srgbClr val="D793C2"/>
        </a:hlink>
        <a:folHlink>
          <a:srgbClr val="826799"/>
        </a:folHlink>
      </a:clrScheme>
      <a:clrMap bg1="lt1" tx1="dk1" bg2="lt2" tx2="dk2" accent1="accent1" accent2="accent2" accent3="accent3" accent4="accent4" accent5="accent5" accent6="accent6" hlink="hlink" folHlink="folHlink"/>
    </a:extraClrScheme>
    <a:extraClrScheme>
      <a:clrScheme name="Μεταμοντέρνο 6">
        <a:dk1>
          <a:srgbClr val="000000"/>
        </a:dk1>
        <a:lt1>
          <a:srgbClr val="FFFFFF"/>
        </a:lt1>
        <a:dk2>
          <a:srgbClr val="000000"/>
        </a:dk2>
        <a:lt2>
          <a:srgbClr val="969696"/>
        </a:lt2>
        <a:accent1>
          <a:srgbClr val="B4CD81"/>
        </a:accent1>
        <a:accent2>
          <a:srgbClr val="DEA45E"/>
        </a:accent2>
        <a:accent3>
          <a:srgbClr val="FFFFFF"/>
        </a:accent3>
        <a:accent4>
          <a:srgbClr val="000000"/>
        </a:accent4>
        <a:accent5>
          <a:srgbClr val="D6E3C1"/>
        </a:accent5>
        <a:accent6>
          <a:srgbClr val="C99454"/>
        </a:accent6>
        <a:hlink>
          <a:srgbClr val="D793C2"/>
        </a:hlink>
        <a:folHlink>
          <a:srgbClr val="A08BB1"/>
        </a:folHlink>
      </a:clrScheme>
      <a:clrMap bg1="lt1" tx1="dk1" bg2="lt2" tx2="dk2" accent1="accent1" accent2="accent2" accent3="accent3" accent4="accent4" accent5="accent5" accent6="accent6" hlink="hlink" folHlink="folHlink"/>
    </a:extraClrScheme>
    <a:extraClrScheme>
      <a:clrScheme name="Μεταμοντέρνο 7">
        <a:dk1>
          <a:srgbClr val="111111"/>
        </a:dk1>
        <a:lt1>
          <a:srgbClr val="FAF5D2"/>
        </a:lt1>
        <a:dk2>
          <a:srgbClr val="4D4D4D"/>
        </a:dk2>
        <a:lt2>
          <a:srgbClr val="D0C59E"/>
        </a:lt2>
        <a:accent1>
          <a:srgbClr val="BABE90"/>
        </a:accent1>
        <a:accent2>
          <a:srgbClr val="666699"/>
        </a:accent2>
        <a:accent3>
          <a:srgbClr val="B2B2B2"/>
        </a:accent3>
        <a:accent4>
          <a:srgbClr val="D6D1B3"/>
        </a:accent4>
        <a:accent5>
          <a:srgbClr val="D9DBC6"/>
        </a:accent5>
        <a:accent6>
          <a:srgbClr val="5C5C8A"/>
        </a:accent6>
        <a:hlink>
          <a:srgbClr val="C09E4A"/>
        </a:hlink>
        <a:folHlink>
          <a:srgbClr val="0066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6924</TotalTime>
  <Words>1564</Words>
  <Application>Microsoft Office PowerPoint</Application>
  <PresentationFormat>Προβολή στην οθόνη (4:3)</PresentationFormat>
  <Paragraphs>313</Paragraphs>
  <Slides>54</Slides>
  <Notes>1</Notes>
  <HiddenSlides>0</HiddenSlides>
  <MMClips>0</MMClips>
  <ScaleCrop>false</ScaleCrop>
  <HeadingPairs>
    <vt:vector size="8" baseType="variant">
      <vt:variant>
        <vt:lpstr>Γραμματοσειρές που χρησιμοποιούνται</vt:lpstr>
      </vt:variant>
      <vt:variant>
        <vt:i4>5</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54</vt:i4>
      </vt:variant>
    </vt:vector>
  </HeadingPairs>
  <TitlesOfParts>
    <vt:vector size="61" baseType="lpstr">
      <vt:lpstr>Arial</vt:lpstr>
      <vt:lpstr>Arial Narrow</vt:lpstr>
      <vt:lpstr>Calibri</vt:lpstr>
      <vt:lpstr>Verdana</vt:lpstr>
      <vt:lpstr>Wingdings</vt:lpstr>
      <vt:lpstr>Μεταμοντέρνο</vt:lpstr>
      <vt:lpstr>Γράφημα</vt:lpstr>
      <vt:lpstr>ΡΑΔΙΕΝΕΡΓΕΙΑ</vt:lpstr>
      <vt:lpstr>ΑΤΟΜΟ</vt:lpstr>
      <vt:lpstr>ΑΤΟΜΟ</vt:lpstr>
      <vt:lpstr>ΑΤΟΜΟ</vt:lpstr>
      <vt:lpstr>ΑΤΟΜΟ</vt:lpstr>
      <vt:lpstr>ΙΣΟΤΟΠΑ</vt:lpstr>
      <vt:lpstr>ΙΣΟΤΟΠΑ</vt:lpstr>
      <vt:lpstr>ΑΤΟΜΙΚΟ ΒΑΡΟΣ</vt:lpstr>
      <vt:lpstr>Ιστορική αναδρομή</vt:lpstr>
      <vt:lpstr>ΡΑΔΙΕΝΕΡΓΕΙΑ</vt:lpstr>
      <vt:lpstr>ΡΑΔΙΕΝΕΡΓΕΙΑ</vt:lpstr>
      <vt:lpstr>ΡΑΔΙΕΝΕΡΓΕΙΑ</vt:lpstr>
      <vt:lpstr>ΡΑΔΙΕΝΕΡΓΕΙΑ</vt:lpstr>
      <vt:lpstr>ΡΑΔΙΕΝΕΡΓΕΙΑ</vt:lpstr>
      <vt:lpstr>ΡΑΔΙΕΝΕΡΓΕΙΑ</vt:lpstr>
      <vt:lpstr>Παρουσίαση του PowerPoint</vt:lpstr>
      <vt:lpstr>ΡΑΔΙΕΝΕΡΓΕΣ ΔΙΑΣΠΑΣΕΙΣ</vt:lpstr>
      <vt:lpstr>ΡΑΔΙΕΝΕΡΓΕΣ ΔΙΑΣΠΑΣΕΙΣ</vt:lpstr>
      <vt:lpstr>Διάσπαση με εκπομπή σωματιδίων α</vt:lpstr>
      <vt:lpstr>Διάσπαση με εκπομπή σωματιδίων β</vt:lpstr>
      <vt:lpstr>Διάσπαση με σύλληψη ηλεκτρονίων</vt:lpstr>
      <vt:lpstr>Παρουσίαση του PowerPoint</vt:lpstr>
      <vt:lpstr>ΣΕΙΡΕΣ ΔΙΑΣΠΑΣΕΩΣ</vt:lpstr>
      <vt:lpstr>ΣΕΙΡΕΣ ΔΙΑΣΠΑΣΕΩΣ</vt:lpstr>
      <vt:lpstr>ΣΕΙΡΕΣ ΔΙΑΣΠΑΣΕΩΣ</vt:lpstr>
      <vt:lpstr>Παρουσίαση του PowerPoint</vt:lpstr>
      <vt:lpstr>ΡΑΔΙΕΝΕΡΓΑ ΟΡΥΚΤΑ</vt:lpstr>
      <vt:lpstr>ΡΑΔΙΕΝΕΡΓΑ ΟΡΥΚΤΑ</vt:lpstr>
      <vt:lpstr>ΡΑΔΙΕΝΕΡΓΑ ΟΡΥΚΤΑ</vt:lpstr>
      <vt:lpstr>ΡΑΔΙΕΝΕΡΓΑ ΟΡΥΚΤΑ</vt:lpstr>
      <vt:lpstr>Παρουσίαση του PowerPoint</vt:lpstr>
      <vt:lpstr>ΗΜΙΠΕΡΙΟΔΟΣ ΖΩΗΣ</vt:lpstr>
      <vt:lpstr>ΗΜΙΠΕΡΙΟΔΟΣ ΖΩΗΣ</vt:lpstr>
      <vt:lpstr>ΗΜΙΠΕΡΙΟΔΟΣ ΖΩΗΣ</vt:lpstr>
      <vt:lpstr>ΡΑΔΙΟΧΡΟΝΟΛΟΓΗΣΗ</vt:lpstr>
      <vt:lpstr>ΡΑΔΙΟΧΡΟΝΟΛΟΓΗΣΗ</vt:lpstr>
      <vt:lpstr>ΡΑΔΙΟΧΡΟΝΟΛΟΓΗΣΗ</vt:lpstr>
      <vt:lpstr>ΡΑΔΙΟΧΡΟΝΟΛΟΓΗΣΗ</vt:lpstr>
      <vt:lpstr>ΡΑΔΙΟΧΡΟΝΟΛΟΓΗΣΗ</vt:lpstr>
      <vt:lpstr>Παρουσίαση του PowerPoint</vt:lpstr>
      <vt:lpstr>ΡΑΔΙΟΑΝΘΡΑΚΑΣ</vt:lpstr>
      <vt:lpstr>ΡΑΔΙΟΑΝΘΡΑΚΑΣ</vt:lpstr>
      <vt:lpstr>ΡΑΔΙΟΑΝΘΡΑΚΑΣ</vt:lpstr>
      <vt:lpstr>ΡΑΔΙΟΑΝΘΡΑΚΑΣ</vt:lpstr>
      <vt:lpstr>ΡΑΔΙΟΑΝΘΡΑΚΑΣ</vt:lpstr>
      <vt:lpstr>ΡΑΔΙΟΑΝΘΡΑΚΑΣ</vt:lpstr>
      <vt:lpstr>ΡΑΔΙΟΑΝΘΡΑΚΑΣ</vt:lpstr>
      <vt:lpstr>ΡΑΔΙΟΑΝΘΡΑΚΑΣ</vt:lpstr>
      <vt:lpstr>ΡΑΔΙΟΑΝΘΡΑΚΑΣ</vt:lpstr>
      <vt:lpstr>ΣΑΝΤΟΡΙΝΗ</vt:lpstr>
      <vt:lpstr>ΣΑΝΤΟΡΙΝΗ</vt:lpstr>
      <vt:lpstr>ΣΑΝΤΟΡΙΝΗ</vt:lpstr>
      <vt:lpstr>ΣΑΝΤΟΡΙΝΗ</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Ορυκτό-Δεσμοί-Αντικατάσταση</dc:title>
  <dc:creator>user</dc:creator>
  <cp:lastModifiedBy>Triantafyllos Soldatos</cp:lastModifiedBy>
  <cp:revision>468</cp:revision>
  <dcterms:created xsi:type="dcterms:W3CDTF">2002-10-05T21:05:39Z</dcterms:created>
  <dcterms:modified xsi:type="dcterms:W3CDTF">2020-12-02T07:53:49Z</dcterms:modified>
</cp:coreProperties>
</file>