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89" r:id="rId3"/>
    <p:sldId id="328" r:id="rId4"/>
    <p:sldId id="330" r:id="rId5"/>
    <p:sldId id="331" r:id="rId6"/>
    <p:sldId id="332" r:id="rId7"/>
    <p:sldId id="334" r:id="rId8"/>
    <p:sldId id="290" r:id="rId9"/>
    <p:sldId id="329" r:id="rId10"/>
    <p:sldId id="333" r:id="rId11"/>
    <p:sldId id="337" r:id="rId12"/>
    <p:sldId id="335" r:id="rId13"/>
    <p:sldId id="336" r:id="rId14"/>
    <p:sldId id="293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38" r:id="rId41"/>
    <p:sldId id="339" r:id="rId42"/>
    <p:sldId id="340" r:id="rId43"/>
    <p:sldId id="288" r:id="rId44"/>
    <p:sldId id="267" r:id="rId45"/>
    <p:sldId id="265" r:id="rId46"/>
    <p:sldId id="268" r:id="rId47"/>
    <p:sldId id="269" r:id="rId48"/>
    <p:sldId id="270" r:id="rId49"/>
    <p:sldId id="271" r:id="rId50"/>
    <p:sldId id="272" r:id="rId51"/>
    <p:sldId id="273" r:id="rId52"/>
    <p:sldId id="274" r:id="rId53"/>
    <p:sldId id="275" r:id="rId54"/>
    <p:sldId id="276" r:id="rId55"/>
    <p:sldId id="277" r:id="rId56"/>
    <p:sldId id="278" r:id="rId57"/>
    <p:sldId id="279" r:id="rId58"/>
    <p:sldId id="280" r:id="rId59"/>
    <p:sldId id="281" r:id="rId60"/>
    <p:sldId id="282" r:id="rId61"/>
    <p:sldId id="283" r:id="rId62"/>
    <p:sldId id="284" r:id="rId63"/>
    <p:sldId id="285" r:id="rId64"/>
    <p:sldId id="286" r:id="rId65"/>
    <p:sldId id="287" r:id="rId66"/>
    <p:sldId id="341" r:id="rId67"/>
    <p:sldId id="342" r:id="rId68"/>
    <p:sldId id="343" r:id="rId69"/>
    <p:sldId id="344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CC66"/>
    <a:srgbClr val="339933"/>
    <a:srgbClr val="339966"/>
    <a:srgbClr val="009999"/>
    <a:srgbClr val="006666"/>
    <a:srgbClr val="0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716" y="114"/>
      </p:cViewPr>
      <p:guideLst>
        <p:guide orient="horz" pos="26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B15DA8A-8DF2-41D9-9FEF-90049FC6552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BD292CD-90F3-4CB5-97E3-17F348B64F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l-GR" altLang="el-GR" noProof="0"/>
              <a:t>Κάντε κλικ για να επεξεργαστείτε τον τίτλο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A79F9BA6-6072-4C77-91C5-403B0FE315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l-GR" alt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42C2E00-BB37-4604-BB43-B37CBBE75F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l-GR" altLang="el-GR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EC53EE9F-9FA2-430C-AEA0-DF52F207F8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l-GR" altLang="el-GR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4279E27C-2DC3-4E98-B5CC-C6D2DF98A8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0B98C42E-88E7-42F3-B35F-1A275FFD5EB5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7AC50552-92E1-4304-A6A8-3C741802893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5AC3DA-CB07-4382-9EA3-0EB677B73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253E166-0DED-4A4E-B467-56BAF05F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46AF691-EAB9-4B5E-A2B8-77CD1C79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A076B77-3D13-432D-85DB-42B0306DD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A616A10-3DB6-44F2-AB0B-72BC8B37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E6C1E-202D-46A0-8096-C7BE0DC7A06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8514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C2C49E5-6573-4CEA-AD9C-D05B2E6F9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B422CE0-44AF-43C2-A02D-F25F1A69C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150D086-9966-42D6-96C4-3A94120A9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08C3187-11E8-4FC8-9BE8-5693D35A7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98D33F-CEB4-4263-A604-B5BE8B7B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26150-BEC2-4306-9390-E877E7461B3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1762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544627-8EF3-4123-AA0D-49DB6584C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C9D81E-BCA2-4DD3-8478-2ED41FD60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EBAC302-2211-49CD-88A7-04F19880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62DA1B-5F75-4D64-B553-FCB7240E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0C85B9-8E76-45E6-B19D-67F330369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EA245-9926-400B-8621-4A194549ECA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7974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FFBEA8-20E3-4A30-8FFD-EA60B194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32D404C-7069-4ABD-AD09-81E7F26CB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4FBAE2D-458A-4989-B506-138089A4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6AECD0-C626-4FA0-B843-66B590F5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FEB9F1-949A-433B-943B-B7FC9992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10735-D5BB-4BC2-9450-4C56CD849D1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3761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EFDD29-47C7-41BE-85BD-CCBE4383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F1004D-87DB-495C-A012-0010EB7F6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60D6D39-5403-4AF1-83BA-6458908FE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B3CA31-83D2-4194-9BD5-242C7970C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042970A-DABD-424B-8DAE-47721CCF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36807F0-DFE7-466C-A97C-73BA2B62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091A8-93A2-4606-9DCE-9FCA47BDBD3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6182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4EF209-491D-4D48-A76A-11A3B0D5F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207267A-9622-4D94-970B-1505A8E00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A642FFA-A304-4C3F-9A15-40ABB151C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13CB8B8-F08E-4FE2-BBC5-173551C4F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773388-C0F7-48DF-BC30-BDE45CAE0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1FDF6E0-3101-4890-8D7C-82852DB1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6E7FD59-9E89-4757-9A5A-E6198246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E85CEDC-AAC7-4EC7-9E4F-C05F5F4B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E396A-4428-4029-9D55-BF8A299CC20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5171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B6AAD1-6594-4D57-B855-8FBA6F5C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FECF911-2C79-4AD1-AF00-06211958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B310ED1-083E-4BF1-BFB3-684CA1A4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C9456BE-9D05-4F4B-92F0-0E406D2E2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FA3C6-0395-4D03-92F2-F49FDA9948C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1882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54CD3FD-B4CB-4831-B9E2-141139EB8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4369E22-69C3-4729-BAD1-EB538526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9104299-DB91-43C5-98B4-7E542488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B7205-9C84-44F3-841B-621D6B7AB84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0395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9DE5C-8F66-483F-9014-20D9B7F89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82E28C-0C20-4AAF-A7FE-921242B90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76E8044-A0F9-4C6A-B23E-5B85F973A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3D2E80E-326B-430D-B9EE-BA58831A3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42C41BD-36AB-4C7C-A1E2-304BBE7D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B3320BB-38FA-4934-993E-159906C57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0EFDB-6C84-45D9-A92D-62B5620E370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8681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30A299-AC67-4288-BDA9-6FE4A6C06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98DFCDE-74C6-45FE-8441-3D70BA7A1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2FB2327-A111-4B8A-993E-09555493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F00E3CE-3C95-4D96-914D-5A1342105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60472-3DCA-4A1C-BE19-C0F9D7C01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EE967B4-6F64-4444-9505-3C0CB91D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3317B-060D-41E8-B15A-75B06C7D2BF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6964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>
            <a:extLst>
              <a:ext uri="{FF2B5EF4-FFF2-40B4-BE49-F238E27FC236}">
                <a16:creationId xmlns:a16="http://schemas.microsoft.com/office/drawing/2014/main" id="{CD574AE6-0C44-4376-B63E-1698FAE5E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43011" name="Rectangle 1027">
            <a:extLst>
              <a:ext uri="{FF2B5EF4-FFF2-40B4-BE49-F238E27FC236}">
                <a16:creationId xmlns:a16="http://schemas.microsoft.com/office/drawing/2014/main" id="{C38108F9-E409-41A7-89F1-8AF48C44F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3012" name="Rectangle 1028">
            <a:extLst>
              <a:ext uri="{FF2B5EF4-FFF2-40B4-BE49-F238E27FC236}">
                <a16:creationId xmlns:a16="http://schemas.microsoft.com/office/drawing/2014/main" id="{04D3D617-55F5-4561-BE3F-924A3EA825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l-GR" altLang="el-GR"/>
          </a:p>
        </p:txBody>
      </p:sp>
      <p:sp>
        <p:nvSpPr>
          <p:cNvPr id="43013" name="Rectangle 1029">
            <a:extLst>
              <a:ext uri="{FF2B5EF4-FFF2-40B4-BE49-F238E27FC236}">
                <a16:creationId xmlns:a16="http://schemas.microsoft.com/office/drawing/2014/main" id="{667DB643-2D37-4922-8B86-1A9F3B8EC1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l-GR" altLang="el-GR"/>
          </a:p>
        </p:txBody>
      </p:sp>
      <p:sp>
        <p:nvSpPr>
          <p:cNvPr id="43014" name="Rectangle 1030">
            <a:extLst>
              <a:ext uri="{FF2B5EF4-FFF2-40B4-BE49-F238E27FC236}">
                <a16:creationId xmlns:a16="http://schemas.microsoft.com/office/drawing/2014/main" id="{3BC37556-AD94-4771-A29C-46A7D7C7AE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0D3B29B0-9569-43EB-9232-8569E5039145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43015" name="Rectangle 1031">
            <a:extLst>
              <a:ext uri="{FF2B5EF4-FFF2-40B4-BE49-F238E27FC236}">
                <a16:creationId xmlns:a16="http://schemas.microsoft.com/office/drawing/2014/main" id="{7B375A93-41A6-4610-8251-AD4CC0742C5D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75EAEC1-749C-4CAA-8139-D1A8930E24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441325"/>
            <a:ext cx="7467600" cy="2105025"/>
          </a:xfrm>
        </p:spPr>
        <p:txBody>
          <a:bodyPr/>
          <a:lstStyle/>
          <a:p>
            <a:pPr algn="ctr"/>
            <a:r>
              <a:rPr lang="el-GR" altLang="el-GR" b="1"/>
              <a:t>Ταξινόμηση ορυκτών</a:t>
            </a:r>
          </a:p>
        </p:txBody>
      </p:sp>
      <p:pic>
        <p:nvPicPr>
          <p:cNvPr id="40966" name="Picture 6">
            <a:extLst>
              <a:ext uri="{FF2B5EF4-FFF2-40B4-BE49-F238E27FC236}">
                <a16:creationId xmlns:a16="http://schemas.microsoft.com/office/drawing/2014/main" id="{C349274C-F470-4946-8106-9B17D791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038600"/>
            <a:ext cx="6208713" cy="233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>
            <a:extLst>
              <a:ext uri="{FF2B5EF4-FFF2-40B4-BE49-F238E27FC236}">
                <a16:creationId xmlns:a16="http://schemas.microsoft.com/office/drawing/2014/main" id="{FFAADACB-EF37-4D6E-BA6D-8D1A13BB0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8025" y="1784350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l-GR" altLang="el-GR" sz="2800" b="1">
                <a:solidFill>
                  <a:srgbClr val="FFFF00"/>
                </a:solidFill>
              </a:rPr>
              <a:t>Κλάσεις</a:t>
            </a:r>
            <a:r>
              <a:rPr lang="el-GR" altLang="el-GR" sz="2800"/>
              <a:t> (ανάλογα με τη χημική σύσταση και τη δομή).</a:t>
            </a:r>
          </a:p>
          <a:p>
            <a:pPr>
              <a:lnSpc>
                <a:spcPct val="120000"/>
              </a:lnSpc>
            </a:pPr>
            <a:r>
              <a:rPr lang="el-GR" altLang="el-GR" sz="2800" b="1">
                <a:solidFill>
                  <a:srgbClr val="FFFF00"/>
                </a:solidFill>
              </a:rPr>
              <a:t>Υποκλάσεις</a:t>
            </a:r>
            <a:r>
              <a:rPr lang="el-GR" altLang="el-GR" sz="2800"/>
              <a:t> (Πυριτικά, νησο-, κυκλο-, φυλλο- κλπ.).</a:t>
            </a:r>
          </a:p>
          <a:p>
            <a:pPr>
              <a:lnSpc>
                <a:spcPct val="120000"/>
              </a:lnSpc>
            </a:pPr>
            <a:r>
              <a:rPr lang="el-GR" altLang="el-GR" sz="2800" b="1">
                <a:solidFill>
                  <a:srgbClr val="FFFF00"/>
                </a:solidFill>
              </a:rPr>
              <a:t>Ομάδες</a:t>
            </a:r>
            <a:r>
              <a:rPr lang="el-GR" altLang="el-GR" sz="2800"/>
              <a:t> (Αστριοι).</a:t>
            </a:r>
          </a:p>
          <a:p>
            <a:pPr>
              <a:lnSpc>
                <a:spcPct val="120000"/>
              </a:lnSpc>
            </a:pPr>
            <a:r>
              <a:rPr lang="el-GR" altLang="el-GR" sz="2800" b="1">
                <a:solidFill>
                  <a:srgbClr val="FFFF00"/>
                </a:solidFill>
              </a:rPr>
              <a:t>Σειρές</a:t>
            </a:r>
            <a:r>
              <a:rPr lang="el-GR" altLang="el-GR" sz="2800"/>
              <a:t> (Αλκαλιούχοι άστριοι).</a:t>
            </a:r>
          </a:p>
          <a:p>
            <a:pPr>
              <a:lnSpc>
                <a:spcPct val="120000"/>
              </a:lnSpc>
            </a:pPr>
            <a:r>
              <a:rPr lang="el-GR" altLang="el-GR" sz="2800" b="1">
                <a:solidFill>
                  <a:srgbClr val="FFFF00"/>
                </a:solidFill>
              </a:rPr>
              <a:t>Είδος </a:t>
            </a:r>
            <a:r>
              <a:rPr lang="el-GR" altLang="el-GR" sz="2800"/>
              <a:t>(Μικροκλινής)</a:t>
            </a:r>
            <a:r>
              <a:rPr lang="el-GR" altLang="el-GR" sz="2800" b="1"/>
              <a:t> </a:t>
            </a:r>
          </a:p>
          <a:p>
            <a:pPr>
              <a:lnSpc>
                <a:spcPct val="120000"/>
              </a:lnSpc>
            </a:pPr>
            <a:r>
              <a:rPr lang="el-GR" altLang="el-GR" sz="2800" b="1">
                <a:solidFill>
                  <a:srgbClr val="FFFF00"/>
                </a:solidFill>
              </a:rPr>
              <a:t>Ποικιλία ή υποείδος</a:t>
            </a:r>
            <a:r>
              <a:rPr lang="el-GR" altLang="el-GR" sz="2800"/>
              <a:t> (Αμαζονίτης).</a:t>
            </a:r>
          </a:p>
          <a:p>
            <a:pPr>
              <a:lnSpc>
                <a:spcPct val="120000"/>
              </a:lnSpc>
            </a:pPr>
            <a:endParaRPr lang="el-GR" altLang="el-GR" sz="2800"/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F17E1FE5-D112-4A6E-ADDE-7CBB38540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772400" cy="1143000"/>
          </a:xfrm>
          <a:noFill/>
          <a:ln/>
        </p:spPr>
        <p:txBody>
          <a:bodyPr/>
          <a:lstStyle/>
          <a:p>
            <a:r>
              <a:rPr lang="el-GR" altLang="el-GR" b="1"/>
              <a:t>Ταξινόμηση ορυκτών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A1FB1474-EE6F-4B9E-982E-8E03EEF01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349500"/>
            <a:ext cx="882015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2800" b="1">
                <a:solidFill>
                  <a:srgbClr val="FFFF00"/>
                </a:solidFill>
              </a:rPr>
              <a:t>	Ονοματολογία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altLang="el-GR" sz="2800">
                <a:solidFill>
                  <a:srgbClr val="FFFF00"/>
                </a:solidFill>
              </a:rPr>
              <a:t>Όνομα από ελληνικά ή λατινικά </a:t>
            </a:r>
            <a:r>
              <a:rPr lang="el-GR" altLang="el-GR" sz="2800"/>
              <a:t>(ορθόκλαστο, μικροκλινής).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altLang="el-GR" sz="2800">
                <a:solidFill>
                  <a:srgbClr val="FFFF00"/>
                </a:solidFill>
              </a:rPr>
              <a:t>Όνομα ερευνητού </a:t>
            </a:r>
            <a:r>
              <a:rPr lang="el-GR" altLang="el-GR" sz="2800"/>
              <a:t>(βρουσίτης)</a:t>
            </a:r>
            <a:endParaRPr lang="el-GR" altLang="el-GR" sz="280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altLang="el-GR" sz="2800">
                <a:solidFill>
                  <a:srgbClr val="FFFF00"/>
                </a:solidFill>
              </a:rPr>
              <a:t>Τοπωνύμια</a:t>
            </a:r>
            <a:r>
              <a:rPr lang="el-GR" altLang="el-GR" sz="2800"/>
              <a:t> (ανδαλουσίτης)</a:t>
            </a:r>
            <a:endParaRPr lang="el-GR" altLang="el-GR" sz="280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altLang="el-GR" sz="2800">
                <a:solidFill>
                  <a:srgbClr val="FFFF00"/>
                </a:solidFill>
              </a:rPr>
              <a:t>Χημική σύσταση </a:t>
            </a:r>
            <a:r>
              <a:rPr lang="el-GR" altLang="el-GR" sz="2800"/>
              <a:t>(ασβεστίτης, χρωμίτης). </a:t>
            </a:r>
            <a:endParaRPr lang="el-GR" altLang="el-GR" sz="280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l-GR" altLang="el-GR" sz="2800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2FA2330C-D1E7-40FA-BAB8-8D6DB2FC4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 b="1"/>
              <a:t>Ταξινόμηση ορυκτών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B4711DA6-2E1A-496F-8321-81DA4972A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772400" cy="1143000"/>
          </a:xfrm>
        </p:spPr>
        <p:txBody>
          <a:bodyPr/>
          <a:lstStyle/>
          <a:p>
            <a:r>
              <a:rPr lang="el-GR" altLang="el-GR" b="1"/>
              <a:t>Ταξινόμηση ορυκτών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53ED4B04-D2DD-4BF3-9B2B-B99E12A57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569325" cy="4114800"/>
          </a:xfrm>
        </p:spPr>
        <p:txBody>
          <a:bodyPr/>
          <a:lstStyle/>
          <a:p>
            <a:r>
              <a:rPr lang="el-GR" altLang="el-GR" sz="2800">
                <a:solidFill>
                  <a:srgbClr val="FFFF00"/>
                </a:solidFill>
              </a:rPr>
              <a:t>Αυτοφυή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/>
              <a:t>	Μεταλλικά (μεταλλικός δεσμός)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/>
              <a:t>	Ημιμεταλλικά+μη μεταλλικά (ομοιοπολικός)</a:t>
            </a:r>
          </a:p>
          <a:p>
            <a:r>
              <a:rPr lang="el-GR" altLang="el-GR" sz="2800">
                <a:solidFill>
                  <a:srgbClr val="FFFF00"/>
                </a:solidFill>
              </a:rPr>
              <a:t>Σουλφίδια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/>
              <a:t>	Μερικά με μεταλλικό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/>
              <a:t>	τα περισσότερα με ομοιοπολικό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/>
              <a:t>	Κάποια με ιοντικό.</a:t>
            </a:r>
          </a:p>
          <a:p>
            <a:r>
              <a:rPr lang="el-GR" altLang="el-GR" sz="2800">
                <a:solidFill>
                  <a:srgbClr val="FFFF00"/>
                </a:solidFill>
              </a:rPr>
              <a:t>Λοιπές τάξεις</a:t>
            </a:r>
            <a:r>
              <a:rPr lang="el-GR" altLang="el-GR" sz="2800"/>
              <a:t> λίγο-πολύ με ιοντικό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73FBD5E8-09A7-47E0-B2FA-D455C382F7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772400" cy="1143000"/>
          </a:xfrm>
        </p:spPr>
        <p:txBody>
          <a:bodyPr/>
          <a:lstStyle/>
          <a:p>
            <a:r>
              <a:rPr lang="el-GR" altLang="el-GR" b="1"/>
              <a:t>Ταξινόμηση ορυκτών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1697735E-07EE-4DDE-A0A5-12BC8B458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208963" cy="4114800"/>
          </a:xfrm>
        </p:spPr>
        <p:txBody>
          <a:bodyPr/>
          <a:lstStyle/>
          <a:p>
            <a:r>
              <a:rPr lang="el-GR" altLang="el-GR" sz="2800">
                <a:solidFill>
                  <a:srgbClr val="FFFF00"/>
                </a:solidFill>
              </a:rPr>
              <a:t>Οξείδια+Υδροξείδια+Αλογονίδια </a:t>
            </a:r>
            <a:r>
              <a:rPr lang="el-GR" altLang="el-GR" sz="2800"/>
              <a:t>- Συσσωμάτωμα θετικών και αρνητικών ιόντων.	</a:t>
            </a:r>
          </a:p>
          <a:p>
            <a:r>
              <a:rPr lang="el-GR" altLang="el-GR" sz="2800">
                <a:solidFill>
                  <a:srgbClr val="FFFF00"/>
                </a:solidFill>
              </a:rPr>
              <a:t>Λοιπές τάξεις </a:t>
            </a:r>
            <a:r>
              <a:rPr lang="el-GR" altLang="el-GR" sz="2800"/>
              <a:t>– σύνθεση ανιοντικών ομάδων, π.χ. ανθρακικά ΧΟ</a:t>
            </a:r>
            <a:r>
              <a:rPr lang="el-GR" altLang="el-GR" sz="2800" baseline="-25000"/>
              <a:t>3</a:t>
            </a:r>
            <a:r>
              <a:rPr lang="el-GR" altLang="el-GR" sz="2800"/>
              <a:t>, θειϊκά </a:t>
            </a:r>
            <a:r>
              <a:rPr lang="en-US" altLang="el-GR" sz="2800"/>
              <a:t>SO</a:t>
            </a:r>
            <a:r>
              <a:rPr lang="en-US" altLang="el-GR" sz="2800" baseline="-25000"/>
              <a:t>4</a:t>
            </a:r>
            <a:r>
              <a:rPr lang="en-US" altLang="el-GR" sz="2800"/>
              <a:t>, </a:t>
            </a:r>
            <a:r>
              <a:rPr lang="el-GR" altLang="el-GR" sz="2800"/>
              <a:t>φωσφορικά </a:t>
            </a:r>
            <a:r>
              <a:rPr lang="en-US" altLang="el-GR" sz="2800"/>
              <a:t>PO</a:t>
            </a:r>
            <a:r>
              <a:rPr lang="en-US" altLang="el-GR" sz="2800" baseline="-25000"/>
              <a:t>4</a:t>
            </a:r>
            <a:r>
              <a:rPr lang="en-US" altLang="el-GR" sz="2800"/>
              <a:t>, </a:t>
            </a:r>
            <a:r>
              <a:rPr lang="el-GR" altLang="el-GR" sz="2800"/>
              <a:t>πυριτικά </a:t>
            </a:r>
            <a:r>
              <a:rPr lang="en-US" altLang="el-GR" sz="2800"/>
              <a:t>SiO</a:t>
            </a:r>
            <a:r>
              <a:rPr lang="en-US" altLang="el-GR" sz="2800" baseline="-25000"/>
              <a:t>4</a:t>
            </a:r>
            <a:r>
              <a:rPr lang="en-US" altLang="el-GR" sz="2800"/>
              <a:t> </a:t>
            </a:r>
            <a:r>
              <a:rPr lang="el-GR" altLang="el-GR" sz="2800"/>
              <a:t>κλπ.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>
            <a:extLst>
              <a:ext uri="{FF2B5EF4-FFF2-40B4-BE49-F238E27FC236}">
                <a16:creationId xmlns:a16="http://schemas.microsoft.com/office/drawing/2014/main" id="{CC41E911-138E-4C63-960C-72074B77A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221163"/>
            <a:ext cx="2541588" cy="2008187"/>
          </a:xfrm>
          <a:prstGeom prst="rect">
            <a:avLst/>
          </a:prstGeom>
          <a:noFill/>
          <a:ln w="1905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5" name="Picture 3">
            <a:extLst>
              <a:ext uri="{FF2B5EF4-FFF2-40B4-BE49-F238E27FC236}">
                <a16:creationId xmlns:a16="http://schemas.microsoft.com/office/drawing/2014/main" id="{7714D8F7-676D-4186-A553-B1749D734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221163"/>
            <a:ext cx="2857500" cy="2009775"/>
          </a:xfrm>
          <a:prstGeom prst="rect">
            <a:avLst/>
          </a:prstGeom>
          <a:noFill/>
          <a:ln w="1905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6" name="Picture 4">
            <a:extLst>
              <a:ext uri="{FF2B5EF4-FFF2-40B4-BE49-F238E27FC236}">
                <a16:creationId xmlns:a16="http://schemas.microsoft.com/office/drawing/2014/main" id="{0476430D-01FB-4F32-A87D-CAD1C160D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96975"/>
            <a:ext cx="2486025" cy="1933575"/>
          </a:xfrm>
          <a:prstGeom prst="rect">
            <a:avLst/>
          </a:prstGeom>
          <a:noFill/>
          <a:ln w="1905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7" name="Rectangle 5">
            <a:extLst>
              <a:ext uri="{FF2B5EF4-FFF2-40B4-BE49-F238E27FC236}">
                <a16:creationId xmlns:a16="http://schemas.microsoft.com/office/drawing/2014/main" id="{20061C81-CB16-4792-896A-D657D1D822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550" y="0"/>
            <a:ext cx="7772400" cy="762000"/>
          </a:xfrm>
        </p:spPr>
        <p:txBody>
          <a:bodyPr/>
          <a:lstStyle/>
          <a:p>
            <a:pPr algn="ctr"/>
            <a:r>
              <a:rPr lang="el-GR" altLang="el-GR" sz="4400" b="1"/>
              <a:t>Αυτοφυή στοιχεία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7CDE2B1-D8B8-4A63-8D95-62E9A1988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772400" cy="1143000"/>
          </a:xfrm>
        </p:spPr>
        <p:txBody>
          <a:bodyPr/>
          <a:lstStyle/>
          <a:p>
            <a:r>
              <a:rPr lang="el-GR" altLang="el-GR" sz="5400" b="1"/>
              <a:t>Αυτοφυή στοιχεία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30B3E9E-5049-4C98-9ADA-E6127AF3E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l-GR" altLang="el-GR" sz="4000" b="1">
                <a:solidFill>
                  <a:srgbClr val="FFFF00"/>
                </a:solidFill>
              </a:rPr>
              <a:t>Μεταλλικά</a:t>
            </a:r>
            <a:r>
              <a:rPr lang="el-GR" altLang="el-GR" sz="4000">
                <a:solidFill>
                  <a:srgbClr val="FFFF00"/>
                </a:solidFill>
              </a:rPr>
              <a:t> στοιχεία</a:t>
            </a:r>
            <a:r>
              <a:rPr lang="en-US" altLang="el-GR" sz="4000"/>
              <a:t> </a:t>
            </a:r>
            <a:br>
              <a:rPr lang="el-GR" altLang="el-GR" sz="4000"/>
            </a:br>
            <a:r>
              <a:rPr lang="en-US" altLang="el-GR" sz="4000">
                <a:solidFill>
                  <a:srgbClr val="66FF33"/>
                </a:solidFill>
              </a:rPr>
              <a:t>Au, Ag, Cu, Pb, Pt, Os, Ir, Fe</a:t>
            </a:r>
            <a:endParaRPr lang="el-GR" altLang="el-GR" sz="4000">
              <a:solidFill>
                <a:srgbClr val="66FF33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l-GR" altLang="el-GR" sz="4000" b="1">
                <a:solidFill>
                  <a:srgbClr val="FFFF00"/>
                </a:solidFill>
              </a:rPr>
              <a:t>Ημιμεταλλικά</a:t>
            </a:r>
            <a:r>
              <a:rPr lang="el-GR" altLang="el-GR" sz="4000">
                <a:solidFill>
                  <a:srgbClr val="FFFF00"/>
                </a:solidFill>
              </a:rPr>
              <a:t> στοιχεία</a:t>
            </a:r>
            <a:r>
              <a:rPr lang="en-US" altLang="el-GR" sz="4000"/>
              <a:t> </a:t>
            </a:r>
            <a:br>
              <a:rPr lang="el-GR" altLang="el-GR" sz="4000"/>
            </a:br>
            <a:r>
              <a:rPr lang="en-US" altLang="el-GR" sz="4000">
                <a:solidFill>
                  <a:srgbClr val="66FF33"/>
                </a:solidFill>
              </a:rPr>
              <a:t>As, Sb, Bi</a:t>
            </a:r>
            <a:endParaRPr lang="el-GR" altLang="el-GR" sz="4000">
              <a:solidFill>
                <a:srgbClr val="66FF33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l-GR" altLang="el-GR" sz="4000" b="1">
                <a:solidFill>
                  <a:srgbClr val="FFFF00"/>
                </a:solidFill>
              </a:rPr>
              <a:t>Μη μεταλλικά</a:t>
            </a:r>
            <a:r>
              <a:rPr lang="el-GR" altLang="el-GR" sz="4000">
                <a:solidFill>
                  <a:srgbClr val="FFFF00"/>
                </a:solidFill>
              </a:rPr>
              <a:t> στοιχεία</a:t>
            </a:r>
            <a:r>
              <a:rPr lang="el-GR" altLang="el-GR" sz="4000"/>
              <a:t> </a:t>
            </a:r>
            <a:br>
              <a:rPr lang="el-GR" altLang="el-GR" sz="4000"/>
            </a:br>
            <a:r>
              <a:rPr lang="en-US" altLang="el-GR" sz="4000">
                <a:solidFill>
                  <a:srgbClr val="66FF33"/>
                </a:solidFill>
              </a:rPr>
              <a:t>S, C (</a:t>
            </a:r>
            <a:r>
              <a:rPr lang="el-GR" altLang="el-GR" sz="4000"/>
              <a:t>Διαμάντι, Γραφίτης</a:t>
            </a:r>
            <a:r>
              <a:rPr lang="en-US" altLang="el-GR" sz="4000">
                <a:solidFill>
                  <a:srgbClr val="66FF33"/>
                </a:solidFill>
              </a:rPr>
              <a:t>)</a:t>
            </a:r>
            <a:endParaRPr lang="el-GR" altLang="el-GR" sz="4000">
              <a:solidFill>
                <a:srgbClr val="66FF3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FEFF6C0F-2E42-4DE4-9567-4A911BFAD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772400" cy="1143000"/>
          </a:xfrm>
        </p:spPr>
        <p:txBody>
          <a:bodyPr/>
          <a:lstStyle/>
          <a:p>
            <a:r>
              <a:rPr lang="el-GR" altLang="el-GR" sz="4800" b="1"/>
              <a:t>Μεταλλικά στοιχεία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E08128F6-3981-4DE4-93F3-440A1207B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07375" cy="4114800"/>
          </a:xfrm>
        </p:spPr>
        <p:txBody>
          <a:bodyPr/>
          <a:lstStyle/>
          <a:p>
            <a:r>
              <a:rPr lang="el-GR" altLang="el-GR" sz="4000"/>
              <a:t>Ομάδα Χρυσού </a:t>
            </a:r>
            <a:r>
              <a:rPr lang="el-GR" altLang="el-GR" sz="4000" b="1">
                <a:solidFill>
                  <a:srgbClr val="FFCC00"/>
                </a:solidFill>
              </a:rPr>
              <a:t>(</a:t>
            </a:r>
            <a:r>
              <a:rPr lang="en-US" altLang="el-GR" sz="4000" b="1">
                <a:solidFill>
                  <a:srgbClr val="FFCC00"/>
                </a:solidFill>
              </a:rPr>
              <a:t>Au, Ag, Cu, Pb)</a:t>
            </a:r>
            <a:endParaRPr lang="el-GR" altLang="el-GR" sz="4000" b="1">
              <a:solidFill>
                <a:srgbClr val="FFCC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l-GR" sz="4000" b="1">
              <a:solidFill>
                <a:srgbClr val="FFCC00"/>
              </a:solidFill>
            </a:endParaRPr>
          </a:p>
          <a:p>
            <a:r>
              <a:rPr lang="el-GR" altLang="el-GR" sz="4000"/>
              <a:t>Ομάδα Λευκοχρύσου </a:t>
            </a:r>
            <a:r>
              <a:rPr lang="el-GR" altLang="el-GR" sz="4000" b="1">
                <a:solidFill>
                  <a:srgbClr val="FFCC00"/>
                </a:solidFill>
              </a:rPr>
              <a:t>(</a:t>
            </a:r>
            <a:r>
              <a:rPr lang="en-US" altLang="el-GR" sz="4000" b="1">
                <a:solidFill>
                  <a:srgbClr val="FFCC00"/>
                </a:solidFill>
              </a:rPr>
              <a:t>Pt, Ir, Os)</a:t>
            </a:r>
            <a:endParaRPr lang="el-GR" altLang="el-GR" sz="4000" b="1">
              <a:solidFill>
                <a:srgbClr val="FFCC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l-GR" sz="4000" b="1">
              <a:solidFill>
                <a:srgbClr val="FFCC00"/>
              </a:solidFill>
            </a:endParaRPr>
          </a:p>
          <a:p>
            <a:r>
              <a:rPr lang="el-GR" altLang="el-GR" sz="4000"/>
              <a:t>Ομάδα Σιδήρου </a:t>
            </a:r>
            <a:r>
              <a:rPr lang="el-GR" altLang="el-GR" sz="4000" b="1">
                <a:solidFill>
                  <a:srgbClr val="FFCC00"/>
                </a:solidFill>
              </a:rPr>
              <a:t>(</a:t>
            </a:r>
            <a:r>
              <a:rPr lang="en-US" altLang="el-GR" sz="4000" b="1">
                <a:solidFill>
                  <a:srgbClr val="FFCC00"/>
                </a:solidFill>
              </a:rPr>
              <a:t>Fe, Fe-Ni)</a:t>
            </a:r>
            <a:endParaRPr lang="el-GR" altLang="el-GR" sz="4000" b="1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>
            <a:extLst>
              <a:ext uri="{FF2B5EF4-FFF2-40B4-BE49-F238E27FC236}">
                <a16:creationId xmlns:a16="http://schemas.microsoft.com/office/drawing/2014/main" id="{923683D9-A71B-4090-B79A-2DF03E4A7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437063"/>
            <a:ext cx="2928938" cy="21971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1" name="Picture 3">
            <a:extLst>
              <a:ext uri="{FF2B5EF4-FFF2-40B4-BE49-F238E27FC236}">
                <a16:creationId xmlns:a16="http://schemas.microsoft.com/office/drawing/2014/main" id="{D8AFF0F1-1A5C-4AF9-AEF9-8315341FF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508500"/>
            <a:ext cx="2867025" cy="21526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2" name="Picture 4">
            <a:extLst>
              <a:ext uri="{FF2B5EF4-FFF2-40B4-BE49-F238E27FC236}">
                <a16:creationId xmlns:a16="http://schemas.microsoft.com/office/drawing/2014/main" id="{798EE4BC-775D-40B6-89F1-BB47E8242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700213"/>
            <a:ext cx="3097213" cy="20574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3" name="Rectangle 5">
            <a:extLst>
              <a:ext uri="{FF2B5EF4-FFF2-40B4-BE49-F238E27FC236}">
                <a16:creationId xmlns:a16="http://schemas.microsoft.com/office/drawing/2014/main" id="{E3529549-EED2-4F28-8643-D382098A0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00113"/>
          </a:xfrm>
        </p:spPr>
        <p:txBody>
          <a:bodyPr/>
          <a:lstStyle/>
          <a:p>
            <a:r>
              <a:rPr lang="el-GR" altLang="el-GR" sz="4800" b="1"/>
              <a:t>Ημιμεταλλικά στοιχεία</a:t>
            </a:r>
          </a:p>
        </p:txBody>
      </p:sp>
      <p:sp>
        <p:nvSpPr>
          <p:cNvPr id="89094" name="Rectangle 6">
            <a:extLst>
              <a:ext uri="{FF2B5EF4-FFF2-40B4-BE49-F238E27FC236}">
                <a16:creationId xmlns:a16="http://schemas.microsoft.com/office/drawing/2014/main" id="{242CFA46-9DAF-44A1-8E70-3381E2FFA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7772400" cy="1943100"/>
          </a:xfrm>
        </p:spPr>
        <p:txBody>
          <a:bodyPr/>
          <a:lstStyle/>
          <a:p>
            <a:r>
              <a:rPr lang="el-GR" altLang="el-GR" b="1"/>
              <a:t>Αρσενικό</a:t>
            </a:r>
            <a:r>
              <a:rPr lang="en-US" altLang="el-GR" b="1"/>
              <a:t> </a:t>
            </a:r>
            <a:r>
              <a:rPr lang="en-US" altLang="el-GR" b="1">
                <a:solidFill>
                  <a:srgbClr val="FFCC00"/>
                </a:solidFill>
              </a:rPr>
              <a:t>(As)</a:t>
            </a:r>
            <a:endParaRPr lang="el-GR" altLang="el-GR" b="1">
              <a:solidFill>
                <a:srgbClr val="FFCC00"/>
              </a:solidFill>
            </a:endParaRPr>
          </a:p>
          <a:p>
            <a:r>
              <a:rPr lang="el-GR" altLang="el-GR" b="1"/>
              <a:t>Αντιμόνιο</a:t>
            </a:r>
            <a:r>
              <a:rPr lang="en-US" altLang="el-GR" b="1"/>
              <a:t> </a:t>
            </a:r>
            <a:r>
              <a:rPr lang="en-US" altLang="el-GR" b="1">
                <a:solidFill>
                  <a:srgbClr val="FFCC00"/>
                </a:solidFill>
              </a:rPr>
              <a:t>(Sb)</a:t>
            </a:r>
            <a:endParaRPr lang="el-GR" altLang="el-GR" b="1">
              <a:solidFill>
                <a:srgbClr val="FFCC00"/>
              </a:solidFill>
            </a:endParaRPr>
          </a:p>
          <a:p>
            <a:r>
              <a:rPr lang="el-GR" altLang="el-GR" b="1"/>
              <a:t>Βισμούθιο</a:t>
            </a:r>
            <a:r>
              <a:rPr lang="en-US" altLang="el-GR" b="1"/>
              <a:t> </a:t>
            </a:r>
            <a:r>
              <a:rPr lang="en-US" altLang="el-GR" b="1">
                <a:solidFill>
                  <a:srgbClr val="FFCC00"/>
                </a:solidFill>
              </a:rPr>
              <a:t>(Bi)</a:t>
            </a:r>
            <a:endParaRPr lang="el-GR" altLang="el-GR" b="1">
              <a:solidFill>
                <a:srgbClr val="FFCC00"/>
              </a:solidFill>
            </a:endParaRPr>
          </a:p>
        </p:txBody>
      </p:sp>
      <p:sp>
        <p:nvSpPr>
          <p:cNvPr id="89095" name="Text Box 7">
            <a:extLst>
              <a:ext uri="{FF2B5EF4-FFF2-40B4-BE49-F238E27FC236}">
                <a16:creationId xmlns:a16="http://schemas.microsoft.com/office/drawing/2014/main" id="{0936CDCB-8BE7-489D-9AB1-4AE057DCE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3933825"/>
            <a:ext cx="148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Βισμούθιο</a:t>
            </a:r>
          </a:p>
        </p:txBody>
      </p:sp>
      <p:sp>
        <p:nvSpPr>
          <p:cNvPr id="89096" name="Text Box 8">
            <a:extLst>
              <a:ext uri="{FF2B5EF4-FFF2-40B4-BE49-F238E27FC236}">
                <a16:creationId xmlns:a16="http://schemas.microsoft.com/office/drawing/2014/main" id="{411A048A-2F0D-4515-B56B-DBF13E92D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2192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Αρσενικό</a:t>
            </a:r>
          </a:p>
        </p:txBody>
      </p:sp>
      <p:sp>
        <p:nvSpPr>
          <p:cNvPr id="89097" name="Text Box 9">
            <a:extLst>
              <a:ext uri="{FF2B5EF4-FFF2-40B4-BE49-F238E27FC236}">
                <a16:creationId xmlns:a16="http://schemas.microsoft.com/office/drawing/2014/main" id="{5579D1B7-5235-43A1-B1ED-09E5FFE5B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38600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Αντιμόνιο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>
            <a:extLst>
              <a:ext uri="{FF2B5EF4-FFF2-40B4-BE49-F238E27FC236}">
                <a16:creationId xmlns:a16="http://schemas.microsoft.com/office/drawing/2014/main" id="{D8E7472C-66A9-4B40-8109-92E53D470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365625"/>
            <a:ext cx="2808288" cy="21844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5" name="Picture 3">
            <a:extLst>
              <a:ext uri="{FF2B5EF4-FFF2-40B4-BE49-F238E27FC236}">
                <a16:creationId xmlns:a16="http://schemas.microsoft.com/office/drawing/2014/main" id="{7AB46B9C-5F40-4AE9-9546-E590281D8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773238"/>
            <a:ext cx="2735262" cy="228917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6" name="Rectangle 4">
            <a:extLst>
              <a:ext uri="{FF2B5EF4-FFF2-40B4-BE49-F238E27FC236}">
                <a16:creationId xmlns:a16="http://schemas.microsoft.com/office/drawing/2014/main" id="{36303317-1571-4457-9ED8-DB911AA08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l-GR" altLang="el-GR" sz="4800" b="1"/>
              <a:t>Μη μεταλλικά στοιχεία</a:t>
            </a:r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F938AD06-7B31-47E2-9CEB-A61CD86DF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3887788" cy="1905000"/>
          </a:xfrm>
        </p:spPr>
        <p:txBody>
          <a:bodyPr/>
          <a:lstStyle/>
          <a:p>
            <a:r>
              <a:rPr lang="en-US" altLang="el-GR" b="1">
                <a:solidFill>
                  <a:srgbClr val="FFCC00"/>
                </a:solidFill>
              </a:rPr>
              <a:t>(S)</a:t>
            </a:r>
            <a:r>
              <a:rPr lang="el-GR" altLang="el-GR" b="1"/>
              <a:t> </a:t>
            </a:r>
            <a:r>
              <a:rPr lang="el-GR" altLang="el-GR" b="1" u="sng"/>
              <a:t>Θείο</a:t>
            </a:r>
          </a:p>
          <a:p>
            <a:r>
              <a:rPr lang="en-US" altLang="el-GR" b="1">
                <a:solidFill>
                  <a:srgbClr val="FFCC00"/>
                </a:solidFill>
              </a:rPr>
              <a:t>(C)</a:t>
            </a:r>
            <a:r>
              <a:rPr lang="el-GR" altLang="el-GR" b="1"/>
              <a:t> Διαμάντι</a:t>
            </a:r>
          </a:p>
          <a:p>
            <a:r>
              <a:rPr lang="en-US" altLang="el-GR" b="1">
                <a:solidFill>
                  <a:srgbClr val="FFCC00"/>
                </a:solidFill>
              </a:rPr>
              <a:t>(C)</a:t>
            </a:r>
            <a:r>
              <a:rPr lang="el-GR" altLang="el-GR" b="1"/>
              <a:t> </a:t>
            </a:r>
            <a:r>
              <a:rPr lang="el-GR" altLang="el-GR" b="1" u="sng"/>
              <a:t>Γραφίτης</a:t>
            </a:r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A33D9D4A-9DB6-49B1-B09B-FF34ECDAB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895725"/>
            <a:ext cx="156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>
                <a:latin typeface="Verdana" panose="020B0604030504040204" pitchFamily="34" charset="0"/>
              </a:rPr>
              <a:t>Γραφίτης</a:t>
            </a:r>
          </a:p>
        </p:txBody>
      </p:sp>
      <p:sp>
        <p:nvSpPr>
          <p:cNvPr id="90119" name="Text Box 7">
            <a:extLst>
              <a:ext uri="{FF2B5EF4-FFF2-40B4-BE49-F238E27FC236}">
                <a16:creationId xmlns:a16="http://schemas.microsoft.com/office/drawing/2014/main" id="{EC529501-59F0-4036-84D4-6E149EFB6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698750"/>
            <a:ext cx="84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>
                <a:latin typeface="Verdana" panose="020B0604030504040204" pitchFamily="34" charset="0"/>
              </a:rPr>
              <a:t>Θείο</a:t>
            </a:r>
          </a:p>
        </p:txBody>
      </p:sp>
      <p:sp>
        <p:nvSpPr>
          <p:cNvPr id="90120" name="Text Box 8">
            <a:extLst>
              <a:ext uri="{FF2B5EF4-FFF2-40B4-BE49-F238E27FC236}">
                <a16:creationId xmlns:a16="http://schemas.microsoft.com/office/drawing/2014/main" id="{7C985605-1265-4876-9EC1-08694FC38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895725"/>
            <a:ext cx="1474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>
                <a:latin typeface="Verdana" panose="020B0604030504040204" pitchFamily="34" charset="0"/>
              </a:rPr>
              <a:t>Διαμάντι</a:t>
            </a:r>
          </a:p>
        </p:txBody>
      </p:sp>
      <p:pic>
        <p:nvPicPr>
          <p:cNvPr id="90121" name="Picture 9">
            <a:extLst>
              <a:ext uri="{FF2B5EF4-FFF2-40B4-BE49-F238E27FC236}">
                <a16:creationId xmlns:a16="http://schemas.microsoft.com/office/drawing/2014/main" id="{542165CD-ED7F-40A0-B3AE-6BF7C3EF8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365625"/>
            <a:ext cx="2881312" cy="2160588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>
            <a:extLst>
              <a:ext uri="{FF2B5EF4-FFF2-40B4-BE49-F238E27FC236}">
                <a16:creationId xmlns:a16="http://schemas.microsoft.com/office/drawing/2014/main" id="{D26BFF7B-5A19-4540-B874-50018632F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05263"/>
            <a:ext cx="2524125" cy="21526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39" name="Picture 3">
            <a:extLst>
              <a:ext uri="{FF2B5EF4-FFF2-40B4-BE49-F238E27FC236}">
                <a16:creationId xmlns:a16="http://schemas.microsoft.com/office/drawing/2014/main" id="{E6B83900-998C-40E1-96F2-D28982CBE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005263"/>
            <a:ext cx="2438400" cy="212407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0" name="Rectangle 4">
            <a:extLst>
              <a:ext uri="{FF2B5EF4-FFF2-40B4-BE49-F238E27FC236}">
                <a16:creationId xmlns:a16="http://schemas.microsoft.com/office/drawing/2014/main" id="{21CDAA1E-12E0-4C2A-87D9-F895377797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436563"/>
            <a:ext cx="8134350" cy="2105025"/>
          </a:xfrm>
        </p:spPr>
        <p:txBody>
          <a:bodyPr/>
          <a:lstStyle/>
          <a:p>
            <a:r>
              <a:rPr lang="el-GR" altLang="el-GR" b="1"/>
              <a:t>Σουλφίδια,</a:t>
            </a:r>
            <a:r>
              <a:rPr lang="el-GR" altLang="el-GR"/>
              <a:t> </a:t>
            </a:r>
            <a:r>
              <a:rPr lang="el-GR" altLang="el-GR" b="1"/>
              <a:t>Θειοάλατα</a:t>
            </a:r>
          </a:p>
        </p:txBody>
      </p:sp>
      <p:pic>
        <p:nvPicPr>
          <p:cNvPr id="91141" name="Picture 5">
            <a:extLst>
              <a:ext uri="{FF2B5EF4-FFF2-40B4-BE49-F238E27FC236}">
                <a16:creationId xmlns:a16="http://schemas.microsoft.com/office/drawing/2014/main" id="{58C48B2D-4775-4FFC-A449-92B9BDA12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005263"/>
            <a:ext cx="2324100" cy="214312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577D929D-B7C9-4826-90AD-E9F6499F4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772400" cy="1143000"/>
          </a:xfrm>
        </p:spPr>
        <p:txBody>
          <a:bodyPr/>
          <a:lstStyle/>
          <a:p>
            <a:r>
              <a:rPr lang="el-GR" altLang="el-GR" b="1"/>
              <a:t>Ταξινόμηση ορυκτών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49CA67B9-C728-4115-B047-61A5A1510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062912" cy="4114800"/>
          </a:xfrm>
        </p:spPr>
        <p:txBody>
          <a:bodyPr/>
          <a:lstStyle/>
          <a:p>
            <a:r>
              <a:rPr lang="el-GR" altLang="el-GR">
                <a:solidFill>
                  <a:srgbClr val="FF6600"/>
                </a:solidFill>
              </a:rPr>
              <a:t>Θεόφραστος</a:t>
            </a:r>
            <a:r>
              <a:rPr lang="el-GR" altLang="el-GR"/>
              <a:t> – κατάλογο ορυκτών.</a:t>
            </a:r>
          </a:p>
          <a:p>
            <a:r>
              <a:rPr lang="el-GR" altLang="el-GR"/>
              <a:t>Ταξινομήσεις με βάση τη μορφή, φυσικές ιδιότητες, χημ. σύσταση.</a:t>
            </a:r>
          </a:p>
          <a:p>
            <a:r>
              <a:rPr lang="en-US" altLang="el-GR">
                <a:solidFill>
                  <a:srgbClr val="FF6600"/>
                </a:solidFill>
              </a:rPr>
              <a:t>Cronstedt</a:t>
            </a:r>
            <a:r>
              <a:rPr lang="en-US" altLang="el-GR"/>
              <a:t> (1758),</a:t>
            </a:r>
            <a:r>
              <a:rPr lang="el-GR" altLang="el-GR"/>
              <a:t> χημική ταξινόμηση.</a:t>
            </a:r>
          </a:p>
          <a:p>
            <a:r>
              <a:rPr lang="en-US" altLang="el-GR">
                <a:solidFill>
                  <a:srgbClr val="FF6600"/>
                </a:solidFill>
              </a:rPr>
              <a:t>Berzelius</a:t>
            </a:r>
            <a:r>
              <a:rPr lang="en-US" altLang="el-GR"/>
              <a:t>, Rose, Dana.</a:t>
            </a:r>
          </a:p>
          <a:p>
            <a:r>
              <a:rPr lang="el-GR" altLang="el-GR"/>
              <a:t>Γενετικές, γεωχημικές, κρυσταλλοχημικές.</a:t>
            </a:r>
          </a:p>
          <a:p>
            <a:pPr>
              <a:buFont typeface="Wingdings" panose="05000000000000000000" pitchFamily="2" charset="2"/>
              <a:buNone/>
            </a:pPr>
            <a:endParaRPr lang="el-GR" alt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E6039644-1B86-4B1D-9DB6-612B2EBDB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513" y="476250"/>
            <a:ext cx="7518400" cy="1006475"/>
          </a:xfrm>
        </p:spPr>
        <p:txBody>
          <a:bodyPr wrap="none">
            <a:spAutoFit/>
          </a:bodyPr>
          <a:lstStyle/>
          <a:p>
            <a:r>
              <a:rPr lang="el-GR" altLang="el-GR" sz="6000" b="1"/>
              <a:t>ΣΟΥΛΦΙΔΙΑ		</a:t>
            </a:r>
            <a:r>
              <a:rPr lang="el-GR" altLang="el-GR" sz="6000" b="1">
                <a:solidFill>
                  <a:srgbClr val="FF0000"/>
                </a:solidFill>
              </a:rPr>
              <a:t>A</a:t>
            </a:r>
            <a:r>
              <a:rPr lang="el-GR" altLang="el-GR" sz="6000" b="1" baseline="-25000">
                <a:solidFill>
                  <a:srgbClr val="FF0000"/>
                </a:solidFill>
              </a:rPr>
              <a:t>m</a:t>
            </a:r>
            <a:r>
              <a:rPr lang="el-GR" altLang="el-GR" sz="6000" b="1">
                <a:solidFill>
                  <a:srgbClr val="00FF00"/>
                </a:solidFill>
              </a:rPr>
              <a:t>X</a:t>
            </a:r>
            <a:r>
              <a:rPr lang="el-GR" altLang="el-GR" sz="6000" b="1" baseline="-25000">
                <a:solidFill>
                  <a:srgbClr val="00FF00"/>
                </a:solidFill>
              </a:rPr>
              <a:t>p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AC8BB788-4236-4706-A498-6EAE73D3B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8750" y="2386013"/>
            <a:ext cx="5903913" cy="2947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l-GR" altLang="el-GR" sz="3600" b="1">
                <a:solidFill>
                  <a:srgbClr val="FF0000"/>
                </a:solidFill>
                <a:cs typeface="Tahoma" panose="020B0604030504040204" pitchFamily="34" charset="0"/>
              </a:rPr>
              <a:t>A = μέταλλο</a:t>
            </a:r>
            <a:br>
              <a:rPr lang="el-GR" altLang="el-GR" sz="3600" b="1">
                <a:solidFill>
                  <a:schemeClr val="folHlink"/>
                </a:solidFill>
                <a:cs typeface="Tahoma" panose="020B0604030504040204" pitchFamily="34" charset="0"/>
              </a:rPr>
            </a:br>
            <a:r>
              <a:rPr lang="el-GR" altLang="el-GR" sz="3600" b="1">
                <a:cs typeface="Tahoma" panose="020B0604030504040204" pitchFamily="34" charset="0"/>
              </a:rPr>
              <a:t>μικρό άτομο</a:t>
            </a:r>
            <a:br>
              <a:rPr lang="el-GR" altLang="el-GR" sz="3600" b="1">
                <a:solidFill>
                  <a:srgbClr val="FFFF00"/>
                </a:solidFill>
                <a:cs typeface="Tahoma" panose="020B0604030504040204" pitchFamily="34" charset="0"/>
              </a:rPr>
            </a:br>
            <a:endParaRPr lang="el-GR" altLang="el-GR" sz="3600" b="1">
              <a:solidFill>
                <a:srgbClr val="FFFF00"/>
              </a:solidFill>
              <a:cs typeface="Tahoma" panose="020B060403050404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l-GR" altLang="el-GR" sz="3600" b="1">
                <a:solidFill>
                  <a:srgbClr val="00FF00"/>
                </a:solidFill>
                <a:cs typeface="Tahoma" panose="020B0604030504040204" pitchFamily="34" charset="0"/>
              </a:rPr>
              <a:t>X = S (As, Sb, Bi, Se, Te)</a:t>
            </a:r>
            <a:r>
              <a:rPr lang="el-GR" altLang="el-GR" sz="3600" b="1">
                <a:solidFill>
                  <a:srgbClr val="000099"/>
                </a:solidFill>
                <a:cs typeface="Tahoma" panose="020B0604030504040204" pitchFamily="34" charset="0"/>
              </a:rPr>
              <a:t> </a:t>
            </a:r>
            <a:br>
              <a:rPr lang="el-GR" altLang="el-GR" sz="3600" b="1">
                <a:solidFill>
                  <a:srgbClr val="000099"/>
                </a:solidFill>
                <a:cs typeface="Tahoma" panose="020B0604030504040204" pitchFamily="34" charset="0"/>
              </a:rPr>
            </a:br>
            <a:r>
              <a:rPr lang="el-GR" altLang="el-GR" sz="3600" b="1">
                <a:cs typeface="Tahoma" panose="020B0604030504040204" pitchFamily="34" charset="0"/>
              </a:rPr>
              <a:t>μεγάλο άτομο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>
            <a:extLst>
              <a:ext uri="{FF2B5EF4-FFF2-40B4-BE49-F238E27FC236}">
                <a16:creationId xmlns:a16="http://schemas.microsoft.com/office/drawing/2014/main" id="{BEBBDA5A-C2F7-4E34-8D05-A04ADEA4D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49275"/>
            <a:ext cx="7585075" cy="59356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365250" algn="l"/>
                <a:tab pos="5207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365250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365250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365250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365250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65250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65250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65250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65250" algn="l"/>
                <a:tab pos="5207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32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l-GR" altLang="el-GR" sz="3200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sz="32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Χ</a:t>
            </a:r>
            <a:r>
              <a:rPr lang="el-GR" altLang="el-GR" b="1">
                <a:solidFill>
                  <a:schemeClr val="fol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Ακανθίτης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</a:t>
            </a:r>
            <a:r>
              <a:rPr lang="el-GR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</a:p>
          <a:p>
            <a:r>
              <a:rPr lang="el-GR" altLang="el-GR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Χαλκοσίνης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Cu</a:t>
            </a:r>
            <a:r>
              <a:rPr lang="el-GR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</a:p>
          <a:p>
            <a:endParaRPr lang="el-GR" altLang="el-GR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32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l-GR" altLang="el-GR" sz="3200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altLang="el-GR" sz="32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Χ</a:t>
            </a:r>
            <a:r>
              <a:rPr lang="el-GR" altLang="el-GR" sz="32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b="1">
                <a:solidFill>
                  <a:schemeClr val="fol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Βορνίτης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Cu</a:t>
            </a:r>
            <a:r>
              <a:rPr lang="el-GR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  <a:p>
            <a:endParaRPr lang="el-GR" altLang="el-GR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32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l-GR" altLang="el-GR" sz="32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Χ</a:t>
            </a:r>
            <a:r>
              <a:rPr lang="el-GR" altLang="el-GR" b="1">
                <a:solidFill>
                  <a:schemeClr val="fol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Γαληνίτης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Pb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</a:p>
          <a:p>
            <a:r>
              <a:rPr lang="el-GR" altLang="el-GR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Σφαλερίτης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Zn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</a:p>
          <a:p>
            <a:r>
              <a:rPr lang="el-GR" altLang="el-GR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Χαλκοπυρίτης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CuFe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r>
              <a:rPr lang="el-GR" altLang="el-GR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Εναργίτης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Cu</a:t>
            </a:r>
            <a:r>
              <a:rPr lang="el-GR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  <a:p>
            <a:r>
              <a:rPr lang="el-GR" altLang="el-GR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Τετραεδρίτης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Cu</a:t>
            </a:r>
            <a:r>
              <a:rPr lang="el-GR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Sb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13</a:t>
            </a:r>
          </a:p>
          <a:p>
            <a:r>
              <a:rPr lang="el-GR" altLang="el-GR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Νικελίνης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</a:t>
            </a:r>
          </a:p>
          <a:p>
            <a:r>
              <a:rPr lang="el-GR" altLang="el-GR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Μαγνητοπυρίτης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l-GR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1-x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</a:p>
          <a:p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	Μιλλερίτης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</a:p>
          <a:p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Κινναβαρίτης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Hg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</a:p>
          <a:p>
            <a:r>
              <a:rPr lang="el-GR" altLang="el-GR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Κόκκινη σανδαράχη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>
            <a:extLst>
              <a:ext uri="{FF2B5EF4-FFF2-40B4-BE49-F238E27FC236}">
                <a16:creationId xmlns:a16="http://schemas.microsoft.com/office/drawing/2014/main" id="{AC36FA23-7CDE-4E57-9749-16D81E8F5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692150"/>
            <a:ext cx="7585075" cy="55705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365250" algn="l"/>
                <a:tab pos="48053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365250" algn="l"/>
                <a:tab pos="4805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365250" algn="l"/>
                <a:tab pos="4805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365250" algn="l"/>
                <a:tab pos="4805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365250" algn="l"/>
                <a:tab pos="4805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65250" algn="l"/>
                <a:tab pos="4805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65250" algn="l"/>
                <a:tab pos="4805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65250" algn="l"/>
                <a:tab pos="4805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65250" algn="l"/>
                <a:tab pos="4805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32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l-GR" altLang="el-GR" sz="3200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sz="32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Χ</a:t>
            </a:r>
            <a:r>
              <a:rPr lang="el-GR" altLang="el-GR" sz="32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Κίτρινη σανδαράχη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l-GR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Αντιμονίτης</a:t>
            </a:r>
            <a:r>
              <a:rPr lang="el-GR" altLang="el-GR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Sb</a:t>
            </a:r>
            <a:r>
              <a:rPr lang="el-GR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endParaRPr lang="el-GR" altLang="el-GR">
              <a:solidFill>
                <a:srgbClr val="00009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32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l-GR" altLang="el-GR" sz="32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Χ</a:t>
            </a:r>
            <a:r>
              <a:rPr lang="el-GR" altLang="el-GR" sz="32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Σιδηροπυρίτης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Μαρκασίτης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Μολυβδενίτης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Αρσενοπυρίτης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AsS</a:t>
            </a:r>
          </a:p>
          <a:p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Κοβαλτίνης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AsS</a:t>
            </a:r>
          </a:p>
          <a:p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Σκουτερουδίτης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Καλαβαρίτης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Au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Συλβανίτης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(Au,Ag)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endParaRPr lang="el-GR" altLang="el-GR">
              <a:solidFill>
                <a:srgbClr val="00009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32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l-GR" altLang="el-GR" sz="3200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altLang="el-GR" sz="32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Χ</a:t>
            </a:r>
            <a:r>
              <a:rPr lang="el-GR" altLang="el-GR" sz="32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Πυραργυρίτης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</a:t>
            </a:r>
            <a:r>
              <a:rPr lang="el-GR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SbS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Προυστίτης</a:t>
            </a:r>
            <a:r>
              <a:rPr lang="el-GR" altLang="el-GR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</a:t>
            </a:r>
            <a:r>
              <a:rPr lang="el-GR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AsS</a:t>
            </a:r>
            <a:r>
              <a:rPr lang="el-GR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D8AD3FF1-BE1A-4253-9F87-F322BE0E7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800100"/>
            <a:ext cx="7772400" cy="5005388"/>
          </a:xfrm>
          <a:noFill/>
        </p:spPr>
        <p:txBody>
          <a:bodyPr>
            <a:spAutoFit/>
          </a:bodyPr>
          <a:lstStyle/>
          <a:p>
            <a:pPr marL="1706563" indent="-1706563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l-GR" altLang="el-GR" sz="2800" b="1">
                <a:solidFill>
                  <a:srgbClr val="FFFF00"/>
                </a:solidFill>
                <a:cs typeface="Tahoma" panose="020B0604030504040204" pitchFamily="34" charset="0"/>
              </a:rPr>
              <a:t>Δεσμός</a:t>
            </a:r>
            <a:r>
              <a:rPr lang="el-GR" altLang="el-GR" sz="2800">
                <a:cs typeface="Tahoma" panose="020B0604030504040204" pitchFamily="34" charset="0"/>
              </a:rPr>
              <a:t>:	</a:t>
            </a:r>
            <a:r>
              <a:rPr lang="el-GR" altLang="el-GR" sz="2800" b="1">
                <a:cs typeface="Tahoma" panose="020B0604030504040204" pitchFamily="34" charset="0"/>
              </a:rPr>
              <a:t>Ιοντικός</a:t>
            </a:r>
            <a:r>
              <a:rPr lang="el-GR" altLang="el-GR" sz="2800">
                <a:cs typeface="Tahoma" panose="020B0604030504040204" pitchFamily="34" charset="0"/>
              </a:rPr>
              <a:t> (σε μερικά απλά σουλφίδια)</a:t>
            </a:r>
            <a:br>
              <a:rPr lang="el-GR" altLang="el-GR" sz="2800">
                <a:cs typeface="Tahoma" panose="020B0604030504040204" pitchFamily="34" charset="0"/>
              </a:rPr>
            </a:br>
            <a:r>
              <a:rPr lang="el-GR" altLang="el-GR" sz="2800" b="1">
                <a:cs typeface="Tahoma" panose="020B0604030504040204" pitchFamily="34" charset="0"/>
              </a:rPr>
              <a:t>Ομοιοπολικός</a:t>
            </a:r>
            <a:r>
              <a:rPr lang="el-GR" altLang="el-GR" sz="2800">
                <a:cs typeface="Tahoma" panose="020B0604030504040204" pitchFamily="34" charset="0"/>
              </a:rPr>
              <a:t> (στον καθαρό ZnS)</a:t>
            </a:r>
            <a:br>
              <a:rPr lang="el-GR" altLang="el-GR" sz="2800">
                <a:cs typeface="Tahoma" panose="020B0604030504040204" pitchFamily="34" charset="0"/>
              </a:rPr>
            </a:br>
            <a:r>
              <a:rPr lang="el-GR" altLang="el-GR" sz="2800" b="1">
                <a:cs typeface="Tahoma" panose="020B0604030504040204" pitchFamily="34" charset="0"/>
              </a:rPr>
              <a:t>Μεταλλικός</a:t>
            </a:r>
            <a:r>
              <a:rPr lang="el-GR" altLang="el-GR" sz="2800">
                <a:cs typeface="Tahoma" panose="020B0604030504040204" pitchFamily="34" charset="0"/>
              </a:rPr>
              <a:t> (σε άλλα σουλφίδια που είναι κράματα)</a:t>
            </a:r>
          </a:p>
          <a:p>
            <a:pPr marL="1706563" indent="-1706563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l-GR" altLang="el-GR" sz="2800" b="1">
                <a:solidFill>
                  <a:srgbClr val="FFFF00"/>
                </a:solidFill>
                <a:cs typeface="Tahoma" panose="020B0604030504040204" pitchFamily="34" charset="0"/>
              </a:rPr>
              <a:t>Δομή</a:t>
            </a:r>
            <a:r>
              <a:rPr lang="el-GR" altLang="el-GR" sz="2800">
                <a:cs typeface="Tahoma" panose="020B0604030504040204" pitchFamily="34" charset="0"/>
              </a:rPr>
              <a:t>: 	Παρόμοια σε σουλφίδια και θειοάλατα</a:t>
            </a:r>
          </a:p>
          <a:p>
            <a:pPr marL="1706563" indent="-1706563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l-GR" altLang="el-GR" sz="2800" b="1">
                <a:solidFill>
                  <a:srgbClr val="FFFF00"/>
                </a:solidFill>
                <a:cs typeface="Tahoma" panose="020B0604030504040204" pitchFamily="34" charset="0"/>
              </a:rPr>
              <a:t>Φως</a:t>
            </a:r>
            <a:r>
              <a:rPr lang="el-GR" altLang="el-GR" sz="2800">
                <a:cs typeface="Tahoma" panose="020B0604030504040204" pitchFamily="34" charset="0"/>
              </a:rPr>
              <a:t>: 	Αδιαφανή ή </a:t>
            </a:r>
            <a:br>
              <a:rPr lang="el-GR" altLang="el-GR" sz="2800">
                <a:cs typeface="Tahoma" panose="020B0604030504040204" pitchFamily="34" charset="0"/>
              </a:rPr>
            </a:br>
            <a:r>
              <a:rPr lang="el-GR" altLang="el-GR" sz="2800">
                <a:cs typeface="Tahoma" panose="020B0604030504040204" pitchFamily="34" charset="0"/>
              </a:rPr>
              <a:t>με πολύ μεγάλο δείκτη διάθλασης</a:t>
            </a:r>
          </a:p>
          <a:p>
            <a:pPr marL="1706563" indent="-1706563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l-GR" altLang="el-GR" sz="2800" b="1">
                <a:solidFill>
                  <a:srgbClr val="FFFF00"/>
                </a:solidFill>
                <a:cs typeface="Tahoma" panose="020B0604030504040204" pitchFamily="34" charset="0"/>
              </a:rPr>
              <a:t>Σκληρότητα</a:t>
            </a:r>
            <a:r>
              <a:rPr lang="el-GR" altLang="el-GR" sz="2800">
                <a:cs typeface="Tahoma" panose="020B0604030504040204" pitchFamily="34" charset="0"/>
              </a:rPr>
              <a:t>: 1-6,5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21A5086E-C1A3-44BE-98D3-088CB04625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84200" y="600075"/>
            <a:ext cx="8316913" cy="1098550"/>
          </a:xfrm>
        </p:spPr>
        <p:txBody>
          <a:bodyPr/>
          <a:lstStyle/>
          <a:p>
            <a:pPr algn="ctr"/>
            <a:r>
              <a:rPr lang="el-GR" altLang="el-GR" b="1"/>
              <a:t>Οξείδια, Υδροξείδια</a:t>
            </a:r>
          </a:p>
        </p:txBody>
      </p:sp>
      <p:pic>
        <p:nvPicPr>
          <p:cNvPr id="96259" name="Picture 3">
            <a:extLst>
              <a:ext uri="{FF2B5EF4-FFF2-40B4-BE49-F238E27FC236}">
                <a16:creationId xmlns:a16="http://schemas.microsoft.com/office/drawing/2014/main" id="{22B1B6CF-2A6B-4CD5-8629-0D40EF9D5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8638"/>
            <a:ext cx="8650288" cy="233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837A6E6E-FD3C-41A0-83D0-29375CF2D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6725" y="404813"/>
            <a:ext cx="5715000" cy="1006475"/>
          </a:xfrm>
        </p:spPr>
        <p:txBody>
          <a:bodyPr wrap="none">
            <a:spAutoFit/>
          </a:bodyPr>
          <a:lstStyle/>
          <a:p>
            <a:pPr>
              <a:tabLst>
                <a:tab pos="3651250" algn="l"/>
              </a:tabLst>
            </a:pPr>
            <a:r>
              <a:rPr lang="el-GR" altLang="el-GR" sz="6000" b="1"/>
              <a:t>ΟΞΕΙΔΙΑ	</a:t>
            </a:r>
            <a:r>
              <a:rPr lang="en-US" altLang="el-GR" sz="6000" b="1">
                <a:solidFill>
                  <a:srgbClr val="FF0000"/>
                </a:solidFill>
              </a:rPr>
              <a:t>A</a:t>
            </a:r>
            <a:r>
              <a:rPr lang="el-GR" altLang="el-GR" sz="6000" b="1" baseline="-25000">
                <a:solidFill>
                  <a:srgbClr val="FF0000"/>
                </a:solidFill>
              </a:rPr>
              <a:t>χ</a:t>
            </a:r>
            <a:r>
              <a:rPr lang="el-GR" altLang="el-GR" sz="6000" b="1">
                <a:solidFill>
                  <a:srgbClr val="00FF00"/>
                </a:solidFill>
              </a:rPr>
              <a:t>Ο</a:t>
            </a:r>
            <a:r>
              <a:rPr lang="en-US" altLang="el-GR" sz="6000" b="1" baseline="-25000">
                <a:solidFill>
                  <a:srgbClr val="00FF00"/>
                </a:solidFill>
              </a:rPr>
              <a:t>m</a:t>
            </a:r>
            <a:endParaRPr lang="el-GR" altLang="el-GR" sz="6000" b="1" baseline="-25000">
              <a:solidFill>
                <a:srgbClr val="00FF00"/>
              </a:solidFill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99777D81-B994-490D-A309-CEA70AD52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24100" y="2060575"/>
            <a:ext cx="44958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l-GR" altLang="el-GR" sz="3600" b="1">
                <a:solidFill>
                  <a:srgbClr val="FF0000"/>
                </a:solidFill>
                <a:latin typeface="Verdana" panose="020B0604030504040204" pitchFamily="34" charset="0"/>
              </a:rPr>
              <a:t>A = μέταλλο</a:t>
            </a:r>
            <a:endParaRPr lang="el-GR" altLang="el-GR" sz="360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15917437-3879-4FC6-85EB-7E8FC539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644900"/>
            <a:ext cx="6800850" cy="15033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61963" indent="-46196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4125" indent="-1730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35113" indent="-166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78013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altLang="el-GR" sz="3200" b="1">
                <a:latin typeface="Verdana" panose="020B0604030504040204" pitchFamily="34" charset="0"/>
              </a:rPr>
              <a:t>Ιοντικός δεσμός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altLang="el-GR" sz="3200" b="1">
                <a:latin typeface="Verdana" panose="020B0604030504040204" pitchFamily="34" charset="0"/>
              </a:rPr>
              <a:t>Μερικά οικονομικά ορυκτά </a:t>
            </a:r>
            <a:br>
              <a:rPr lang="el-GR" altLang="el-GR" sz="3200" b="1">
                <a:latin typeface="Verdana" panose="020B0604030504040204" pitchFamily="34" charset="0"/>
              </a:rPr>
            </a:br>
            <a:r>
              <a:rPr lang="el-GR" altLang="el-GR" sz="3200" b="1">
                <a:latin typeface="Verdana" panose="020B0604030504040204" pitchFamily="34" charset="0"/>
              </a:rPr>
              <a:t>(Fe, Mn, Al, Sn, Cr)</a:t>
            </a:r>
            <a:endParaRPr lang="el-GR" altLang="el-GR" sz="36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D1CC73E3-AECC-48CA-A7A3-EB1CCBF4A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5888"/>
            <a:ext cx="6618288" cy="65436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1825625" algn="l"/>
                <a:tab pos="53165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b="1">
                <a:solidFill>
                  <a:srgbClr val="FF0000"/>
                </a:solidFill>
                <a:latin typeface="Verdana" panose="020B0604030504040204" pitchFamily="34" charset="0"/>
              </a:rPr>
              <a:t>Α</a:t>
            </a:r>
            <a:r>
              <a:rPr lang="el-GR" altLang="el-GR" b="1" baseline="-2500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l-GR" altLang="el-GR" b="1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l-GR" altLang="el-GR" b="1">
                <a:latin typeface="Verdana" panose="020B0604030504040204" pitchFamily="34" charset="0"/>
              </a:rPr>
              <a:t>Πάγος 	</a:t>
            </a:r>
            <a:r>
              <a:rPr lang="el-GR" altLang="el-GR" b="1">
                <a:solidFill>
                  <a:srgbClr val="FF0000"/>
                </a:solidFill>
                <a:latin typeface="Verdana" panose="020B0604030504040204" pitchFamily="34" charset="0"/>
              </a:rPr>
              <a:t>Η</a:t>
            </a:r>
            <a:r>
              <a:rPr lang="el-GR" altLang="el-GR" b="1" baseline="-2500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</a:p>
          <a:p>
            <a:r>
              <a:rPr lang="el-GR" altLang="el-GR">
                <a:latin typeface="Verdana" panose="020B0604030504040204" pitchFamily="34" charset="0"/>
              </a:rPr>
              <a:t>	</a:t>
            </a:r>
            <a:r>
              <a:rPr lang="el-GR" altLang="el-GR" b="1" u="sng">
                <a:latin typeface="Verdana" panose="020B0604030504040204" pitchFamily="34" charset="0"/>
              </a:rPr>
              <a:t>Κυπρίτης</a:t>
            </a:r>
            <a:r>
              <a:rPr lang="el-GR" altLang="el-GR" b="1">
                <a:latin typeface="Verdana" panose="020B0604030504040204" pitchFamily="34" charset="0"/>
              </a:rPr>
              <a:t> 	</a:t>
            </a:r>
            <a:r>
              <a:rPr lang="el-GR" altLang="el-GR" b="1">
                <a:solidFill>
                  <a:srgbClr val="FF0000"/>
                </a:solidFill>
                <a:latin typeface="Verdana" panose="020B0604030504040204" pitchFamily="34" charset="0"/>
              </a:rPr>
              <a:t>Cu</a:t>
            </a:r>
            <a:r>
              <a:rPr lang="el-GR" altLang="el-GR" b="1" baseline="-2500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O</a:t>
            </a:r>
          </a:p>
          <a:p>
            <a:endParaRPr lang="el-GR" altLang="el-GR">
              <a:latin typeface="Verdana" panose="020B0604030504040204" pitchFamily="34" charset="0"/>
            </a:endParaRPr>
          </a:p>
          <a:p>
            <a:r>
              <a:rPr lang="el-GR" altLang="el-GR" b="1">
                <a:solidFill>
                  <a:srgbClr val="FF0000"/>
                </a:solidFill>
                <a:latin typeface="Verdana" panose="020B0604030504040204" pitchFamily="34" charset="0"/>
              </a:rPr>
              <a:t>Α</a:t>
            </a:r>
            <a:r>
              <a:rPr lang="en-US" altLang="el-GR" b="1">
                <a:solidFill>
                  <a:srgbClr val="00FF00"/>
                </a:solidFill>
                <a:latin typeface="Verdana" panose="020B0604030504040204" pitchFamily="34" charset="0"/>
              </a:rPr>
              <a:t>O</a:t>
            </a:r>
            <a:r>
              <a:rPr lang="el-GR" altLang="el-GR" b="1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l-GR" altLang="el-GR" b="1">
                <a:latin typeface="Verdana" panose="020B0604030504040204" pitchFamily="34" charset="0"/>
              </a:rPr>
              <a:t>Περίκλαστο 	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Mg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O</a:t>
            </a:r>
            <a:endParaRPr lang="en-US" altLang="el-GR" b="1">
              <a:solidFill>
                <a:srgbClr val="00FF00"/>
              </a:solidFill>
              <a:latin typeface="Verdana" panose="020B0604030504040204" pitchFamily="34" charset="0"/>
            </a:endParaRPr>
          </a:p>
          <a:p>
            <a:r>
              <a:rPr lang="el-GR" altLang="el-GR" b="1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l-GR" altLang="el-GR" b="1">
                <a:latin typeface="Verdana" panose="020B0604030504040204" pitchFamily="34" charset="0"/>
              </a:rPr>
              <a:t>Ψευδαργυρίτης 	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Zn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O</a:t>
            </a:r>
            <a:endParaRPr lang="en-US" altLang="el-GR" b="1">
              <a:solidFill>
                <a:srgbClr val="00FF00"/>
              </a:solidFill>
              <a:latin typeface="Verdana" panose="020B0604030504040204" pitchFamily="34" charset="0"/>
            </a:endParaRPr>
          </a:p>
          <a:p>
            <a:endParaRPr lang="el-GR" altLang="el-GR" b="1">
              <a:solidFill>
                <a:srgbClr val="000099"/>
              </a:solidFill>
              <a:latin typeface="Verdana" panose="020B0604030504040204" pitchFamily="34" charset="0"/>
            </a:endParaRPr>
          </a:p>
          <a:p>
            <a:r>
              <a:rPr lang="el-GR" altLang="el-GR" b="1">
                <a:solidFill>
                  <a:srgbClr val="000099"/>
                </a:solidFill>
                <a:latin typeface="Verdana" panose="020B0604030504040204" pitchFamily="34" charset="0"/>
              </a:rPr>
              <a:t>	</a:t>
            </a:r>
            <a:r>
              <a:rPr lang="el-GR" altLang="el-GR" b="1">
                <a:solidFill>
                  <a:srgbClr val="FFFF00"/>
                </a:solidFill>
                <a:latin typeface="Verdana" panose="020B0604030504040204" pitchFamily="34" charset="0"/>
              </a:rPr>
              <a:t>Ομάδα Αιματίτη</a:t>
            </a:r>
          </a:p>
          <a:p>
            <a:r>
              <a:rPr lang="el-GR" altLang="el-GR" b="1">
                <a:solidFill>
                  <a:srgbClr val="FF0000"/>
                </a:solidFill>
                <a:latin typeface="Verdana" panose="020B0604030504040204" pitchFamily="34" charset="0"/>
              </a:rPr>
              <a:t>Α</a:t>
            </a:r>
            <a:r>
              <a:rPr lang="el-GR" altLang="el-GR" b="1" baseline="-2500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n-US" altLang="el-GR" b="1" baseline="-25000">
                <a:solidFill>
                  <a:srgbClr val="00FF00"/>
                </a:solidFill>
                <a:latin typeface="Verdana" panose="020B0604030504040204" pitchFamily="34" charset="0"/>
              </a:rPr>
              <a:t>3</a:t>
            </a:r>
            <a:r>
              <a:rPr lang="el-GR" altLang="el-GR" b="1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l-GR" altLang="el-GR" b="1" u="sng">
                <a:latin typeface="Verdana" panose="020B0604030504040204" pitchFamily="34" charset="0"/>
              </a:rPr>
              <a:t>Αιματίτης</a:t>
            </a:r>
            <a:r>
              <a:rPr lang="el-GR" altLang="el-GR" b="1">
                <a:latin typeface="Verdana" panose="020B0604030504040204" pitchFamily="34" charset="0"/>
              </a:rPr>
              <a:t> 	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Fe</a:t>
            </a:r>
            <a:r>
              <a:rPr lang="el-GR" altLang="el-GR" b="1" baseline="-2500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n-US" altLang="el-GR" b="1" baseline="-25000">
                <a:solidFill>
                  <a:srgbClr val="00FF00"/>
                </a:solidFill>
                <a:latin typeface="Verdana" panose="020B0604030504040204" pitchFamily="34" charset="0"/>
              </a:rPr>
              <a:t>3</a:t>
            </a:r>
            <a:endParaRPr lang="el-GR" altLang="el-GR" b="1" baseline="-25000">
              <a:solidFill>
                <a:srgbClr val="00FF00"/>
              </a:solidFill>
              <a:latin typeface="Verdana" panose="020B0604030504040204" pitchFamily="34" charset="0"/>
            </a:endParaRPr>
          </a:p>
          <a:p>
            <a:r>
              <a:rPr lang="el-GR" altLang="el-GR">
                <a:latin typeface="Verdana" panose="020B0604030504040204" pitchFamily="34" charset="0"/>
              </a:rPr>
              <a:t>	</a:t>
            </a:r>
            <a:r>
              <a:rPr lang="el-GR" altLang="el-GR" b="1" u="sng">
                <a:latin typeface="Verdana" panose="020B0604030504040204" pitchFamily="34" charset="0"/>
              </a:rPr>
              <a:t>Ιλμενίτης</a:t>
            </a:r>
            <a:r>
              <a:rPr lang="el-GR" altLang="el-GR" b="1">
                <a:latin typeface="Verdana" panose="020B0604030504040204" pitchFamily="34" charset="0"/>
              </a:rPr>
              <a:t> 	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FeTi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n-US" altLang="el-GR" b="1" baseline="-25000">
                <a:solidFill>
                  <a:srgbClr val="00FF00"/>
                </a:solidFill>
                <a:latin typeface="Verdana" panose="020B0604030504040204" pitchFamily="34" charset="0"/>
              </a:rPr>
              <a:t>3</a:t>
            </a:r>
            <a:endParaRPr lang="el-GR" altLang="el-GR" b="1">
              <a:solidFill>
                <a:srgbClr val="00FF00"/>
              </a:solidFill>
              <a:latin typeface="Verdana" panose="020B0604030504040204" pitchFamily="34" charset="0"/>
            </a:endParaRPr>
          </a:p>
          <a:p>
            <a:r>
              <a:rPr lang="el-GR" altLang="el-GR">
                <a:latin typeface="Verdana" panose="020B0604030504040204" pitchFamily="34" charset="0"/>
              </a:rPr>
              <a:t>	</a:t>
            </a:r>
            <a:r>
              <a:rPr lang="el-GR" altLang="el-GR" b="1" u="sng">
                <a:latin typeface="Verdana" panose="020B0604030504040204" pitchFamily="34" charset="0"/>
              </a:rPr>
              <a:t>Κορούνδιο</a:t>
            </a:r>
            <a:r>
              <a:rPr lang="el-GR" altLang="el-GR" b="1">
                <a:latin typeface="Verdana" panose="020B0604030504040204" pitchFamily="34" charset="0"/>
              </a:rPr>
              <a:t> 	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Al</a:t>
            </a:r>
            <a:r>
              <a:rPr lang="el-GR" altLang="el-GR" b="1" baseline="-2500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n-US" altLang="el-GR" b="1" baseline="-25000">
                <a:solidFill>
                  <a:srgbClr val="00FF00"/>
                </a:solidFill>
                <a:latin typeface="Verdana" panose="020B0604030504040204" pitchFamily="34" charset="0"/>
              </a:rPr>
              <a:t>3</a:t>
            </a:r>
          </a:p>
          <a:p>
            <a:endParaRPr lang="el-GR" altLang="el-GR" b="1" baseline="-25000">
              <a:solidFill>
                <a:srgbClr val="000099"/>
              </a:solidFill>
              <a:latin typeface="Verdana" panose="020B0604030504040204" pitchFamily="34" charset="0"/>
            </a:endParaRPr>
          </a:p>
          <a:p>
            <a:r>
              <a:rPr lang="el-GR" altLang="el-GR" b="1" baseline="-25000">
                <a:solidFill>
                  <a:srgbClr val="000099"/>
                </a:solidFill>
                <a:latin typeface="Verdana" panose="020B0604030504040204" pitchFamily="34" charset="0"/>
              </a:rPr>
              <a:t>	</a:t>
            </a:r>
            <a:r>
              <a:rPr lang="el-GR" altLang="el-GR" b="1">
                <a:solidFill>
                  <a:srgbClr val="FFFF00"/>
                </a:solidFill>
                <a:latin typeface="Verdana" panose="020B0604030504040204" pitchFamily="34" charset="0"/>
              </a:rPr>
              <a:t>Ομάδα Ρουτιλίου</a:t>
            </a:r>
          </a:p>
          <a:p>
            <a:r>
              <a:rPr lang="el-GR" altLang="el-GR" b="1">
                <a:solidFill>
                  <a:srgbClr val="FF0000"/>
                </a:solidFill>
                <a:latin typeface="Verdana" panose="020B0604030504040204" pitchFamily="34" charset="0"/>
              </a:rPr>
              <a:t>Α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n-US" altLang="el-GR" b="1" baseline="-25000">
                <a:solidFill>
                  <a:srgbClr val="00FF00"/>
                </a:solidFill>
                <a:latin typeface="Verdana" panose="020B0604030504040204" pitchFamily="34" charset="0"/>
              </a:rPr>
              <a:t>2</a:t>
            </a:r>
            <a:r>
              <a:rPr lang="el-GR" altLang="el-GR" b="1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l-GR" altLang="el-GR" b="1">
                <a:latin typeface="Verdana" panose="020B0604030504040204" pitchFamily="34" charset="0"/>
              </a:rPr>
              <a:t>Ρουτίλιο 	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Ti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n-US" altLang="el-GR" b="1" baseline="-25000">
                <a:solidFill>
                  <a:srgbClr val="00FF00"/>
                </a:solidFill>
                <a:latin typeface="Verdana" panose="020B0604030504040204" pitchFamily="34" charset="0"/>
              </a:rPr>
              <a:t>2</a:t>
            </a:r>
          </a:p>
          <a:p>
            <a:r>
              <a:rPr lang="el-GR" altLang="el-GR" b="1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l-GR" altLang="el-GR" b="1">
                <a:latin typeface="Verdana" panose="020B0604030504040204" pitchFamily="34" charset="0"/>
              </a:rPr>
              <a:t>Ανατάσης 	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Ti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n-US" altLang="el-GR" b="1" baseline="-25000">
                <a:solidFill>
                  <a:srgbClr val="00FF00"/>
                </a:solidFill>
                <a:latin typeface="Verdana" panose="020B0604030504040204" pitchFamily="34" charset="0"/>
              </a:rPr>
              <a:t>2</a:t>
            </a:r>
          </a:p>
          <a:p>
            <a:r>
              <a:rPr lang="el-GR" altLang="el-GR" b="1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l-GR" altLang="el-GR" b="1">
                <a:latin typeface="Verdana" panose="020B0604030504040204" pitchFamily="34" charset="0"/>
              </a:rPr>
              <a:t>Βρουκίτης	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Ti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n-US" altLang="el-GR" b="1" baseline="-25000">
                <a:solidFill>
                  <a:srgbClr val="00FF00"/>
                </a:solidFill>
                <a:latin typeface="Verdana" panose="020B0604030504040204" pitchFamily="34" charset="0"/>
              </a:rPr>
              <a:t>2</a:t>
            </a:r>
          </a:p>
          <a:p>
            <a:r>
              <a:rPr lang="el-GR" altLang="el-GR">
                <a:latin typeface="Verdana" panose="020B0604030504040204" pitchFamily="34" charset="0"/>
              </a:rPr>
              <a:t>	</a:t>
            </a:r>
            <a:r>
              <a:rPr lang="el-GR" altLang="el-GR" b="1">
                <a:latin typeface="Verdana" panose="020B0604030504040204" pitchFamily="34" charset="0"/>
              </a:rPr>
              <a:t>Κασσιτερίτης 	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Sn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n-US" altLang="el-GR" b="1" baseline="-25000">
                <a:solidFill>
                  <a:srgbClr val="00FF00"/>
                </a:solidFill>
                <a:latin typeface="Verdana" panose="020B0604030504040204" pitchFamily="34" charset="0"/>
              </a:rPr>
              <a:t>2</a:t>
            </a:r>
            <a:endParaRPr lang="el-GR" altLang="el-GR" b="1">
              <a:solidFill>
                <a:srgbClr val="00FF00"/>
              </a:solidFill>
              <a:latin typeface="Verdana" panose="020B0604030504040204" pitchFamily="34" charset="0"/>
            </a:endParaRPr>
          </a:p>
          <a:p>
            <a:r>
              <a:rPr lang="el-GR" altLang="el-GR">
                <a:latin typeface="Verdana" panose="020B0604030504040204" pitchFamily="34" charset="0"/>
              </a:rPr>
              <a:t>	</a:t>
            </a:r>
            <a:r>
              <a:rPr lang="el-GR" altLang="el-GR" b="1" u="sng">
                <a:latin typeface="Verdana" panose="020B0604030504040204" pitchFamily="34" charset="0"/>
              </a:rPr>
              <a:t>Πυρολουσίτης</a:t>
            </a:r>
            <a:r>
              <a:rPr lang="el-GR" altLang="el-GR" b="1">
                <a:latin typeface="Verdana" panose="020B0604030504040204" pitchFamily="34" charset="0"/>
              </a:rPr>
              <a:t>	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Mn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n-US" altLang="el-GR" b="1" baseline="-25000">
                <a:solidFill>
                  <a:srgbClr val="00FF00"/>
                </a:solidFill>
                <a:latin typeface="Verdana" panose="020B0604030504040204" pitchFamily="34" charset="0"/>
              </a:rPr>
              <a:t>2</a:t>
            </a:r>
            <a:endParaRPr lang="el-GR" altLang="el-GR" b="1" baseline="-25000">
              <a:solidFill>
                <a:srgbClr val="00FF00"/>
              </a:solidFill>
              <a:latin typeface="Verdana" panose="020B0604030504040204" pitchFamily="34" charset="0"/>
            </a:endParaRPr>
          </a:p>
          <a:p>
            <a:r>
              <a:rPr lang="el-GR" altLang="el-GR">
                <a:latin typeface="Verdana" panose="020B0604030504040204" pitchFamily="34" charset="0"/>
              </a:rPr>
              <a:t>	</a:t>
            </a:r>
            <a:r>
              <a:rPr lang="el-GR" altLang="el-GR" b="1">
                <a:latin typeface="Verdana" panose="020B0604030504040204" pitchFamily="34" charset="0"/>
              </a:rPr>
              <a:t>Ουρανινίτης	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U</a:t>
            </a:r>
            <a:r>
              <a:rPr lang="el-GR" altLang="el-GR" b="1">
                <a:solidFill>
                  <a:srgbClr val="00FF00"/>
                </a:solidFill>
                <a:latin typeface="Verdana" panose="020B0604030504040204" pitchFamily="34" charset="0"/>
              </a:rPr>
              <a:t>Ο</a:t>
            </a:r>
            <a:r>
              <a:rPr lang="en-US" altLang="el-GR" b="1" baseline="-25000">
                <a:solidFill>
                  <a:srgbClr val="00FF00"/>
                </a:solidFill>
                <a:latin typeface="Verdana" panose="020B0604030504040204" pitchFamily="34" charset="0"/>
              </a:rPr>
              <a:t>2</a:t>
            </a:r>
            <a:endParaRPr lang="el-GR" altLang="el-GR" b="1" baseline="-25000">
              <a:solidFill>
                <a:srgbClr val="00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>
            <a:extLst>
              <a:ext uri="{FF2B5EF4-FFF2-40B4-BE49-F238E27FC236}">
                <a16:creationId xmlns:a16="http://schemas.microsoft.com/office/drawing/2014/main" id="{93B1337E-B223-4F40-B392-9A450E144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9725"/>
            <a:ext cx="6858000" cy="3810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tabLst>
                <a:tab pos="1825625" algn="l"/>
                <a:tab pos="53165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2562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3200" b="1" u="sng">
                <a:latin typeface="Tahoma" panose="020B0604030504040204" pitchFamily="34" charset="0"/>
                <a:cs typeface="Tahoma" panose="020B0604030504040204" pitchFamily="34" charset="0"/>
              </a:rPr>
              <a:t>Σπινέλλιοι</a:t>
            </a:r>
            <a:endParaRPr lang="en-US" altLang="el-GR" sz="3200" b="1" u="sng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altLang="el-GR" sz="3200" b="1" u="sng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altLang="el-GR" sz="32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n-US" altLang="el-GR" sz="3200" b="1" baseline="30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2+</a:t>
            </a:r>
            <a:r>
              <a:rPr lang="el-GR" altLang="el-GR" sz="3200" b="1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Β</a:t>
            </a:r>
            <a:r>
              <a:rPr lang="el-GR" altLang="el-GR" sz="3200" b="1" baseline="-250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l-GR" sz="3200" b="1" baseline="300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3+</a:t>
            </a:r>
            <a:r>
              <a:rPr lang="el-GR" altLang="el-GR" sz="32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Ο</a:t>
            </a:r>
            <a:r>
              <a:rPr lang="el-GR" altLang="el-GR" sz="32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  <a:p>
            <a:pPr algn="ctr"/>
            <a:endParaRPr lang="el-GR" altLang="el-GR" sz="2800" b="1" baseline="-25000">
              <a:solidFill>
                <a:srgbClr val="00339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 = μέταλλο 2+ </a:t>
            </a:r>
            <a:r>
              <a:rPr lang="el-GR" altLang="el-GR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(Α.Σ.=</a:t>
            </a:r>
            <a:r>
              <a:rPr lang="en-US" altLang="el-GR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l-GR" altLang="el-GR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ctr"/>
            <a:r>
              <a:rPr lang="el-GR" altLang="el-GR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l-GR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Mg, Fe, Zn, Mn, Ni)</a:t>
            </a:r>
          </a:p>
          <a:p>
            <a:pPr algn="ctr">
              <a:spcBef>
                <a:spcPct val="30000"/>
              </a:spcBef>
            </a:pPr>
            <a:r>
              <a:rPr lang="en-US" altLang="el-GR" sz="2800" b="1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l-GR" altLang="el-GR" sz="2800" b="1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= μέταλλο </a:t>
            </a:r>
            <a:r>
              <a:rPr lang="en-US" altLang="el-GR" sz="2800" b="1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altLang="el-GR" sz="2800" b="1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l-GR" altLang="el-GR" sz="28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(Α.Σ.=</a:t>
            </a:r>
            <a:r>
              <a:rPr lang="en-US" altLang="el-GR" sz="28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l-GR" altLang="el-GR" sz="28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ctr"/>
            <a:r>
              <a:rPr lang="el-GR" altLang="el-GR" sz="28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l-GR" sz="28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Al, Fe, Cr, Mn)</a:t>
            </a:r>
            <a:endParaRPr lang="el-GR" altLang="el-GR" sz="2800" b="1">
              <a:solidFill>
                <a:schemeClr val="hlin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C2326106-0395-44FA-8C87-9BD061FD1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365625"/>
            <a:ext cx="6858000" cy="1828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tabLst>
                <a:tab pos="461963" algn="l"/>
                <a:tab pos="4511675" algn="l"/>
                <a:tab pos="53165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61963" algn="l"/>
                <a:tab pos="451167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61963" algn="l"/>
                <a:tab pos="451167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61963" algn="l"/>
                <a:tab pos="451167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61963" algn="l"/>
                <a:tab pos="451167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451167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451167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451167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4511675" algn="l"/>
                <a:tab pos="5316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2800" b="1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Σπινέλλιος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Mg</a:t>
            </a:r>
            <a:r>
              <a:rPr lang="en-US" altLang="el-GR" sz="2800" b="1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</a:t>
            </a:r>
            <a:r>
              <a:rPr lang="el-GR" altLang="el-GR" sz="2800" b="1" baseline="-250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Ο</a:t>
            </a:r>
            <a:r>
              <a:rPr lang="el-GR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l-GR" altLang="el-GR" sz="2800" b="1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l-GR" sz="2800" b="1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sz="2800" b="1" u="sng">
                <a:latin typeface="Tahoma" panose="020B0604030504040204" pitchFamily="34" charset="0"/>
                <a:cs typeface="Tahoma" panose="020B0604030504040204" pitchFamily="34" charset="0"/>
              </a:rPr>
              <a:t>Μαγνητίτης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n-US" altLang="el-GR" sz="2800" b="1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l-GR" altLang="el-GR" sz="2800" b="1" baseline="-250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Ο</a:t>
            </a:r>
            <a:r>
              <a:rPr lang="el-GR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l-GR" altLang="el-GR" sz="2800" b="1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l-GR" sz="2800" b="1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sz="2800" b="1" u="sng">
                <a:latin typeface="Tahoma" panose="020B0604030504040204" pitchFamily="34" charset="0"/>
                <a:cs typeface="Tahoma" panose="020B0604030504040204" pitchFamily="34" charset="0"/>
              </a:rPr>
              <a:t>Χρωμίτης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n-US" altLang="el-GR" sz="2800" b="1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Cr</a:t>
            </a:r>
            <a:r>
              <a:rPr lang="el-GR" altLang="el-GR" sz="2800" b="1" baseline="-250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Ο</a:t>
            </a:r>
            <a:r>
              <a:rPr lang="el-GR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US" altLang="el-GR" sz="2800" b="1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l-GR" sz="2800" b="1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Φρανκλινίτης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Zn</a:t>
            </a:r>
            <a:r>
              <a:rPr lang="en-US" altLang="el-GR" sz="2800" b="1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l-GR" altLang="el-GR" sz="2800" b="1" baseline="-250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Ο</a:t>
            </a:r>
            <a:r>
              <a:rPr lang="el-GR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US" altLang="el-GR" sz="2800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>
            <a:extLst>
              <a:ext uri="{FF2B5EF4-FFF2-40B4-BE49-F238E27FC236}">
                <a16:creationId xmlns:a16="http://schemas.microsoft.com/office/drawing/2014/main" id="{85BE43E8-E179-432F-BDA1-D9ACB97C1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60575"/>
            <a:ext cx="7162800" cy="3505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tabLst>
                <a:tab pos="793750" algn="l"/>
                <a:tab pos="4511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93750" algn="l"/>
                <a:tab pos="4511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93750" algn="l"/>
                <a:tab pos="4511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93750" algn="l"/>
                <a:tab pos="4511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93750" algn="l"/>
                <a:tab pos="4511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93750" algn="l"/>
                <a:tab pos="4511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93750" algn="l"/>
                <a:tab pos="4511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93750" algn="l"/>
                <a:tab pos="4511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93750" algn="l"/>
                <a:tab pos="4511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Βρουσίτης 	</a:t>
            </a:r>
            <a:r>
              <a:rPr lang="en-US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Mg</a:t>
            </a:r>
            <a:r>
              <a:rPr lang="en-US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(OH)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l-GR" altLang="el-GR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Μαγγανίτης	</a:t>
            </a:r>
            <a:r>
              <a:rPr lang="en-US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Mn</a:t>
            </a:r>
            <a:r>
              <a:rPr lang="en-US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O(OH)</a:t>
            </a:r>
            <a:endParaRPr lang="el-GR" altLang="el-GR" b="1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Γκαιτίτης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n-US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O(OH)</a:t>
            </a:r>
          </a:p>
          <a:p>
            <a:pPr>
              <a:lnSpc>
                <a:spcPct val="110000"/>
              </a:lnSpc>
            </a:pPr>
            <a:r>
              <a:rPr lang="el-GR" altLang="el-GR" b="1" u="sng">
                <a:latin typeface="Tahoma" panose="020B0604030504040204" pitchFamily="34" charset="0"/>
                <a:cs typeface="Tahoma" panose="020B0604030504040204" pitchFamily="34" charset="0"/>
              </a:rPr>
              <a:t>Λειμωνίτης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n-US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O(OH).nH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</a:t>
            </a:r>
            <a:endParaRPr lang="el-GR" altLang="el-GR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Βωξίτης 	</a:t>
            </a:r>
          </a:p>
          <a:p>
            <a:pPr>
              <a:lnSpc>
                <a:spcPct val="110000"/>
              </a:lnSpc>
            </a:pPr>
            <a:r>
              <a:rPr lang="en-US" altLang="el-GR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Γκιψίτης 	</a:t>
            </a:r>
            <a:r>
              <a:rPr lang="en-US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</a:t>
            </a:r>
            <a:r>
              <a:rPr lang="en-US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(OH)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en-US" altLang="el-GR" b="1">
                <a:solidFill>
                  <a:schemeClr val="fol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Μπαιμίτης 	</a:t>
            </a:r>
            <a:r>
              <a:rPr lang="en-US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</a:t>
            </a:r>
            <a:r>
              <a:rPr lang="en-US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O(OH)</a:t>
            </a:r>
            <a:endParaRPr lang="el-GR" altLang="el-GR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el-GR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b="1">
                <a:latin typeface="Tahoma" panose="020B0604030504040204" pitchFamily="34" charset="0"/>
                <a:cs typeface="Tahoma" panose="020B0604030504040204" pitchFamily="34" charset="0"/>
              </a:rPr>
              <a:t>Διάσπορο 	</a:t>
            </a:r>
            <a:r>
              <a:rPr lang="en-US" altLang="el-GR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</a:t>
            </a:r>
            <a:r>
              <a:rPr lang="en-US" altLang="el-GR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O(OH)</a:t>
            </a:r>
            <a:endParaRPr lang="el-GR" altLang="el-GR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41D2117-3B15-4043-B428-4EBB72235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8825" y="404813"/>
            <a:ext cx="5064125" cy="1006475"/>
          </a:xfrm>
        </p:spPr>
        <p:txBody>
          <a:bodyPr wrap="none">
            <a:spAutoFit/>
          </a:bodyPr>
          <a:lstStyle/>
          <a:p>
            <a:r>
              <a:rPr lang="el-GR" altLang="el-GR" sz="6000" b="1">
                <a:cs typeface="Tahoma" panose="020B0604030504040204" pitchFamily="34" charset="0"/>
              </a:rPr>
              <a:t>ΥΔΡΟΞΕΙΔΙΑ</a:t>
            </a:r>
            <a:endParaRPr lang="el-GR" altLang="el-GR" sz="6000"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F1719529-CFD2-4DEA-88A2-D8AE4C9B2B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47850" y="620713"/>
            <a:ext cx="5448300" cy="109855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l-GR" altLang="el-GR" b="1"/>
              <a:t>Αλογονίδια</a:t>
            </a:r>
          </a:p>
        </p:txBody>
      </p:sp>
      <p:pic>
        <p:nvPicPr>
          <p:cNvPr id="101379" name="Picture 3">
            <a:extLst>
              <a:ext uri="{FF2B5EF4-FFF2-40B4-BE49-F238E27FC236}">
                <a16:creationId xmlns:a16="http://schemas.microsoft.com/office/drawing/2014/main" id="{58638E2C-BDED-4D15-BE05-2A5F1A6CC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81300"/>
            <a:ext cx="6913562" cy="233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F80789D2-275D-4CA3-8E47-B84D80381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501775"/>
          </a:xfrm>
        </p:spPr>
        <p:txBody>
          <a:bodyPr/>
          <a:lstStyle/>
          <a:p>
            <a:r>
              <a:rPr lang="el-GR" altLang="el-GR"/>
              <a:t>Πως χωρίζονται τα ορυκτά σε ομάδες;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5CA6A6F3-DD2F-436F-9DAA-403FCF7E2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852738"/>
            <a:ext cx="7772400" cy="2663825"/>
          </a:xfrm>
        </p:spPr>
        <p:txBody>
          <a:bodyPr/>
          <a:lstStyle/>
          <a:p>
            <a:r>
              <a:rPr lang="el-GR" altLang="el-GR"/>
              <a:t>Ανάλογα με τη </a:t>
            </a:r>
            <a:r>
              <a:rPr lang="el-GR" altLang="el-GR" b="1">
                <a:solidFill>
                  <a:srgbClr val="00FF00"/>
                </a:solidFill>
              </a:rPr>
              <a:t>χημική τους σύσταση</a:t>
            </a:r>
          </a:p>
          <a:p>
            <a:r>
              <a:rPr lang="el-GR" altLang="el-GR"/>
              <a:t>Και κυρίως ανάλογα με </a:t>
            </a:r>
            <a:r>
              <a:rPr lang="el-GR" altLang="el-GR" b="1">
                <a:solidFill>
                  <a:srgbClr val="00FF00"/>
                </a:solidFill>
              </a:rPr>
              <a:t>το ανιόν ή την ανιοντική ομάδα τους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A064B683-A8A5-4874-9E5D-4F85D05B8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0238" y="446088"/>
            <a:ext cx="7974012" cy="1006475"/>
          </a:xfrm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tabLst>
                <a:tab pos="3651250" algn="l"/>
              </a:tabLst>
            </a:pPr>
            <a:r>
              <a:rPr lang="el-GR" altLang="el-GR" sz="6000" b="1">
                <a:cs typeface="Tahoma" panose="020B0604030504040204" pitchFamily="34" charset="0"/>
              </a:rPr>
              <a:t>ΑΛΟΓΟΝΙΔΙΑ  </a:t>
            </a:r>
            <a:r>
              <a:rPr lang="en-US" altLang="el-GR" sz="6000" b="1">
                <a:solidFill>
                  <a:srgbClr val="FF0000"/>
                </a:solidFill>
                <a:cs typeface="Tahoma" panose="020B0604030504040204" pitchFamily="34" charset="0"/>
              </a:rPr>
              <a:t>A</a:t>
            </a:r>
            <a:r>
              <a:rPr lang="en-US" altLang="el-GR" sz="6000" b="1">
                <a:solidFill>
                  <a:srgbClr val="00FF00"/>
                </a:solidFill>
                <a:cs typeface="Tahoma" panose="020B0604030504040204" pitchFamily="34" charset="0"/>
              </a:rPr>
              <a:t>X</a:t>
            </a:r>
            <a:r>
              <a:rPr lang="en-US" altLang="el-GR" sz="6000" b="1" baseline="-25000">
                <a:solidFill>
                  <a:srgbClr val="00FF00"/>
                </a:solidFill>
                <a:cs typeface="Tahoma" panose="020B0604030504040204" pitchFamily="34" charset="0"/>
              </a:rPr>
              <a:t>p</a:t>
            </a:r>
            <a:endParaRPr lang="el-GR" altLang="el-GR" sz="6000" b="1" baseline="-25000">
              <a:solidFill>
                <a:srgbClr val="00FF00"/>
              </a:solidFill>
              <a:cs typeface="Tahoma" panose="020B0604030504040204" pitchFamily="34" charset="0"/>
            </a:endParaRP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7D8486A-2B19-4F9C-BFA0-E6AB34DE2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2349500"/>
            <a:ext cx="5330825" cy="3141663"/>
          </a:xfrm>
          <a:noFill/>
          <a:ln/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</a:extLst>
        </p:spPr>
        <p:txBody>
          <a:bodyPr anchor="ctr" anchorCtr="1"/>
          <a:lstStyle/>
          <a:p>
            <a:pPr marL="0" indent="0" algn="ctr">
              <a:spcBef>
                <a:spcPct val="100000"/>
              </a:spcBef>
              <a:buFont typeface="Wingdings" panose="05000000000000000000" pitchFamily="2" charset="2"/>
              <a:buNone/>
            </a:pPr>
            <a:r>
              <a:rPr lang="el-GR" altLang="el-GR" sz="4800" b="1">
                <a:solidFill>
                  <a:srgbClr val="FF0000"/>
                </a:solidFill>
                <a:cs typeface="Tahoma" panose="020B0604030504040204" pitchFamily="34" charset="0"/>
              </a:rPr>
              <a:t>A = μέταλλο</a:t>
            </a:r>
            <a:endParaRPr lang="en-US" altLang="el-GR" sz="4800" b="1">
              <a:solidFill>
                <a:srgbClr val="FF0000"/>
              </a:solidFill>
              <a:cs typeface="Tahoma" panose="020B0604030504040204" pitchFamily="34" charset="0"/>
            </a:endParaRPr>
          </a:p>
          <a:p>
            <a:pPr marL="0" indent="0" algn="ctr">
              <a:spcBef>
                <a:spcPct val="100000"/>
              </a:spcBef>
              <a:buFont typeface="Wingdings" panose="05000000000000000000" pitchFamily="2" charset="2"/>
              <a:buNone/>
            </a:pPr>
            <a:r>
              <a:rPr lang="en-US" altLang="el-GR" sz="4800" b="1">
                <a:solidFill>
                  <a:srgbClr val="00FF00"/>
                </a:solidFill>
                <a:cs typeface="Tahoma" panose="020B0604030504040204" pitchFamily="34" charset="0"/>
              </a:rPr>
              <a:t>X = F, Cl, Br, I</a:t>
            </a:r>
            <a:endParaRPr lang="el-GR" altLang="el-GR" sz="4800" b="1">
              <a:solidFill>
                <a:srgbClr val="00FF00"/>
              </a:solidFill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7DE12BA2-37A4-405F-B079-9FB31B566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162925" cy="762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l-GR" altLang="el-GR" b="1">
                <a:cs typeface="Tahoma" panose="020B0604030504040204" pitchFamily="34" charset="0"/>
              </a:rPr>
              <a:t>Αλογονίδια</a:t>
            </a: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E5233147-81F2-4D08-8120-BCAA582C1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196975"/>
            <a:ext cx="7886700" cy="5334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1773238" algn="l"/>
                <a:tab pos="5199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73238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73238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73238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73238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73238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73238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73238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73238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l-GR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altLang="el-GR" sz="2800" b="1">
                <a:solidFill>
                  <a:srgbClr val="00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sz="2800" b="1" u="sng">
                <a:latin typeface="Tahoma" panose="020B0604030504040204" pitchFamily="34" charset="0"/>
                <a:cs typeface="Tahoma" panose="020B0604030504040204" pitchFamily="34" charset="0"/>
              </a:rPr>
              <a:t>Αλίτης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</a:t>
            </a:r>
            <a:endParaRPr lang="el-GR" altLang="el-GR" sz="2800" b="1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n-US" altLang="el-GR" sz="2800" b="1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Συλβίνης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</a:t>
            </a:r>
            <a:endParaRPr lang="el-GR" altLang="el-GR" sz="2800" b="1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n-US" altLang="el-GR" sz="2800" b="1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Χλωραργυρίτης</a:t>
            </a:r>
            <a:r>
              <a:rPr lang="en-US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</a:t>
            </a:r>
          </a:p>
          <a:p>
            <a:pPr>
              <a:lnSpc>
                <a:spcPct val="140000"/>
              </a:lnSpc>
            </a:pPr>
            <a:endParaRPr lang="el-GR" altLang="el-GR" sz="28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l-GR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l-GR" sz="2800" b="1" baseline="-25000">
                <a:solidFill>
                  <a:srgbClr val="00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sz="2800" b="1" u="sng">
                <a:latin typeface="Tahoma" panose="020B0604030504040204" pitchFamily="34" charset="0"/>
                <a:cs typeface="Tahoma" panose="020B0604030504040204" pitchFamily="34" charset="0"/>
              </a:rPr>
              <a:t>Φθορίτης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>
              <a:lnSpc>
                <a:spcPct val="140000"/>
              </a:lnSpc>
            </a:pPr>
            <a:r>
              <a:rPr lang="en-US" altLang="el-GR" sz="2800" b="1">
                <a:solidFill>
                  <a:schemeClr val="bg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Ατακαμίτης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Cu</a:t>
            </a:r>
            <a:r>
              <a:rPr lang="en-US" altLang="el-GR" sz="2800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Cl(OH)</a:t>
            </a:r>
            <a:r>
              <a:rPr lang="en-US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pPr>
              <a:lnSpc>
                <a:spcPct val="140000"/>
              </a:lnSpc>
            </a:pPr>
            <a:endParaRPr lang="en-US" altLang="el-GR" sz="2800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l-GR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n-US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el-GR" sz="2800" b="1" baseline="-25000">
                <a:solidFill>
                  <a:srgbClr val="00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Κρυόλιθος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US" altLang="el-GR" sz="2800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E2BD09E2-7416-4D52-BEAF-DF3C9249D5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057400"/>
            <a:ext cx="6969125" cy="37242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n-US" altLang="el-GR" sz="2800" b="1"/>
              <a:t>F, Cl, Br, I: </a:t>
            </a:r>
            <a:r>
              <a:rPr lang="el-GR" altLang="el-GR" sz="2800" b="1">
                <a:solidFill>
                  <a:srgbClr val="00FF00"/>
                </a:solidFill>
              </a:rPr>
              <a:t>Μεγάλα ιόντα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l-GR" altLang="el-GR" sz="2800" b="1"/>
              <a:t>Σθένος: </a:t>
            </a:r>
            <a:r>
              <a:rPr lang="el-GR" altLang="el-GR" sz="2800" b="1">
                <a:solidFill>
                  <a:srgbClr val="00FF00"/>
                </a:solidFill>
              </a:rPr>
              <a:t>-1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l-GR" altLang="el-GR" sz="2800" b="1"/>
              <a:t>Πολώνονται </a:t>
            </a:r>
            <a:r>
              <a:rPr lang="el-GR" altLang="el-GR" sz="2800" b="1">
                <a:solidFill>
                  <a:srgbClr val="00FF00"/>
                </a:solidFill>
              </a:rPr>
              <a:t>εύκολα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l-GR" altLang="el-GR" sz="2800" b="1"/>
              <a:t>Όταν ενώνονται με </a:t>
            </a:r>
            <a:r>
              <a:rPr lang="el-GR" altLang="el-GR" sz="2800" b="1">
                <a:solidFill>
                  <a:srgbClr val="00FF00"/>
                </a:solidFill>
              </a:rPr>
              <a:t>μεγάλα κατιόντα</a:t>
            </a:r>
            <a:br>
              <a:rPr lang="el-GR" altLang="el-GR" sz="2800" b="1">
                <a:solidFill>
                  <a:schemeClr val="hlink"/>
                </a:solidFill>
              </a:rPr>
            </a:br>
            <a:r>
              <a:rPr lang="el-GR" altLang="el-GR" sz="2800" b="1">
                <a:solidFill>
                  <a:srgbClr val="00FF00"/>
                </a:solidFill>
              </a:rPr>
              <a:t>(</a:t>
            </a:r>
            <a:r>
              <a:rPr lang="en-US" altLang="el-GR" sz="2800" b="1">
                <a:solidFill>
                  <a:srgbClr val="00FF00"/>
                </a:solidFill>
              </a:rPr>
              <a:t>K, Na, Ca)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l-GR" altLang="el-GR" sz="2800" b="1">
                <a:solidFill>
                  <a:srgbClr val="00FF00"/>
                </a:solidFill>
              </a:rPr>
              <a:t>Ιοντικός</a:t>
            </a:r>
            <a:r>
              <a:rPr lang="el-GR" altLang="el-GR" sz="2800" b="1"/>
              <a:t> δεσμός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el-GR" altLang="el-GR" sz="2800" b="1"/>
              <a:t>Υψηλότερη συμμετρία </a:t>
            </a:r>
            <a:r>
              <a:rPr lang="el-GR" altLang="el-GR" sz="2800" b="1">
                <a:solidFill>
                  <a:srgbClr val="00FF00"/>
                </a:solidFill>
              </a:rPr>
              <a:t>(Κυβικό)</a:t>
            </a:r>
          </a:p>
        </p:txBody>
      </p:sp>
      <p:pic>
        <p:nvPicPr>
          <p:cNvPr id="104451" name="Picture 3">
            <a:extLst>
              <a:ext uri="{FF2B5EF4-FFF2-40B4-BE49-F238E27FC236}">
                <a16:creationId xmlns:a16="http://schemas.microsoft.com/office/drawing/2014/main" id="{69B3A142-EAD8-4CC6-BA3C-45C37FBAD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7" r="13545" b="12698"/>
          <a:stretch>
            <a:fillRect/>
          </a:stretch>
        </p:blipFill>
        <p:spPr bwMode="auto">
          <a:xfrm>
            <a:off x="6781800" y="990600"/>
            <a:ext cx="2090738" cy="1992313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2" name="Rectangle 4">
            <a:extLst>
              <a:ext uri="{FF2B5EF4-FFF2-40B4-BE49-F238E27FC236}">
                <a16:creationId xmlns:a16="http://schemas.microsoft.com/office/drawing/2014/main" id="{B1B0F906-F935-491E-9370-693586C9E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62925" cy="762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l-GR" altLang="el-GR"/>
              <a:t>Αλογονίδια</a:t>
            </a:r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49D9499A-EAE5-480B-B203-3D483258C3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43063" y="476250"/>
            <a:ext cx="5737225" cy="1098550"/>
          </a:xfrm>
          <a:effectLst>
            <a:outerShdw dist="35921" dir="2700000" algn="ctr" rotWithShape="0">
              <a:srgbClr val="969696"/>
            </a:outerShdw>
          </a:effectLst>
        </p:spPr>
        <p:txBody>
          <a:bodyPr/>
          <a:lstStyle/>
          <a:p>
            <a:pPr algn="ctr"/>
            <a:r>
              <a:rPr lang="el-GR" altLang="el-GR" b="1"/>
              <a:t>Ανθρακικά</a:t>
            </a:r>
          </a:p>
        </p:txBody>
      </p:sp>
      <p:pic>
        <p:nvPicPr>
          <p:cNvPr id="113667" name="Picture 3">
            <a:extLst>
              <a:ext uri="{FF2B5EF4-FFF2-40B4-BE49-F238E27FC236}">
                <a16:creationId xmlns:a16="http://schemas.microsoft.com/office/drawing/2014/main" id="{E7AE6F5B-A73C-4C73-9783-41837411C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92375"/>
            <a:ext cx="7458075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99CCD32B-5509-41FE-B9DA-6050BADDF1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150" y="333375"/>
            <a:ext cx="8780463" cy="100647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tabLst>
                <a:tab pos="3651250" algn="l"/>
              </a:tabLst>
            </a:pPr>
            <a:r>
              <a:rPr lang="el-GR" altLang="el-GR" sz="6000" b="1"/>
              <a:t>ΑΝΘΡΑΚΙΚΑ  </a:t>
            </a:r>
            <a:r>
              <a:rPr lang="en-US" altLang="el-GR" sz="6000" b="1">
                <a:solidFill>
                  <a:srgbClr val="FF0000"/>
                </a:solidFill>
              </a:rPr>
              <a:t>A</a:t>
            </a:r>
            <a:r>
              <a:rPr lang="en-US" altLang="el-GR" sz="6000" b="1">
                <a:solidFill>
                  <a:srgbClr val="00FF00"/>
                </a:solidFill>
              </a:rPr>
              <a:t>CO</a:t>
            </a:r>
            <a:r>
              <a:rPr lang="en-US" altLang="el-GR" sz="6000" b="1" baseline="-25000">
                <a:solidFill>
                  <a:srgbClr val="00FF00"/>
                </a:solidFill>
              </a:rPr>
              <a:t>3</a:t>
            </a:r>
            <a:endParaRPr lang="el-GR" altLang="el-GR" sz="6000" b="1" baseline="-25000">
              <a:solidFill>
                <a:srgbClr val="00FF00"/>
              </a:solidFill>
            </a:endParaRP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2B03446B-965F-4307-8F7B-2873C27E7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5588" y="2819400"/>
            <a:ext cx="5330825" cy="920750"/>
          </a:xfrm>
          <a:noFill/>
          <a:ln/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</a:extLst>
        </p:spPr>
        <p:txBody>
          <a:bodyPr anchor="ctr" anchorCtr="1"/>
          <a:lstStyle/>
          <a:p>
            <a:pPr marL="0" indent="0" algn="ctr">
              <a:spcBef>
                <a:spcPct val="100000"/>
              </a:spcBef>
              <a:buFont typeface="Wingdings" panose="05000000000000000000" pitchFamily="2" charset="2"/>
              <a:buNone/>
            </a:pPr>
            <a:r>
              <a:rPr lang="el-GR" altLang="el-GR" sz="4800" b="1">
                <a:solidFill>
                  <a:srgbClr val="FF0000"/>
                </a:solidFill>
                <a:cs typeface="Tahoma" panose="020B0604030504040204" pitchFamily="34" charset="0"/>
              </a:rPr>
              <a:t>A = μέταλλο</a:t>
            </a:r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48F1A7E4-BC29-4CCA-8967-22834BC25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476250"/>
            <a:ext cx="8162925" cy="762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l-GR" altLang="el-GR" b="1">
                <a:cs typeface="Tahoma" panose="020B0604030504040204" pitchFamily="34" charset="0"/>
              </a:rPr>
              <a:t>Ανθρακική ρίζα </a:t>
            </a:r>
            <a:r>
              <a:rPr lang="en-US" altLang="el-GR" b="1">
                <a:cs typeface="Tahoma" panose="020B0604030504040204" pitchFamily="34" charset="0"/>
              </a:rPr>
              <a:t>(CO</a:t>
            </a:r>
            <a:r>
              <a:rPr lang="en-US" altLang="el-GR" b="1" baseline="-25000">
                <a:cs typeface="Tahoma" panose="020B0604030504040204" pitchFamily="34" charset="0"/>
              </a:rPr>
              <a:t>3 </a:t>
            </a:r>
            <a:r>
              <a:rPr lang="en-US" altLang="el-GR" b="1">
                <a:cs typeface="Tahoma" panose="020B0604030504040204" pitchFamily="34" charset="0"/>
              </a:rPr>
              <a:t>)</a:t>
            </a:r>
            <a:r>
              <a:rPr lang="en-US" altLang="el-GR" b="1" baseline="-25000">
                <a:cs typeface="Tahoma" panose="020B0604030504040204" pitchFamily="34" charset="0"/>
              </a:rPr>
              <a:t> </a:t>
            </a:r>
            <a:r>
              <a:rPr lang="en-US" altLang="el-GR" b="1" baseline="30000">
                <a:cs typeface="Tahoma" panose="020B0604030504040204" pitchFamily="34" charset="0"/>
              </a:rPr>
              <a:t>2+</a:t>
            </a:r>
            <a:endParaRPr lang="el-GR" altLang="el-GR" b="1">
              <a:cs typeface="Tahoma" panose="020B0604030504040204" pitchFamily="34" charset="0"/>
            </a:endParaRPr>
          </a:p>
        </p:txBody>
      </p:sp>
      <p:pic>
        <p:nvPicPr>
          <p:cNvPr id="115715" name="Picture 3">
            <a:extLst>
              <a:ext uri="{FF2B5EF4-FFF2-40B4-BE49-F238E27FC236}">
                <a16:creationId xmlns:a16="http://schemas.microsoft.com/office/drawing/2014/main" id="{F7302113-513C-4AF8-9A84-363B747C2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41525"/>
            <a:ext cx="3471863" cy="4214813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6" name="Text Box 4">
            <a:extLst>
              <a:ext uri="{FF2B5EF4-FFF2-40B4-BE49-F238E27FC236}">
                <a16:creationId xmlns:a16="http://schemas.microsoft.com/office/drawing/2014/main" id="{AA17458A-59CB-4180-8189-50DF2CBB5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5510213"/>
            <a:ext cx="84137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b="1">
                <a:solidFill>
                  <a:srgbClr val="FF99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l-GR" altLang="el-GR" b="1" baseline="30000">
                <a:solidFill>
                  <a:srgbClr val="FF99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b="1">
                <a:solidFill>
                  <a:srgbClr val="FF99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l-GR" altLang="el-GR" b="1" baseline="-25000">
                <a:solidFill>
                  <a:srgbClr val="FF99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15717" name="Text Box 5">
            <a:extLst>
              <a:ext uri="{FF2B5EF4-FFF2-40B4-BE49-F238E27FC236}">
                <a16:creationId xmlns:a16="http://schemas.microsoft.com/office/drawing/2014/main" id="{6CF39D55-2AF8-41A3-81CC-40BDC31FE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925" y="4291013"/>
            <a:ext cx="10636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b="1">
                <a:solidFill>
                  <a:srgbClr val="FF99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+1</a:t>
            </a:r>
            <a:r>
              <a:rPr lang="el-GR" altLang="el-GR" b="1" baseline="30000">
                <a:solidFill>
                  <a:srgbClr val="FF99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altLang="el-GR" b="1">
                <a:solidFill>
                  <a:srgbClr val="FF99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l-GR" altLang="el-GR" b="1" baseline="-25000">
                <a:solidFill>
                  <a:srgbClr val="FF99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15718" name="Line 6">
            <a:extLst>
              <a:ext uri="{FF2B5EF4-FFF2-40B4-BE49-F238E27FC236}">
                <a16:creationId xmlns:a16="http://schemas.microsoft.com/office/drawing/2014/main" id="{8D1177D2-FF24-40FE-9873-AEADC3A305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495800"/>
            <a:ext cx="762000" cy="76200"/>
          </a:xfrm>
          <a:prstGeom prst="line">
            <a:avLst/>
          </a:prstGeom>
          <a:noFill/>
          <a:ln w="25400">
            <a:solidFill>
              <a:srgbClr val="FFFF00"/>
            </a:solidFill>
            <a:miter lim="800000"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15719" name="Text Box 7">
            <a:extLst>
              <a:ext uri="{FF2B5EF4-FFF2-40B4-BE49-F238E27FC236}">
                <a16:creationId xmlns:a16="http://schemas.microsoft.com/office/drawing/2014/main" id="{4D318470-AA78-4AE5-B501-694138AE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630488"/>
            <a:ext cx="2601913" cy="8239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sz="4800" b="1">
                <a:solidFill>
                  <a:srgbClr val="FF99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Α.Σ. = 3</a:t>
            </a:r>
            <a:endParaRPr lang="el-GR" altLang="el-GR" sz="4800" b="1" baseline="-25000">
              <a:solidFill>
                <a:srgbClr val="FF9933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ACC0D259-AA2D-4E26-BBD5-A84D97F99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7350" y="188913"/>
            <a:ext cx="8361363" cy="10731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tabLst>
                <a:tab pos="5435600" algn="l"/>
              </a:tabLst>
            </a:pPr>
            <a:r>
              <a:rPr lang="el-GR" altLang="el-GR" b="1">
                <a:cs typeface="Tahoma" panose="020B0604030504040204" pitchFamily="34" charset="0"/>
              </a:rPr>
              <a:t>Ομάδα Ασβεστίτη</a:t>
            </a:r>
            <a:r>
              <a:rPr lang="el-GR" altLang="el-GR" sz="4100" b="1">
                <a:cs typeface="Tahoma" panose="020B0604030504040204" pitchFamily="34" charset="0"/>
              </a:rPr>
              <a:t>	</a:t>
            </a:r>
            <a:r>
              <a:rPr lang="el-GR" altLang="el-GR" sz="3700" b="1">
                <a:solidFill>
                  <a:srgbClr val="FF9933"/>
                </a:solidFill>
                <a:cs typeface="Tahoma" panose="020B0604030504040204" pitchFamily="34" charset="0"/>
              </a:rPr>
              <a:t>Τριγωνικό</a:t>
            </a:r>
          </a:p>
        </p:txBody>
      </p:sp>
      <p:sp>
        <p:nvSpPr>
          <p:cNvPr id="116739" name="Text Box 3">
            <a:extLst>
              <a:ext uri="{FF2B5EF4-FFF2-40B4-BE49-F238E27FC236}">
                <a16:creationId xmlns:a16="http://schemas.microsoft.com/office/drawing/2014/main" id="{AEDC1505-F681-4C34-86FC-A2BE1AB28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2162175"/>
            <a:ext cx="6210300" cy="39338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773238" algn="l"/>
                <a:tab pos="4229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73238" algn="l"/>
                <a:tab pos="422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73238" algn="l"/>
                <a:tab pos="422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73238" algn="l"/>
                <a:tab pos="422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73238" algn="l"/>
                <a:tab pos="422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73238" algn="l"/>
                <a:tab pos="422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73238" algn="l"/>
                <a:tab pos="422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73238" algn="l"/>
                <a:tab pos="422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73238" algn="l"/>
                <a:tab pos="422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l-GR" altLang="el-GR" sz="3600" b="1" u="sng">
                <a:latin typeface="Tahoma" panose="020B0604030504040204" pitchFamily="34" charset="0"/>
                <a:cs typeface="Tahoma" panose="020B0604030504040204" pitchFamily="34" charset="0"/>
              </a:rPr>
              <a:t>Ασβεστίτης</a:t>
            </a:r>
            <a:r>
              <a:rPr lang="el-GR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l-GR" altLang="el-GR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l-GR" altLang="el-GR" sz="3600" b="1" u="sng">
                <a:latin typeface="Tahoma" panose="020B0604030504040204" pitchFamily="34" charset="0"/>
                <a:cs typeface="Tahoma" panose="020B0604030504040204" pitchFamily="34" charset="0"/>
              </a:rPr>
              <a:t>Μαγνησίτης</a:t>
            </a:r>
            <a:r>
              <a:rPr lang="el-GR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Mg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altLang="el-GR" sz="3600" b="1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l-GR" altLang="el-GR" sz="3600" b="1" u="sng">
                <a:latin typeface="Tahoma" panose="020B0604030504040204" pitchFamily="34" charset="0"/>
                <a:cs typeface="Tahoma" panose="020B0604030504040204" pitchFamily="34" charset="0"/>
              </a:rPr>
              <a:t>Σιδηρίτης</a:t>
            </a:r>
            <a:r>
              <a:rPr lang="el-GR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pPr>
              <a:lnSpc>
                <a:spcPct val="140000"/>
              </a:lnSpc>
            </a:pPr>
            <a:r>
              <a:rPr lang="el-GR" altLang="el-GR" sz="3600" b="1" u="sng">
                <a:latin typeface="Tahoma" panose="020B0604030504040204" pitchFamily="34" charset="0"/>
                <a:cs typeface="Tahoma" panose="020B0604030504040204" pitchFamily="34" charset="0"/>
              </a:rPr>
              <a:t>Ροδοχρωσίτης</a:t>
            </a:r>
            <a:r>
              <a:rPr lang="el-GR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Mn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pPr>
              <a:lnSpc>
                <a:spcPct val="140000"/>
              </a:lnSpc>
            </a:pPr>
            <a:r>
              <a:rPr lang="el-GR" altLang="el-GR" sz="3600" b="1" u="sng">
                <a:latin typeface="Tahoma" panose="020B0604030504040204" pitchFamily="34" charset="0"/>
                <a:cs typeface="Tahoma" panose="020B0604030504040204" pitchFamily="34" charset="0"/>
              </a:rPr>
              <a:t>Σμιθσωνίτης</a:t>
            </a:r>
            <a:r>
              <a:rPr lang="el-GR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Zn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l-GR" altLang="el-GR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385DE211-5BF7-4162-AA90-E2B19F685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7350" y="52388"/>
            <a:ext cx="8361363" cy="10731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tabLst>
                <a:tab pos="5435600" algn="l"/>
              </a:tabLst>
            </a:pPr>
            <a:r>
              <a:rPr lang="el-GR" altLang="el-GR" b="1">
                <a:cs typeface="Tahoma" panose="020B0604030504040204" pitchFamily="34" charset="0"/>
              </a:rPr>
              <a:t>Ομάδα Αραγωνίτη</a:t>
            </a:r>
            <a:r>
              <a:rPr lang="el-GR" altLang="el-GR" sz="4100" b="1">
                <a:cs typeface="Tahoma" panose="020B0604030504040204" pitchFamily="34" charset="0"/>
              </a:rPr>
              <a:t>	</a:t>
            </a:r>
            <a:r>
              <a:rPr lang="el-GR" altLang="el-GR" sz="3700" b="1">
                <a:solidFill>
                  <a:srgbClr val="FF9933"/>
                </a:solidFill>
                <a:cs typeface="Tahoma" panose="020B0604030504040204" pitchFamily="34" charset="0"/>
              </a:rPr>
              <a:t>Ρομβικό</a:t>
            </a:r>
          </a:p>
        </p:txBody>
      </p:sp>
      <p:sp>
        <p:nvSpPr>
          <p:cNvPr id="117763" name="Text Box 3">
            <a:extLst>
              <a:ext uri="{FF2B5EF4-FFF2-40B4-BE49-F238E27FC236}">
                <a16:creationId xmlns:a16="http://schemas.microsoft.com/office/drawing/2014/main" id="{65580EC7-21A4-4E5E-9F36-1B4EDD1EA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2397125"/>
            <a:ext cx="6134100" cy="31654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114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l-GR" altLang="el-GR" sz="3600" b="1">
                <a:latin typeface="Tahoma" panose="020B0604030504040204" pitchFamily="34" charset="0"/>
                <a:cs typeface="Tahoma" panose="020B0604030504040204" pitchFamily="34" charset="0"/>
              </a:rPr>
              <a:t>Αραγωνίτης</a:t>
            </a:r>
            <a:r>
              <a:rPr lang="el-GR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l-GR" altLang="el-GR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l-GR" altLang="el-GR" sz="3600" b="1">
                <a:latin typeface="Tahoma" panose="020B0604030504040204" pitchFamily="34" charset="0"/>
                <a:cs typeface="Tahoma" panose="020B0604030504040204" pitchFamily="34" charset="0"/>
              </a:rPr>
              <a:t>Κερουσίτης</a:t>
            </a:r>
            <a:r>
              <a:rPr lang="el-GR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Pb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l-GR" altLang="el-GR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l-GR" altLang="el-GR" sz="3600" b="1">
                <a:latin typeface="Tahoma" panose="020B0604030504040204" pitchFamily="34" charset="0"/>
                <a:cs typeface="Tahoma" panose="020B0604030504040204" pitchFamily="34" charset="0"/>
              </a:rPr>
              <a:t>Βιθερίτης</a:t>
            </a:r>
            <a:r>
              <a:rPr lang="el-GR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Ba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altLang="el-GR" sz="3600" b="1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l-GR" altLang="el-GR" sz="3600" b="1">
                <a:latin typeface="Tahoma" panose="020B0604030504040204" pitchFamily="34" charset="0"/>
                <a:cs typeface="Tahoma" panose="020B0604030504040204" pitchFamily="34" charset="0"/>
              </a:rPr>
              <a:t>Στροντιανίτης</a:t>
            </a:r>
            <a:r>
              <a:rPr lang="el-GR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Sr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l-GR" altLang="el-GR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EC8DBA05-8CCE-449C-B151-000B2B6F6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7350" y="0"/>
            <a:ext cx="8361363" cy="10731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tabLst>
                <a:tab pos="5435600" algn="l"/>
              </a:tabLst>
            </a:pPr>
            <a:r>
              <a:rPr lang="el-GR" altLang="el-GR" b="1">
                <a:cs typeface="Tahoma" panose="020B0604030504040204" pitchFamily="34" charset="0"/>
              </a:rPr>
              <a:t>Ομάδα Δολομίτη</a:t>
            </a:r>
            <a:r>
              <a:rPr lang="el-GR" altLang="el-GR" sz="4100" b="1">
                <a:cs typeface="Tahoma" panose="020B0604030504040204" pitchFamily="34" charset="0"/>
              </a:rPr>
              <a:t>	</a:t>
            </a:r>
            <a:r>
              <a:rPr lang="el-GR" altLang="el-GR" sz="3700" b="1">
                <a:solidFill>
                  <a:srgbClr val="FF9933"/>
                </a:solidFill>
                <a:cs typeface="Tahoma" panose="020B0604030504040204" pitchFamily="34" charset="0"/>
              </a:rPr>
              <a:t>Τριγωνικό</a:t>
            </a:r>
          </a:p>
        </p:txBody>
      </p:sp>
      <p:sp>
        <p:nvSpPr>
          <p:cNvPr id="118787" name="Text Box 3">
            <a:extLst>
              <a:ext uri="{FF2B5EF4-FFF2-40B4-BE49-F238E27FC236}">
                <a16:creationId xmlns:a16="http://schemas.microsoft.com/office/drawing/2014/main" id="{DCE6AA8C-067E-4CF0-AB18-234B05415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2397125"/>
            <a:ext cx="6134100" cy="16287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147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l-GR" altLang="el-GR" sz="3600" b="1">
                <a:latin typeface="Tahoma" panose="020B0604030504040204" pitchFamily="34" charset="0"/>
                <a:cs typeface="Tahoma" panose="020B0604030504040204" pitchFamily="34" charset="0"/>
              </a:rPr>
              <a:t>Δολομίτης</a:t>
            </a:r>
            <a:r>
              <a:rPr lang="el-GR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CaMg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l-GR" altLang="el-GR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l-GR" altLang="el-GR" sz="3600" b="1">
                <a:latin typeface="Tahoma" panose="020B0604030504040204" pitchFamily="34" charset="0"/>
                <a:cs typeface="Tahoma" panose="020B0604030504040204" pitchFamily="34" charset="0"/>
              </a:rPr>
              <a:t>Ανκερίτης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CaFe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l-GR" altLang="el-GR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D92A5467-96D3-48E4-B4E0-B8DAD556F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7350" y="0"/>
            <a:ext cx="8361363" cy="10731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tabLst>
                <a:tab pos="5435600" algn="l"/>
              </a:tabLst>
            </a:pPr>
            <a:r>
              <a:rPr lang="el-GR" altLang="el-GR" sz="4000" b="1">
                <a:cs typeface="Tahoma" panose="020B0604030504040204" pitchFamily="34" charset="0"/>
              </a:rPr>
              <a:t>Ανθρακικά με (ΟΗ)</a:t>
            </a:r>
            <a:r>
              <a:rPr lang="el-GR" altLang="el-GR" sz="3700" b="1">
                <a:cs typeface="Tahoma" panose="020B0604030504040204" pitchFamily="34" charset="0"/>
              </a:rPr>
              <a:t>	 </a:t>
            </a:r>
            <a:r>
              <a:rPr lang="el-GR" altLang="el-GR" sz="3300" b="1">
                <a:solidFill>
                  <a:srgbClr val="FF9933"/>
                </a:solidFill>
                <a:cs typeface="Tahoma" panose="020B0604030504040204" pitchFamily="34" charset="0"/>
              </a:rPr>
              <a:t>Μονοκλινές</a:t>
            </a:r>
          </a:p>
        </p:txBody>
      </p:sp>
      <p:sp>
        <p:nvSpPr>
          <p:cNvPr id="119811" name="Text Box 3">
            <a:extLst>
              <a:ext uri="{FF2B5EF4-FFF2-40B4-BE49-F238E27FC236}">
                <a16:creationId xmlns:a16="http://schemas.microsoft.com/office/drawing/2014/main" id="{94CC893C-00D1-456B-882F-2CC85F7ED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397125"/>
            <a:ext cx="7277100" cy="31654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147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l-GR" altLang="el-GR" sz="3600" b="1" u="sng">
                <a:latin typeface="Tahoma" panose="020B0604030504040204" pitchFamily="34" charset="0"/>
                <a:cs typeface="Tahoma" panose="020B0604030504040204" pitchFamily="34" charset="0"/>
              </a:rPr>
              <a:t>Μαλαχίτης</a:t>
            </a:r>
            <a:r>
              <a:rPr lang="el-GR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Cu</a:t>
            </a:r>
            <a:r>
              <a:rPr lang="en-US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(OH)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>
              <a:lnSpc>
                <a:spcPct val="140000"/>
              </a:lnSpc>
            </a:pPr>
            <a:r>
              <a:rPr lang="en-US" altLang="el-GR" sz="3600" b="1">
                <a:solidFill>
                  <a:srgbClr val="00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l-GR" sz="3200">
                <a:latin typeface="Tahoma" panose="020B0604030504040204" pitchFamily="34" charset="0"/>
                <a:cs typeface="Tahoma" panose="020B0604030504040204" pitchFamily="34" charset="0"/>
              </a:rPr>
              <a:t>CuCO</a:t>
            </a:r>
            <a:r>
              <a:rPr lang="en-US" altLang="el-GR" sz="3200" baseline="-2500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l-GR" sz="3200">
                <a:latin typeface="Tahoma" panose="020B0604030504040204" pitchFamily="34" charset="0"/>
                <a:cs typeface="Tahoma" panose="020B0604030504040204" pitchFamily="34" charset="0"/>
              </a:rPr>
              <a:t>.Cu(OH)</a:t>
            </a:r>
            <a:r>
              <a:rPr lang="en-US" altLang="el-GR" sz="3200" baseline="-2500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l-GR" altLang="el-GR" sz="3200" baseline="-25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l-GR" altLang="el-GR" sz="3600" b="1" u="sng">
                <a:latin typeface="Tahoma" panose="020B0604030504040204" pitchFamily="34" charset="0"/>
                <a:cs typeface="Tahoma" panose="020B0604030504040204" pitchFamily="34" charset="0"/>
              </a:rPr>
              <a:t>Αζουρίτης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Cu</a:t>
            </a:r>
            <a:r>
              <a:rPr lang="en-US" altLang="el-GR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(OH)</a:t>
            </a:r>
            <a:r>
              <a:rPr lang="en-US" altLang="el-GR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>
              <a:lnSpc>
                <a:spcPct val="140000"/>
              </a:lnSpc>
            </a:pPr>
            <a:r>
              <a:rPr lang="en-US" altLang="el-GR" sz="3600" b="1">
                <a:solidFill>
                  <a:srgbClr val="00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l-GR" sz="3200">
                <a:latin typeface="Tahoma" panose="020B0604030504040204" pitchFamily="34" charset="0"/>
                <a:cs typeface="Tahoma" panose="020B0604030504040204" pitchFamily="34" charset="0"/>
              </a:rPr>
              <a:t>2CuCO</a:t>
            </a:r>
            <a:r>
              <a:rPr lang="en-US" altLang="el-GR" sz="3200" baseline="-2500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l-GR" sz="3200">
                <a:latin typeface="Tahoma" panose="020B0604030504040204" pitchFamily="34" charset="0"/>
                <a:cs typeface="Tahoma" panose="020B0604030504040204" pitchFamily="34" charset="0"/>
              </a:rPr>
              <a:t>.Cu(OH)</a:t>
            </a:r>
            <a:r>
              <a:rPr lang="en-US" altLang="el-GR" sz="3200" baseline="-2500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l-GR" altLang="el-GR" sz="3200" baseline="-25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8214B754-4888-4CDE-837B-B425B91A41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772400" cy="1143000"/>
          </a:xfrm>
        </p:spPr>
        <p:txBody>
          <a:bodyPr/>
          <a:lstStyle/>
          <a:p>
            <a:r>
              <a:rPr lang="el-GR" altLang="el-GR" sz="4000"/>
              <a:t>Για ποιο λόγο τέτοια ταξινόμηση;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A52955B3-2C5B-471D-B326-8078475A4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/>
              <a:t>Τα ορυκτά με </a:t>
            </a:r>
            <a:r>
              <a:rPr lang="el-GR" altLang="el-GR" b="1">
                <a:solidFill>
                  <a:srgbClr val="00FF00"/>
                </a:solidFill>
              </a:rPr>
              <a:t>ίδιο ανιόν ή ανιοντική ομάδα</a:t>
            </a:r>
            <a:r>
              <a:rPr lang="el-GR" altLang="el-GR"/>
              <a:t> έχουν περισσότερες ομοιότητες από αυτά που έχουν </a:t>
            </a:r>
            <a:r>
              <a:rPr lang="el-GR" altLang="el-GR" b="1">
                <a:solidFill>
                  <a:srgbClr val="FF0000"/>
                </a:solidFill>
              </a:rPr>
              <a:t>ίδιο κατιόν.</a:t>
            </a:r>
            <a:br>
              <a:rPr lang="el-GR" altLang="el-GR" b="1">
                <a:solidFill>
                  <a:srgbClr val="FF0000"/>
                </a:solidFill>
              </a:rPr>
            </a:br>
            <a:br>
              <a:rPr lang="el-GR" altLang="el-GR" b="1">
                <a:solidFill>
                  <a:srgbClr val="FF0000"/>
                </a:solidFill>
              </a:rPr>
            </a:br>
            <a:r>
              <a:rPr lang="el-GR" altLang="el-GR"/>
              <a:t>Πχ. τα </a:t>
            </a:r>
            <a:r>
              <a:rPr lang="el-GR" altLang="el-GR">
                <a:solidFill>
                  <a:srgbClr val="00FF00"/>
                </a:solidFill>
              </a:rPr>
              <a:t>ανθρακικά</a:t>
            </a:r>
            <a:r>
              <a:rPr lang="el-GR" altLang="el-GR"/>
              <a:t> </a:t>
            </a:r>
            <a:br>
              <a:rPr lang="el-GR" altLang="el-GR"/>
            </a:br>
            <a:r>
              <a:rPr lang="el-GR" altLang="el-GR"/>
              <a:t>(ασβεστίτης </a:t>
            </a:r>
            <a:r>
              <a:rPr lang="en-US" altLang="el-GR"/>
              <a:t>Ca</a:t>
            </a:r>
            <a:r>
              <a:rPr lang="en-US" altLang="el-GR">
                <a:solidFill>
                  <a:srgbClr val="00FF00"/>
                </a:solidFill>
              </a:rPr>
              <a:t>CO</a:t>
            </a:r>
            <a:r>
              <a:rPr lang="en-US" altLang="el-GR" baseline="-25000">
                <a:solidFill>
                  <a:srgbClr val="00FF00"/>
                </a:solidFill>
              </a:rPr>
              <a:t>3</a:t>
            </a:r>
            <a:r>
              <a:rPr lang="el-GR" altLang="el-GR"/>
              <a:t>, σμισθωνίτης</a:t>
            </a:r>
            <a:r>
              <a:rPr lang="en-US" altLang="el-GR"/>
              <a:t> Zn</a:t>
            </a:r>
            <a:r>
              <a:rPr lang="en-US" altLang="el-GR">
                <a:solidFill>
                  <a:srgbClr val="00FF00"/>
                </a:solidFill>
              </a:rPr>
              <a:t>CO</a:t>
            </a:r>
            <a:r>
              <a:rPr lang="en-US" altLang="el-GR" baseline="-25000">
                <a:solidFill>
                  <a:srgbClr val="00FF00"/>
                </a:solidFill>
              </a:rPr>
              <a:t>3</a:t>
            </a:r>
            <a:r>
              <a:rPr lang="el-GR" altLang="el-GR"/>
              <a:t>) μοιάζουν περισσότερο απ’ ότι </a:t>
            </a:r>
            <a:br>
              <a:rPr lang="el-GR" altLang="el-GR"/>
            </a:br>
            <a:r>
              <a:rPr lang="el-GR" altLang="el-GR"/>
              <a:t>τα ορυκτά του </a:t>
            </a:r>
            <a:r>
              <a:rPr lang="el-GR" altLang="el-GR">
                <a:solidFill>
                  <a:srgbClr val="FF0000"/>
                </a:solidFill>
              </a:rPr>
              <a:t>χαλκού</a:t>
            </a:r>
            <a:r>
              <a:rPr lang="en-US" altLang="el-GR"/>
              <a:t> </a:t>
            </a:r>
            <a:br>
              <a:rPr lang="el-GR" altLang="el-GR"/>
            </a:br>
            <a:r>
              <a:rPr lang="en-US" altLang="el-GR"/>
              <a:t>(</a:t>
            </a:r>
            <a:r>
              <a:rPr lang="el-GR" altLang="el-GR"/>
              <a:t>χαλκοπυρίτης </a:t>
            </a:r>
            <a:r>
              <a:rPr lang="en-US" altLang="el-GR">
                <a:solidFill>
                  <a:srgbClr val="FF0000"/>
                </a:solidFill>
              </a:rPr>
              <a:t>Cu</a:t>
            </a:r>
            <a:r>
              <a:rPr lang="en-US" altLang="el-GR"/>
              <a:t>FeS</a:t>
            </a:r>
            <a:r>
              <a:rPr lang="en-US" altLang="el-GR" baseline="-25000"/>
              <a:t>2</a:t>
            </a:r>
            <a:r>
              <a:rPr lang="el-GR" altLang="el-GR"/>
              <a:t>, κυπρίτης</a:t>
            </a:r>
            <a:r>
              <a:rPr lang="en-US" altLang="el-GR"/>
              <a:t> </a:t>
            </a:r>
            <a:r>
              <a:rPr lang="en-US" altLang="el-GR">
                <a:solidFill>
                  <a:srgbClr val="FF0000"/>
                </a:solidFill>
              </a:rPr>
              <a:t>Cu</a:t>
            </a:r>
            <a:r>
              <a:rPr lang="en-US" altLang="el-GR" baseline="-25000">
                <a:solidFill>
                  <a:srgbClr val="FF0000"/>
                </a:solidFill>
              </a:rPr>
              <a:t>2</a:t>
            </a:r>
            <a:r>
              <a:rPr lang="en-US" altLang="el-GR"/>
              <a:t>O</a:t>
            </a:r>
            <a:r>
              <a:rPr lang="el-GR" altLang="el-GR"/>
              <a:t>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>
            <a:extLst>
              <a:ext uri="{FF2B5EF4-FFF2-40B4-BE49-F238E27FC236}">
                <a16:creationId xmlns:a16="http://schemas.microsoft.com/office/drawing/2014/main" id="{8B3F0D1A-E53A-43E8-8B86-CAC674C1D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8788" y="433388"/>
            <a:ext cx="5757862" cy="1006475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tabLst>
                <a:tab pos="3651250" algn="l"/>
              </a:tabLst>
            </a:pPr>
            <a:r>
              <a:rPr lang="el-GR" altLang="el-GR" sz="6000" b="1"/>
              <a:t>ΘΕΙΪΚΑ		</a:t>
            </a:r>
            <a:r>
              <a:rPr lang="en-US" altLang="el-GR" sz="6000" b="1">
                <a:solidFill>
                  <a:srgbClr val="FF0000"/>
                </a:solidFill>
              </a:rPr>
              <a:t>A</a:t>
            </a:r>
            <a:r>
              <a:rPr lang="en-US" altLang="el-GR" sz="6000" b="1">
                <a:solidFill>
                  <a:srgbClr val="00FF00"/>
                </a:solidFill>
              </a:rPr>
              <a:t>SO</a:t>
            </a:r>
            <a:r>
              <a:rPr lang="en-US" altLang="el-GR" sz="6000" b="1" baseline="-25000">
                <a:solidFill>
                  <a:srgbClr val="00FF00"/>
                </a:solidFill>
              </a:rPr>
              <a:t>4</a:t>
            </a:r>
            <a:endParaRPr lang="el-GR" altLang="el-GR" sz="6000" b="1" baseline="-25000">
              <a:solidFill>
                <a:srgbClr val="00FF00"/>
              </a:solidFill>
            </a:endParaRPr>
          </a:p>
        </p:txBody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D0932E5E-D11E-426D-B77D-3AE946DAF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0700" y="3068638"/>
            <a:ext cx="5562600" cy="823912"/>
          </a:xfrm>
          <a:noFill/>
          <a:ln/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</a:extLst>
        </p:spPr>
        <p:txBody>
          <a:bodyPr anchor="ctr" anchorCtr="1">
            <a:sp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l-GR" altLang="el-GR" sz="4800" b="1">
                <a:solidFill>
                  <a:srgbClr val="FF0000"/>
                </a:solidFill>
              </a:rPr>
              <a:t>A = μέταλλο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2" name="Picture 6">
            <a:extLst>
              <a:ext uri="{FF2B5EF4-FFF2-40B4-BE49-F238E27FC236}">
                <a16:creationId xmlns:a16="http://schemas.microsoft.com/office/drawing/2014/main" id="{C4760E98-117A-405B-8F38-3B160EE57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8" y="2374900"/>
            <a:ext cx="7008812" cy="3030538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3" name="Rectangle 7">
            <a:extLst>
              <a:ext uri="{FF2B5EF4-FFF2-40B4-BE49-F238E27FC236}">
                <a16:creationId xmlns:a16="http://schemas.microsoft.com/office/drawing/2014/main" id="{005FB440-A667-434F-ABEC-6B689FD41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404813"/>
            <a:ext cx="5326063" cy="762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tabLst>
                <a:tab pos="2170113" algn="l"/>
                <a:tab pos="6116638" algn="l"/>
              </a:tabLst>
            </a:pPr>
            <a:r>
              <a:rPr lang="el-GR" altLang="el-GR" b="1"/>
              <a:t>Θειϊκή ρίζα (</a:t>
            </a:r>
            <a:r>
              <a:rPr lang="en-US" altLang="el-GR" b="1"/>
              <a:t>SO</a:t>
            </a:r>
            <a:r>
              <a:rPr lang="en-US" altLang="el-GR" b="1" baseline="-25000"/>
              <a:t>4</a:t>
            </a:r>
            <a:r>
              <a:rPr lang="en-US" altLang="el-GR" b="1"/>
              <a:t>)</a:t>
            </a:r>
            <a:r>
              <a:rPr lang="en-US" altLang="el-GR" b="1" baseline="30000"/>
              <a:t>-2</a:t>
            </a:r>
            <a:endParaRPr lang="el-GR" altLang="el-GR" b="1" baseline="30000"/>
          </a:p>
        </p:txBody>
      </p:sp>
      <p:sp>
        <p:nvSpPr>
          <p:cNvPr id="132104" name="Rectangle 8">
            <a:extLst>
              <a:ext uri="{FF2B5EF4-FFF2-40B4-BE49-F238E27FC236}">
                <a16:creationId xmlns:a16="http://schemas.microsoft.com/office/drawing/2014/main" id="{BA9039B8-D00E-40B4-82D1-9C9F295AC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013" y="5562600"/>
            <a:ext cx="2338387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sz="4000">
                <a:latin typeface="Verdana" panose="020B0604030504040204" pitchFamily="34" charset="0"/>
              </a:rPr>
              <a:t>Α.Σ.</a:t>
            </a:r>
            <a:r>
              <a:rPr lang="en-US" altLang="el-GR" sz="4000">
                <a:latin typeface="Verdana" panose="020B0604030504040204" pitchFamily="34" charset="0"/>
              </a:rPr>
              <a:t> = </a:t>
            </a:r>
            <a:r>
              <a:rPr lang="el-GR" altLang="el-GR" sz="4000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132105" name="Rectangle 9">
            <a:extLst>
              <a:ext uri="{FF2B5EF4-FFF2-40B4-BE49-F238E27FC236}">
                <a16:creationId xmlns:a16="http://schemas.microsoft.com/office/drawing/2014/main" id="{33234BBA-4759-449C-9364-A36B12F89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068513"/>
            <a:ext cx="5016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</a:p>
        </p:txBody>
      </p:sp>
      <p:sp>
        <p:nvSpPr>
          <p:cNvPr id="132106" name="Rectangle 10">
            <a:extLst>
              <a:ext uri="{FF2B5EF4-FFF2-40B4-BE49-F238E27FC236}">
                <a16:creationId xmlns:a16="http://schemas.microsoft.com/office/drawing/2014/main" id="{65736D5D-028B-4AA8-B685-B95878CF4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3197225"/>
            <a:ext cx="590550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sz="280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6+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8" name="Text Box 8">
            <a:extLst>
              <a:ext uri="{FF2B5EF4-FFF2-40B4-BE49-F238E27FC236}">
                <a16:creationId xmlns:a16="http://schemas.microsoft.com/office/drawing/2014/main" id="{472E8684-BDFC-4D6A-B117-683CE71FB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1219200"/>
            <a:ext cx="6000750" cy="5334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8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3149600" algn="l"/>
                <a:tab pos="5199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149600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149600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149600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149600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149600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149600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149600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149600" algn="l"/>
                <a:tab pos="5199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l-GR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US" altLang="el-GR" sz="36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altLang="el-GR" sz="2800" b="1">
                <a:solidFill>
                  <a:srgbClr val="00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l-GR" altLang="el-GR" sz="2800" b="1">
              <a:solidFill>
                <a:srgbClr val="00339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2800" b="1" u="sng">
                <a:latin typeface="Tahoma" panose="020B0604030504040204" pitchFamily="34" charset="0"/>
                <a:cs typeface="Tahoma" panose="020B0604030504040204" pitchFamily="34" charset="0"/>
              </a:rPr>
              <a:t>Βαρύτης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Ba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US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l-GR" altLang="el-GR" sz="2800" b="1" baseline="-25000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Ανυδρίτης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US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l-GR" altLang="el-GR" sz="2800" b="1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Αγγλεσίτης</a:t>
            </a:r>
            <a:r>
              <a:rPr lang="en-US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Pb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US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l-GR" altLang="el-GR" sz="2800" b="1">
              <a:solidFill>
                <a:srgbClr val="00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Σελεστίνης</a:t>
            </a:r>
            <a:r>
              <a:rPr lang="en-US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Sr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US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  <a:p>
            <a:endParaRPr lang="el-GR" altLang="el-GR" sz="3600" b="1">
              <a:solidFill>
                <a:srgbClr val="00339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ct val="30000"/>
              </a:spcAft>
            </a:pPr>
            <a:r>
              <a:rPr lang="el-GR" altLang="el-GR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n-US" altLang="el-GR" sz="36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US" altLang="el-GR" sz="36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l-GR" altLang="el-GR" sz="3600" b="1">
                <a:latin typeface="Tahoma" panose="020B0604030504040204" pitchFamily="34" charset="0"/>
                <a:cs typeface="Tahoma" panose="020B0604030504040204" pitchFamily="34" charset="0"/>
              </a:rPr>
              <a:t>.Η</a:t>
            </a:r>
            <a:r>
              <a:rPr lang="el-GR" altLang="el-GR" sz="3600" b="1" baseline="-2500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sz="3600" b="1">
                <a:latin typeface="Tahoma" panose="020B0604030504040204" pitchFamily="34" charset="0"/>
                <a:cs typeface="Tahoma" panose="020B0604030504040204" pitchFamily="34" charset="0"/>
              </a:rPr>
              <a:t>Ο</a:t>
            </a:r>
            <a:endParaRPr lang="el-GR" altLang="el-GR" sz="28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2800" b="1" u="sng">
                <a:latin typeface="Tahoma" panose="020B0604030504040204" pitchFamily="34" charset="0"/>
                <a:cs typeface="Tahoma" panose="020B0604030504040204" pitchFamily="34" charset="0"/>
              </a:rPr>
              <a:t>Γύψος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US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altLang="el-GR" sz="2800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Η</a:t>
            </a:r>
            <a:r>
              <a:rPr lang="el-GR" altLang="el-GR" sz="2800" b="1" baseline="-2500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Ο</a:t>
            </a:r>
            <a:endParaRPr lang="en-US" altLang="el-GR" sz="2800" b="1" baseline="-25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Χαλκανθίτης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Cu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US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altLang="el-GR" sz="2800" b="1" baseline="-250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Η</a:t>
            </a:r>
            <a:r>
              <a:rPr lang="el-GR" altLang="el-GR" sz="2800" b="1" baseline="-2500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Ο</a:t>
            </a:r>
            <a:endParaRPr lang="en-US" altLang="el-GR" sz="2800" b="1" baseline="-25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Εψομίτης 	</a:t>
            </a:r>
            <a:r>
              <a:rPr lang="en-US" altLang="el-GR" sz="2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Mg</a:t>
            </a:r>
            <a:r>
              <a:rPr lang="en-US" altLang="el-GR" sz="2800" b="1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US" altLang="el-GR" sz="2800" b="1" baseline="-25000">
                <a:solidFill>
                  <a:srgbClr val="00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Η</a:t>
            </a:r>
            <a:r>
              <a:rPr lang="el-GR" altLang="el-GR" sz="2800" b="1" baseline="-2500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l-GR" sz="2800" b="1">
                <a:latin typeface="Tahoma" panose="020B0604030504040204" pitchFamily="34" charset="0"/>
                <a:cs typeface="Tahoma" panose="020B0604030504040204" pitchFamily="34" charset="0"/>
              </a:rPr>
              <a:t>Ο</a:t>
            </a:r>
            <a:endParaRPr lang="en-US" altLang="el-GR" sz="2800" b="1" baseline="-25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el-GR" sz="2800" b="1" baseline="-2500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29" name="Rectangle 9">
            <a:extLst>
              <a:ext uri="{FF2B5EF4-FFF2-40B4-BE49-F238E27FC236}">
                <a16:creationId xmlns:a16="http://schemas.microsoft.com/office/drawing/2014/main" id="{F608DB4E-1541-42D2-9617-AA304FE23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162925" cy="762000"/>
          </a:xfrm>
          <a:noFill/>
          <a:ln/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l-GR" altLang="el-GR" b="1"/>
              <a:t>Θειικά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BE658A6B-B5AE-49B6-B6AD-B465CCD76F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447800"/>
            <a:ext cx="7467600" cy="1098550"/>
          </a:xfrm>
        </p:spPr>
        <p:txBody>
          <a:bodyPr/>
          <a:lstStyle/>
          <a:p>
            <a:r>
              <a:rPr lang="el-GR" altLang="el-GR" b="1"/>
              <a:t>Πυριτικά ορυκτά</a:t>
            </a:r>
          </a:p>
        </p:txBody>
      </p:sp>
      <p:pic>
        <p:nvPicPr>
          <p:cNvPr id="76803" name="Picture 3">
            <a:extLst>
              <a:ext uri="{FF2B5EF4-FFF2-40B4-BE49-F238E27FC236}">
                <a16:creationId xmlns:a16="http://schemas.microsoft.com/office/drawing/2014/main" id="{73D6DDF1-E2E1-4169-A73C-A4D93DBD0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038600"/>
            <a:ext cx="6208713" cy="233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id="{545B71F7-4B3F-467A-BBE7-92686CD41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5175" y="533400"/>
            <a:ext cx="50482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Τετράεδρο πυριτίου</a:t>
            </a: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034ECF55-FD10-45FF-BC84-E1671D34F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090738"/>
            <a:ext cx="313055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Si</a:t>
            </a:r>
            <a:r>
              <a:rPr lang="en-US" altLang="el-GR" sz="4100" b="1" baseline="30000">
                <a:solidFill>
                  <a:srgbClr val="FFFF99"/>
                </a:solidFill>
                <a:latin typeface="Arial" panose="020B0604020202020204" pitchFamily="34" charset="0"/>
              </a:rPr>
              <a:t>4+</a:t>
            </a:r>
            <a:r>
              <a:rPr lang="el-GR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 = </a:t>
            </a:r>
            <a:r>
              <a:rPr lang="en-US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0,39 </a:t>
            </a:r>
            <a:r>
              <a:rPr lang="el-GR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Å</a:t>
            </a:r>
          </a:p>
        </p:txBody>
      </p:sp>
      <p:sp>
        <p:nvSpPr>
          <p:cNvPr id="53259" name="Text Box 11">
            <a:extLst>
              <a:ext uri="{FF2B5EF4-FFF2-40B4-BE49-F238E27FC236}">
                <a16:creationId xmlns:a16="http://schemas.microsoft.com/office/drawing/2014/main" id="{AFF495FC-8083-447C-AB32-EB7B389F3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4713" y="3032125"/>
            <a:ext cx="2960687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O</a:t>
            </a:r>
            <a:r>
              <a:rPr lang="en-US" altLang="el-GR" sz="4100" b="1" baseline="30000">
                <a:solidFill>
                  <a:srgbClr val="FFFF99"/>
                </a:solidFill>
                <a:latin typeface="Arial" panose="020B0604020202020204" pitchFamily="34" charset="0"/>
              </a:rPr>
              <a:t>2-</a:t>
            </a:r>
            <a:r>
              <a:rPr lang="el-GR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 = </a:t>
            </a:r>
            <a:r>
              <a:rPr lang="en-US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1,40 </a:t>
            </a:r>
            <a:r>
              <a:rPr lang="el-GR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Å</a:t>
            </a:r>
          </a:p>
        </p:txBody>
      </p:sp>
      <p:sp>
        <p:nvSpPr>
          <p:cNvPr id="53260" name="Text Box 12">
            <a:extLst>
              <a:ext uri="{FF2B5EF4-FFF2-40B4-BE49-F238E27FC236}">
                <a16:creationId xmlns:a16="http://schemas.microsoft.com/office/drawing/2014/main" id="{3ABA3095-4C64-4B53-9C24-2AF5CA45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972050"/>
            <a:ext cx="2633663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sz="5400" b="1">
                <a:solidFill>
                  <a:srgbClr val="FF6600"/>
                </a:solidFill>
                <a:latin typeface="Arial" panose="020B0604020202020204" pitchFamily="34" charset="0"/>
              </a:rPr>
              <a:t>Α.Σ. = 4</a:t>
            </a:r>
            <a:endParaRPr lang="el-GR" altLang="el-GR" sz="5400" b="1" baseline="-2500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53261" name="Text Box 13">
            <a:extLst>
              <a:ext uri="{FF2B5EF4-FFF2-40B4-BE49-F238E27FC236}">
                <a16:creationId xmlns:a16="http://schemas.microsoft.com/office/drawing/2014/main" id="{2F68ECC5-A3D9-4763-9153-044CC9B16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098925"/>
            <a:ext cx="3217863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FFFF00"/>
                </a:solidFill>
                <a:latin typeface="Arial" panose="020B0604020202020204" pitchFamily="34" charset="0"/>
              </a:rPr>
              <a:t>R</a:t>
            </a:r>
            <a:r>
              <a:rPr lang="en-US" altLang="el-GR" sz="4100" b="1" baseline="-25000">
                <a:solidFill>
                  <a:srgbClr val="FFFF00"/>
                </a:solidFill>
                <a:latin typeface="Arial" panose="020B0604020202020204" pitchFamily="34" charset="0"/>
              </a:rPr>
              <a:t>Si</a:t>
            </a:r>
            <a:r>
              <a:rPr lang="en-US" altLang="el-GR" sz="4000" b="1">
                <a:solidFill>
                  <a:srgbClr val="FFFF00"/>
                </a:solidFill>
                <a:latin typeface="Arial" panose="020B0604020202020204" pitchFamily="34" charset="0"/>
              </a:rPr>
              <a:t>/R</a:t>
            </a:r>
            <a:r>
              <a:rPr lang="en-US" altLang="el-GR" sz="4100" b="1" baseline="-25000">
                <a:solidFill>
                  <a:srgbClr val="FFFF00"/>
                </a:solidFill>
                <a:latin typeface="Arial" panose="020B0604020202020204" pitchFamily="34" charset="0"/>
              </a:rPr>
              <a:t>O</a:t>
            </a:r>
            <a:r>
              <a:rPr lang="el-GR" altLang="el-GR" sz="4000" b="1">
                <a:solidFill>
                  <a:srgbClr val="FFFF00"/>
                </a:solidFill>
                <a:latin typeface="Arial" panose="020B0604020202020204" pitchFamily="34" charset="0"/>
              </a:rPr>
              <a:t> = </a:t>
            </a:r>
            <a:r>
              <a:rPr lang="en-US" altLang="el-GR" sz="4000" b="1">
                <a:solidFill>
                  <a:srgbClr val="FFFF00"/>
                </a:solidFill>
                <a:latin typeface="Arial" panose="020B0604020202020204" pitchFamily="34" charset="0"/>
              </a:rPr>
              <a:t>0,28</a:t>
            </a:r>
            <a:endParaRPr lang="el-GR" altLang="el-GR" sz="40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53262" name="Picture 14">
            <a:extLst>
              <a:ext uri="{FF2B5EF4-FFF2-40B4-BE49-F238E27FC236}">
                <a16:creationId xmlns:a16="http://schemas.microsoft.com/office/drawing/2014/main" id="{9800B933-2F7B-4CE1-825D-679727C12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06600"/>
            <a:ext cx="5075238" cy="421481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>
            <a:extLst>
              <a:ext uri="{FF2B5EF4-FFF2-40B4-BE49-F238E27FC236}">
                <a16:creationId xmlns:a16="http://schemas.microsoft.com/office/drawing/2014/main" id="{6679EF60-D8F7-44E7-8AD1-B39C155B7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5E041C6A-8A12-4451-942B-67812D313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5175" y="533400"/>
            <a:ext cx="50482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Τετράεδρο πυριτίου</a:t>
            </a:r>
          </a:p>
        </p:txBody>
      </p:sp>
      <p:pic>
        <p:nvPicPr>
          <p:cNvPr id="51206" name="Picture 6">
            <a:extLst>
              <a:ext uri="{FF2B5EF4-FFF2-40B4-BE49-F238E27FC236}">
                <a16:creationId xmlns:a16="http://schemas.microsoft.com/office/drawing/2014/main" id="{59331EDB-5746-4226-82F2-695E49B3E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514600"/>
            <a:ext cx="8667750" cy="381317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3" name="Picture 11">
            <a:extLst>
              <a:ext uri="{FF2B5EF4-FFF2-40B4-BE49-F238E27FC236}">
                <a16:creationId xmlns:a16="http://schemas.microsoft.com/office/drawing/2014/main" id="{32B7C573-2BB3-4B1A-828E-53066C9CD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2109788"/>
            <a:ext cx="5075237" cy="4214812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Rectangle 3">
            <a:extLst>
              <a:ext uri="{FF2B5EF4-FFF2-40B4-BE49-F238E27FC236}">
                <a16:creationId xmlns:a16="http://schemas.microsoft.com/office/drawing/2014/main" id="{7740B349-371A-473A-84E4-F6B6EB3EF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5175" y="533400"/>
            <a:ext cx="50482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Τετράεδρο πυριτίου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E8BC61CA-1649-4371-9AA2-F5507F7D7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57800"/>
            <a:ext cx="1054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000000"/>
                </a:solidFill>
                <a:latin typeface="Arial" panose="020B0604020202020204" pitchFamily="34" charset="0"/>
              </a:rPr>
              <a:t>Si</a:t>
            </a:r>
            <a:r>
              <a:rPr lang="en-US" altLang="el-GR" sz="4100" b="1" baseline="30000">
                <a:solidFill>
                  <a:srgbClr val="000000"/>
                </a:solidFill>
                <a:latin typeface="Arial" panose="020B0604020202020204" pitchFamily="34" charset="0"/>
              </a:rPr>
              <a:t>4+</a:t>
            </a:r>
            <a:endParaRPr lang="el-GR" altLang="el-GR" sz="4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A90366DB-69F7-4D3F-A023-0CF5ADEA5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286000"/>
            <a:ext cx="884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FF3300"/>
                </a:solidFill>
                <a:latin typeface="Arial" panose="020B0604020202020204" pitchFamily="34" charset="0"/>
              </a:rPr>
              <a:t>O</a:t>
            </a:r>
            <a:r>
              <a:rPr lang="en-US" altLang="el-GR" sz="4100" b="1" baseline="30000">
                <a:solidFill>
                  <a:srgbClr val="FF3300"/>
                </a:solidFill>
                <a:latin typeface="Arial" panose="020B0604020202020204" pitchFamily="34" charset="0"/>
              </a:rPr>
              <a:t>2-</a:t>
            </a:r>
            <a:endParaRPr lang="el-GR" altLang="el-GR" sz="40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54280" name="Text Box 8">
            <a:extLst>
              <a:ext uri="{FF2B5EF4-FFF2-40B4-BE49-F238E27FC236}">
                <a16:creationId xmlns:a16="http://schemas.microsoft.com/office/drawing/2014/main" id="{066066CD-A3A7-4D76-B3AD-F3544D79A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3429000"/>
            <a:ext cx="763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4000" b="1">
                <a:solidFill>
                  <a:srgbClr val="000000"/>
                </a:solidFill>
                <a:latin typeface="Arial" panose="020B0604020202020204" pitchFamily="34" charset="0"/>
              </a:rPr>
              <a:t>+1</a:t>
            </a:r>
            <a:endParaRPr lang="el-GR" altLang="el-GR" sz="4100" b="1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4281" name="Line 9">
            <a:extLst>
              <a:ext uri="{FF2B5EF4-FFF2-40B4-BE49-F238E27FC236}">
                <a16:creationId xmlns:a16="http://schemas.microsoft.com/office/drawing/2014/main" id="{2F1255C6-EC7B-46F1-A96F-7B40E4D76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825875"/>
            <a:ext cx="762000" cy="762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54282" name="Text Box 10">
            <a:extLst>
              <a:ext uri="{FF2B5EF4-FFF2-40B4-BE49-F238E27FC236}">
                <a16:creationId xmlns:a16="http://schemas.microsoft.com/office/drawing/2014/main" id="{7BE54B0F-32DE-49D6-8AC1-4A2791EBC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09800"/>
            <a:ext cx="636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l-GR" altLang="el-GR" sz="40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l-GR" altLang="el-GR" sz="4100" b="1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2" name="Picture 6">
            <a:extLst>
              <a:ext uri="{FF2B5EF4-FFF2-40B4-BE49-F238E27FC236}">
                <a16:creationId xmlns:a16="http://schemas.microsoft.com/office/drawing/2014/main" id="{47C7EB67-ED63-4436-9541-8CFBF6EFE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1905000"/>
            <a:ext cx="6446837" cy="446246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>
            <a:extLst>
              <a:ext uri="{FF2B5EF4-FFF2-40B4-BE49-F238E27FC236}">
                <a16:creationId xmlns:a16="http://schemas.microsoft.com/office/drawing/2014/main" id="{2A0F658A-32ED-4069-B2A0-E58826A29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38450" y="2057400"/>
            <a:ext cx="3465513" cy="579438"/>
          </a:xfr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ένα κοινό οξυγόνο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CAF87B10-1A2A-4048-A88E-18BB1ABCF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4788" y="533400"/>
            <a:ext cx="36464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Πολυμερισμός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9" name="Picture 9">
            <a:extLst>
              <a:ext uri="{FF2B5EF4-FFF2-40B4-BE49-F238E27FC236}">
                <a16:creationId xmlns:a16="http://schemas.microsoft.com/office/drawing/2014/main" id="{3E7F4298-55F2-4359-988A-01DA315F9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447800"/>
            <a:ext cx="8577263" cy="523081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4" name="Rectangle 4">
            <a:extLst>
              <a:ext uri="{FF2B5EF4-FFF2-40B4-BE49-F238E27FC236}">
                <a16:creationId xmlns:a16="http://schemas.microsoft.com/office/drawing/2014/main" id="{7E61ED41-B244-40BF-9579-D59DFEB6B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4788" y="533400"/>
            <a:ext cx="36464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Πολυμερισμός</a:t>
            </a:r>
          </a:p>
        </p:txBody>
      </p:sp>
      <p:sp>
        <p:nvSpPr>
          <p:cNvPr id="56328" name="Rectangle 8">
            <a:extLst>
              <a:ext uri="{FF2B5EF4-FFF2-40B4-BE49-F238E27FC236}">
                <a16:creationId xmlns:a16="http://schemas.microsoft.com/office/drawing/2014/main" id="{D10E1CD5-73A0-416C-8314-F77E935FA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4938" y="1600200"/>
            <a:ext cx="3529012" cy="579438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δύο κοινά οξυγόνα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1" name="Picture 7">
            <a:extLst>
              <a:ext uri="{FF2B5EF4-FFF2-40B4-BE49-F238E27FC236}">
                <a16:creationId xmlns:a16="http://schemas.microsoft.com/office/drawing/2014/main" id="{B433098F-9760-4DA2-B7D1-3AFC903E0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536700"/>
            <a:ext cx="7570787" cy="50927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7" name="Rectangle 3">
            <a:extLst>
              <a:ext uri="{FF2B5EF4-FFF2-40B4-BE49-F238E27FC236}">
                <a16:creationId xmlns:a16="http://schemas.microsoft.com/office/drawing/2014/main" id="{87DEF9B3-F3C3-4BA1-A940-1400119B0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4788" y="533400"/>
            <a:ext cx="36464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Πολυμερισμός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2D3178C2-B22F-466E-8166-476C784A3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69025" y="4114800"/>
            <a:ext cx="2117725" cy="1163638"/>
          </a:xfrm>
          <a:noFill/>
          <a:ln/>
        </p:spPr>
        <p:txBody>
          <a:bodyPr wrap="non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τρία κοινά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οξυγόνα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074D2C8F-6A8B-49F4-BAB2-BAF97FF20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AFE42CD3-52AF-4A9D-A966-074CE7910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l-GR" altLang="el-GR"/>
              <a:t>Τα ορυκτά με </a:t>
            </a:r>
            <a:r>
              <a:rPr lang="el-GR" altLang="el-GR" b="1">
                <a:solidFill>
                  <a:srgbClr val="00FF00"/>
                </a:solidFill>
              </a:rPr>
              <a:t>ίδιο ανιόν ή ανιοντική ομάδα </a:t>
            </a:r>
            <a:r>
              <a:rPr lang="el-GR" altLang="el-GR"/>
              <a:t>τείνουν να βρίσκονται στο ίδιο γεωλογικό περιβάλλον.</a:t>
            </a:r>
            <a:br>
              <a:rPr lang="el-GR" altLang="el-GR"/>
            </a:br>
            <a:br>
              <a:rPr lang="el-GR" altLang="el-GR"/>
            </a:br>
            <a:r>
              <a:rPr lang="el-GR" altLang="el-GR"/>
              <a:t>Πχ. Τα </a:t>
            </a:r>
            <a:r>
              <a:rPr lang="el-GR" altLang="el-GR">
                <a:solidFill>
                  <a:srgbClr val="00FF00"/>
                </a:solidFill>
              </a:rPr>
              <a:t>σουλφίδια</a:t>
            </a:r>
            <a:r>
              <a:rPr lang="el-GR" altLang="el-GR"/>
              <a:t> βρίσκονται συνήθως σε φλεβικά κοιτάσματα ή κοιτάσματα αντικαταστάσεως και</a:t>
            </a:r>
            <a:br>
              <a:rPr lang="el-GR" altLang="el-GR"/>
            </a:br>
            <a:r>
              <a:rPr lang="el-GR" altLang="el-GR"/>
              <a:t>τα </a:t>
            </a:r>
            <a:r>
              <a:rPr lang="el-GR" altLang="el-GR">
                <a:solidFill>
                  <a:srgbClr val="00FF00"/>
                </a:solidFill>
              </a:rPr>
              <a:t>πυριτικά</a:t>
            </a:r>
            <a:r>
              <a:rPr lang="el-GR" altLang="el-GR"/>
              <a:t> βρίσκονται στα πετρώματα του στερεού φλοιού της γης.</a:t>
            </a:r>
            <a:endParaRPr lang="el-GR" altLang="el-GR" b="1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5" name="Picture 7">
            <a:extLst>
              <a:ext uri="{FF2B5EF4-FFF2-40B4-BE49-F238E27FC236}">
                <a16:creationId xmlns:a16="http://schemas.microsoft.com/office/drawing/2014/main" id="{54064AF7-90C8-4CA9-981B-D505A7856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624013"/>
            <a:ext cx="7334250" cy="4929187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1" name="Rectangle 3">
            <a:extLst>
              <a:ext uri="{FF2B5EF4-FFF2-40B4-BE49-F238E27FC236}">
                <a16:creationId xmlns:a16="http://schemas.microsoft.com/office/drawing/2014/main" id="{E3B8BABC-47E2-4D94-A18B-BE49F5C9A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4788" y="533400"/>
            <a:ext cx="36464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Πολυμερισμός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08699D4D-8C87-49FE-BC87-F618AFBAE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00800" y="1676400"/>
            <a:ext cx="1795463" cy="1747838"/>
          </a:xfrm>
          <a:noFill/>
          <a:ln/>
        </p:spPr>
        <p:txBody>
          <a:bodyPr wrap="non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τέσσερα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κοινά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οξυγόνα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64D27887-41F5-4641-A8D2-E5CF1A7AB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9188" y="1968500"/>
            <a:ext cx="4364037" cy="4360863"/>
          </a:xfrm>
        </p:spPr>
        <p:txBody>
          <a:bodyPr wrap="none">
            <a:spAutoFit/>
          </a:bodyPr>
          <a:lstStyle/>
          <a:p>
            <a:pPr>
              <a:buClr>
                <a:srgbClr val="FFFF00"/>
              </a:buCl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Νησοπυριτικά</a:t>
            </a:r>
          </a:p>
          <a:p>
            <a:pPr>
              <a:buClr>
                <a:srgbClr val="FFFF00"/>
              </a:buCl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Σωροπυριτικά</a:t>
            </a:r>
          </a:p>
          <a:p>
            <a:pPr>
              <a:buClr>
                <a:srgbClr val="FFFF00"/>
              </a:buCl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Κυκλοπυριτικά</a:t>
            </a:r>
          </a:p>
          <a:p>
            <a:pPr>
              <a:buClr>
                <a:srgbClr val="FFFF00"/>
              </a:buCl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Ινοπυριτικά</a:t>
            </a:r>
          </a:p>
          <a:p>
            <a:pPr>
              <a:buClr>
                <a:srgbClr val="FFFF00"/>
              </a:buCl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Φυλλοπυριτικά</a:t>
            </a:r>
          </a:p>
          <a:p>
            <a:pPr>
              <a:buClr>
                <a:srgbClr val="FFFF00"/>
              </a:buCl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Τεκτοπυριτικά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ABC8C50-FC3A-4BB6-81CE-8CEDEC417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333375"/>
            <a:ext cx="6948488" cy="1006475"/>
          </a:xfrm>
          <a:noFill/>
          <a:ln/>
        </p:spPr>
        <p:txBody>
          <a:bodyPr>
            <a:spAutoFit/>
          </a:bodyPr>
          <a:lstStyle/>
          <a:p>
            <a:pPr algn="ctr"/>
            <a:r>
              <a:rPr lang="el-GR" altLang="el-GR" sz="6000" b="1"/>
              <a:t>Πυριτικά ορυκτά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8" name="Picture 12">
            <a:extLst>
              <a:ext uri="{FF2B5EF4-FFF2-40B4-BE49-F238E27FC236}">
                <a16:creationId xmlns:a16="http://schemas.microsoft.com/office/drawing/2014/main" id="{378A95F6-F91A-41B6-9282-3BD3EC476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38" y="1924050"/>
            <a:ext cx="5622925" cy="45529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9" name="Rectangle 3">
            <a:extLst>
              <a:ext uri="{FF2B5EF4-FFF2-40B4-BE49-F238E27FC236}">
                <a16:creationId xmlns:a16="http://schemas.microsoft.com/office/drawing/2014/main" id="{3CCAD1CD-F06C-4C6B-AD9B-81FB7E8D4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1588" y="533400"/>
            <a:ext cx="40655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Νησοπυριτικά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60426" name="Rectangle 10">
            <a:extLst>
              <a:ext uri="{FF2B5EF4-FFF2-40B4-BE49-F238E27FC236}">
                <a16:creationId xmlns:a16="http://schemas.microsoft.com/office/drawing/2014/main" id="{C27AA6D0-54F3-43F6-A2E9-B34C9DBFA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2057400"/>
            <a:ext cx="2227263" cy="823913"/>
          </a:xfrm>
          <a:noFill/>
          <a:ln/>
          <a:effectLst>
            <a:outerShdw dist="1796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(SiO</a:t>
            </a:r>
            <a:r>
              <a:rPr lang="el-GR" altLang="el-GR" b="1" baseline="-25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altLang="el-GR" b="1" baseline="30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el-GR" altLang="el-GR" b="1" baseline="30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764DC97E-DB1B-4607-9CA1-F494A9942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0725" y="1981200"/>
            <a:ext cx="1438275" cy="15557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Si:O</a:t>
            </a:r>
            <a:endParaRPr lang="en-US" altLang="el-GR" sz="4800" b="1">
              <a:solidFill>
                <a:srgbClr val="FF6600"/>
              </a:solidFill>
            </a:endParaRPr>
          </a:p>
          <a:p>
            <a:pPr algn="ctr"/>
            <a:r>
              <a:rPr lang="en-US" altLang="el-GR" sz="4800" b="1">
                <a:solidFill>
                  <a:srgbClr val="FF6600"/>
                </a:solidFill>
              </a:rPr>
              <a:t>1:4</a:t>
            </a:r>
            <a:endParaRPr lang="el-GR" altLang="el-GR" sz="4800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>
            <a:extLst>
              <a:ext uri="{FF2B5EF4-FFF2-40B4-BE49-F238E27FC236}">
                <a16:creationId xmlns:a16="http://schemas.microsoft.com/office/drawing/2014/main" id="{6B8D656E-1D55-4A54-BBF2-6EFF38070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282700"/>
            <a:ext cx="7223125" cy="54229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2" name="Rectangle 2">
            <a:extLst>
              <a:ext uri="{FF2B5EF4-FFF2-40B4-BE49-F238E27FC236}">
                <a16:creationId xmlns:a16="http://schemas.microsoft.com/office/drawing/2014/main" id="{B4327E5D-20C3-45CC-B651-D12101D0C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1588" y="304800"/>
            <a:ext cx="40655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Νησοπυριτικά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6CCCEF4-1E10-4E58-BF23-FB28E0F81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1588" y="304800"/>
            <a:ext cx="40655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Νησοπυριτικά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4DA8D6B9-4EE7-4041-A066-4C3B88C817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347913"/>
            <a:ext cx="3762375" cy="3457575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Ολιβίνης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800">
                <a:solidFill>
                  <a:srgbClr val="FF0000"/>
                </a:solidFill>
              </a:rPr>
              <a:t>(</a:t>
            </a:r>
            <a:r>
              <a:rPr lang="en-US" altLang="el-GR" sz="4800">
                <a:solidFill>
                  <a:srgbClr val="FF0000"/>
                </a:solidFill>
              </a:rPr>
              <a:t>Fe,Mg)</a:t>
            </a:r>
            <a:r>
              <a:rPr lang="en-US" altLang="el-GR" sz="4800" baseline="-25000">
                <a:solidFill>
                  <a:srgbClr val="FF0000"/>
                </a:solidFill>
              </a:rPr>
              <a:t>2</a:t>
            </a:r>
            <a:r>
              <a:rPr lang="en-US" altLang="el-GR" sz="4800">
                <a:solidFill>
                  <a:srgbClr val="00FF00"/>
                </a:solidFill>
              </a:rPr>
              <a:t>SiO</a:t>
            </a:r>
            <a:r>
              <a:rPr lang="en-US" altLang="el-GR" sz="4800" baseline="-25000">
                <a:solidFill>
                  <a:srgbClr val="00FF00"/>
                </a:solidFill>
              </a:rPr>
              <a:t>4</a:t>
            </a:r>
            <a:endParaRPr lang="el-GR" altLang="el-GR" sz="4800" baseline="-25000">
              <a:solidFill>
                <a:srgbClr val="00FF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Γρανάτης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FF0000"/>
                </a:solidFill>
              </a:rPr>
              <a:t>Mg</a:t>
            </a:r>
            <a:r>
              <a:rPr lang="en-US" altLang="el-GR" sz="4800" baseline="-25000">
                <a:solidFill>
                  <a:srgbClr val="FF0000"/>
                </a:solidFill>
              </a:rPr>
              <a:t>3</a:t>
            </a:r>
            <a:r>
              <a:rPr lang="en-US" altLang="el-GR" sz="4800">
                <a:solidFill>
                  <a:srgbClr val="FF0000"/>
                </a:solidFill>
              </a:rPr>
              <a:t>Al</a:t>
            </a:r>
            <a:r>
              <a:rPr lang="en-US" altLang="el-GR" sz="4800" baseline="-25000">
                <a:solidFill>
                  <a:srgbClr val="FF0000"/>
                </a:solidFill>
              </a:rPr>
              <a:t>2</a:t>
            </a:r>
            <a:r>
              <a:rPr lang="en-US" altLang="el-GR" sz="4800">
                <a:solidFill>
                  <a:srgbClr val="00FF00"/>
                </a:solidFill>
              </a:rPr>
              <a:t>(SiO</a:t>
            </a:r>
            <a:r>
              <a:rPr lang="en-US" altLang="el-GR" sz="4800" baseline="-25000">
                <a:solidFill>
                  <a:srgbClr val="00FF00"/>
                </a:solidFill>
              </a:rPr>
              <a:t>4</a:t>
            </a:r>
            <a:r>
              <a:rPr lang="en-US" altLang="el-GR" sz="4800">
                <a:solidFill>
                  <a:srgbClr val="00FF00"/>
                </a:solidFill>
              </a:rPr>
              <a:t>)</a:t>
            </a:r>
            <a:r>
              <a:rPr lang="en-US" altLang="el-GR" sz="4800" baseline="-25000">
                <a:solidFill>
                  <a:srgbClr val="00FF00"/>
                </a:solidFill>
              </a:rPr>
              <a:t>3</a:t>
            </a:r>
            <a:endParaRPr lang="el-GR" altLang="el-GR" sz="4800" baseline="-25000">
              <a:solidFill>
                <a:srgbClr val="00FF00"/>
              </a:solidFill>
            </a:endParaRPr>
          </a:p>
        </p:txBody>
      </p:sp>
      <p:pic>
        <p:nvPicPr>
          <p:cNvPr id="62471" name="Picture 7">
            <a:extLst>
              <a:ext uri="{FF2B5EF4-FFF2-40B4-BE49-F238E27FC236}">
                <a16:creationId xmlns:a16="http://schemas.microsoft.com/office/drawing/2014/main" id="{30E4372C-1E45-406C-ABEC-B5BC7FB1B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47925"/>
            <a:ext cx="2057400" cy="340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7" name="Picture 9">
            <a:extLst>
              <a:ext uri="{FF2B5EF4-FFF2-40B4-BE49-F238E27FC236}">
                <a16:creationId xmlns:a16="http://schemas.microsoft.com/office/drawing/2014/main" id="{4779FD61-6BA2-48DE-B650-AA3645E07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1905000"/>
            <a:ext cx="6446837" cy="446246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2">
            <a:extLst>
              <a:ext uri="{FF2B5EF4-FFF2-40B4-BE49-F238E27FC236}">
                <a16:creationId xmlns:a16="http://schemas.microsoft.com/office/drawing/2014/main" id="{FB1EDF98-A217-4282-84AA-6216A9375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6350" y="304800"/>
            <a:ext cx="40576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Σωροπυριτικά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D256B5A0-D43D-4AF9-BF92-12FF7C623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0913" y="2133600"/>
            <a:ext cx="2452687" cy="823913"/>
          </a:xfrm>
          <a:noFill/>
          <a:ln/>
          <a:effectLst>
            <a:outerShdw dist="1796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(Si</a:t>
            </a:r>
            <a:r>
              <a:rPr lang="el-GR" altLang="el-GR" b="1" baseline="-25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l-GR" altLang="el-GR" b="1" baseline="-25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l-GR" altLang="el-GR" b="1" baseline="30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6-</a:t>
            </a:r>
          </a:p>
        </p:txBody>
      </p:sp>
      <p:sp>
        <p:nvSpPr>
          <p:cNvPr id="63496" name="Rectangle 8">
            <a:extLst>
              <a:ext uri="{FF2B5EF4-FFF2-40B4-BE49-F238E27FC236}">
                <a16:creationId xmlns:a16="http://schemas.microsoft.com/office/drawing/2014/main" id="{B9ADAA41-5A12-4C3A-9A96-F9329D3D8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4800600"/>
            <a:ext cx="1438275" cy="15557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Si:O</a:t>
            </a:r>
            <a:endParaRPr lang="en-US" altLang="el-GR" sz="4800" b="1">
              <a:solidFill>
                <a:srgbClr val="FF6600"/>
              </a:solidFill>
            </a:endParaRPr>
          </a:p>
          <a:p>
            <a:pPr algn="ctr"/>
            <a:r>
              <a:rPr lang="en-US" altLang="el-GR" sz="4800" b="1">
                <a:solidFill>
                  <a:srgbClr val="FF6600"/>
                </a:solidFill>
              </a:rPr>
              <a:t>2:7</a:t>
            </a:r>
            <a:endParaRPr lang="el-GR" altLang="el-GR" sz="4800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58154ECA-7B4A-4C9D-BC6F-D87574189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6350" y="304800"/>
            <a:ext cx="40576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Σωροπυριτικά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3F4B1F22-A997-4365-B19F-66A52A920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62875" cy="1627188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Επίδοτο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400">
                <a:solidFill>
                  <a:srgbClr val="FF0000"/>
                </a:solidFill>
              </a:rPr>
              <a:t>Ca</a:t>
            </a:r>
            <a:r>
              <a:rPr lang="en-US" altLang="el-GR" sz="4400" baseline="-25000">
                <a:solidFill>
                  <a:srgbClr val="FF0000"/>
                </a:solidFill>
              </a:rPr>
              <a:t> </a:t>
            </a:r>
            <a:r>
              <a:rPr lang="en-US" altLang="el-GR" sz="4400">
                <a:solidFill>
                  <a:srgbClr val="FF0000"/>
                </a:solidFill>
              </a:rPr>
              <a:t>(Fe,Al)Al</a:t>
            </a:r>
            <a:r>
              <a:rPr lang="en-US" altLang="el-GR" sz="4400">
                <a:solidFill>
                  <a:srgbClr val="00FF00"/>
                </a:solidFill>
              </a:rPr>
              <a:t>O(SiO</a:t>
            </a:r>
            <a:r>
              <a:rPr lang="en-US" altLang="el-GR" sz="4400" baseline="-25000">
                <a:solidFill>
                  <a:srgbClr val="00FF00"/>
                </a:solidFill>
              </a:rPr>
              <a:t>4</a:t>
            </a:r>
            <a:r>
              <a:rPr lang="en-US" altLang="el-GR" sz="4400">
                <a:solidFill>
                  <a:srgbClr val="00FF00"/>
                </a:solidFill>
              </a:rPr>
              <a:t>)(Si</a:t>
            </a:r>
            <a:r>
              <a:rPr lang="en-US" altLang="el-GR" sz="4400" baseline="-25000">
                <a:solidFill>
                  <a:srgbClr val="00FF00"/>
                </a:solidFill>
              </a:rPr>
              <a:t>2</a:t>
            </a:r>
            <a:r>
              <a:rPr lang="en-US" altLang="el-GR" sz="4400">
                <a:solidFill>
                  <a:srgbClr val="00FF00"/>
                </a:solidFill>
              </a:rPr>
              <a:t>O</a:t>
            </a:r>
            <a:r>
              <a:rPr lang="en-US" altLang="el-GR" sz="4400" baseline="-25000">
                <a:solidFill>
                  <a:srgbClr val="00FF00"/>
                </a:solidFill>
              </a:rPr>
              <a:t>7</a:t>
            </a:r>
            <a:r>
              <a:rPr lang="en-US" altLang="el-GR" sz="4400">
                <a:solidFill>
                  <a:srgbClr val="00FF00"/>
                </a:solidFill>
              </a:rPr>
              <a:t>)</a:t>
            </a:r>
            <a:r>
              <a:rPr lang="en-US" altLang="el-GR" sz="4400">
                <a:solidFill>
                  <a:srgbClr val="FF9933"/>
                </a:solidFill>
              </a:rPr>
              <a:t>(OH)</a:t>
            </a:r>
            <a:endParaRPr lang="el-GR" altLang="el-GR" sz="4400">
              <a:solidFill>
                <a:srgbClr val="FF9933"/>
              </a:solidFill>
            </a:endParaRPr>
          </a:p>
        </p:txBody>
      </p:sp>
      <p:pic>
        <p:nvPicPr>
          <p:cNvPr id="64519" name="Picture 7">
            <a:extLst>
              <a:ext uri="{FF2B5EF4-FFF2-40B4-BE49-F238E27FC236}">
                <a16:creationId xmlns:a16="http://schemas.microsoft.com/office/drawing/2014/main" id="{60882C61-04DD-4FAA-970B-AA3EBEC2B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3" y="4114800"/>
            <a:ext cx="293528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3" name="Picture 7">
            <a:extLst>
              <a:ext uri="{FF2B5EF4-FFF2-40B4-BE49-F238E27FC236}">
                <a16:creationId xmlns:a16="http://schemas.microsoft.com/office/drawing/2014/main" id="{6525BADB-7F4F-4B7B-9B93-B2C7A2351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1474788"/>
            <a:ext cx="7689850" cy="523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8" name="Rectangle 2">
            <a:extLst>
              <a:ext uri="{FF2B5EF4-FFF2-40B4-BE49-F238E27FC236}">
                <a16:creationId xmlns:a16="http://schemas.microsoft.com/office/drawing/2014/main" id="{62886B2A-E48A-4672-8573-4E1727ACB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0938" y="304800"/>
            <a:ext cx="43116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Κυκλοπυριτικά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DD0D472C-C019-4514-A7B3-9303E62AB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9488" y="1462088"/>
            <a:ext cx="2903537" cy="823912"/>
          </a:xfrm>
          <a:noFill/>
          <a:ln/>
          <a:effectLst>
            <a:outerShdw dist="1796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(Si</a:t>
            </a:r>
            <a:r>
              <a:rPr lang="en-US" altLang="el-GR" b="1" baseline="-25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n-US" altLang="el-GR" b="1" baseline="-25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18</a:t>
            </a: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altLang="el-GR" b="1" baseline="30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el-GR" altLang="el-GR" b="1" baseline="30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8E9A858E-0C05-4B09-8CE1-E86F1F157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725" y="1568450"/>
            <a:ext cx="1438275" cy="15557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Si:O</a:t>
            </a:r>
            <a:endParaRPr lang="en-US" altLang="el-GR" sz="4800" b="1">
              <a:solidFill>
                <a:srgbClr val="FF6600"/>
              </a:solidFill>
            </a:endParaRPr>
          </a:p>
          <a:p>
            <a:pPr algn="ctr"/>
            <a:r>
              <a:rPr lang="en-US" altLang="el-GR" sz="4800" b="1">
                <a:solidFill>
                  <a:srgbClr val="FF6600"/>
                </a:solidFill>
              </a:rPr>
              <a:t>1:3</a:t>
            </a:r>
            <a:endParaRPr lang="el-GR" altLang="el-GR" sz="4800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6" name="Picture 6">
            <a:extLst>
              <a:ext uri="{FF2B5EF4-FFF2-40B4-BE49-F238E27FC236}">
                <a16:creationId xmlns:a16="http://schemas.microsoft.com/office/drawing/2014/main" id="{26EB7449-0FB4-46F7-8E48-FDF727AB5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013" y="4114800"/>
            <a:ext cx="3100387" cy="233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2" name="Rectangle 2">
            <a:extLst>
              <a:ext uri="{FF2B5EF4-FFF2-40B4-BE49-F238E27FC236}">
                <a16:creationId xmlns:a16="http://schemas.microsoft.com/office/drawing/2014/main" id="{4C2DBC84-3657-4B81-A13C-B803B447D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0938" y="304800"/>
            <a:ext cx="43116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Κυκλοπυριτικά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859B65F-79FB-498D-899A-426CA509A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14663" y="1905000"/>
            <a:ext cx="3151187" cy="1701800"/>
          </a:xfrm>
          <a:noFill/>
          <a:ln/>
        </p:spPr>
        <p:txBody>
          <a:bodyPr wrap="non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l-GR" altLang="el-GR" sz="4800" b="1"/>
              <a:t>Βύρηλλος</a:t>
            </a:r>
            <a:endParaRPr lang="en-US" altLang="el-GR" sz="4800" b="1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FF0000"/>
                </a:solidFill>
              </a:rPr>
              <a:t>Be</a:t>
            </a:r>
            <a:r>
              <a:rPr lang="en-US" altLang="el-GR" baseline="-25000">
                <a:solidFill>
                  <a:srgbClr val="FF0000"/>
                </a:solidFill>
              </a:rPr>
              <a:t>3</a:t>
            </a:r>
            <a:r>
              <a:rPr lang="en-US" altLang="el-GR" sz="4800">
                <a:solidFill>
                  <a:srgbClr val="FF0000"/>
                </a:solidFill>
              </a:rPr>
              <a:t>Al</a:t>
            </a:r>
            <a:r>
              <a:rPr lang="en-US" altLang="el-GR" baseline="-25000">
                <a:solidFill>
                  <a:srgbClr val="FF0000"/>
                </a:solidFill>
              </a:rPr>
              <a:t>2</a:t>
            </a:r>
            <a:r>
              <a:rPr lang="en-US" altLang="el-GR" sz="4800">
                <a:solidFill>
                  <a:srgbClr val="00FF00"/>
                </a:solidFill>
              </a:rPr>
              <a:t>Si</a:t>
            </a:r>
            <a:r>
              <a:rPr lang="en-US" altLang="el-GR" baseline="-25000">
                <a:solidFill>
                  <a:srgbClr val="00FF00"/>
                </a:solidFill>
              </a:rPr>
              <a:t>6</a:t>
            </a:r>
            <a:r>
              <a:rPr lang="en-US" altLang="el-GR" sz="4800">
                <a:solidFill>
                  <a:srgbClr val="00FF00"/>
                </a:solidFill>
              </a:rPr>
              <a:t>O</a:t>
            </a:r>
            <a:r>
              <a:rPr lang="en-US" altLang="el-GR" baseline="-25000">
                <a:solidFill>
                  <a:srgbClr val="00FF00"/>
                </a:solidFill>
              </a:rPr>
              <a:t>18</a:t>
            </a:r>
            <a:endParaRPr lang="el-GR" altLang="el-GR" sz="48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>
            <a:extLst>
              <a:ext uri="{FF2B5EF4-FFF2-40B4-BE49-F238E27FC236}">
                <a16:creationId xmlns:a16="http://schemas.microsoft.com/office/drawing/2014/main" id="{F1D78C92-2A64-4970-BE10-BF29E08E5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4163" y="304800"/>
            <a:ext cx="350520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Ινοπυριτικά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pic>
        <p:nvPicPr>
          <p:cNvPr id="67594" name="Picture 10">
            <a:extLst>
              <a:ext uri="{FF2B5EF4-FFF2-40B4-BE49-F238E27FC236}">
                <a16:creationId xmlns:a16="http://schemas.microsoft.com/office/drawing/2014/main" id="{0A31A806-5137-4F99-B6F2-ADCE47E34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315200" cy="483711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D6ABA8CB-403E-4B3F-B0B2-DF42E4704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01B3F096-F34C-4B9B-973C-4BBCDBF05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 startAt="3"/>
            </a:pPr>
            <a:r>
              <a:rPr lang="el-GR" altLang="el-GR"/>
              <a:t>Η ταξινόμηση αυτή συμφωνεί με την ταξινόμηση που χρησιμοποιείται σήμερα για τις ανόργανες ενώσεις.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2156678E-AEA2-45CE-99F8-83763AABE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5750" y="304800"/>
            <a:ext cx="350520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Ινοπυριτικά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74DA624-9AA9-44C0-AFEA-64A9D8FD1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9038" y="2562225"/>
            <a:ext cx="3529012" cy="3457575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Ενστατίτης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FF0000"/>
                </a:solidFill>
              </a:rPr>
              <a:t>Mg</a:t>
            </a:r>
            <a:r>
              <a:rPr lang="en-US" altLang="el-GR" sz="4800">
                <a:solidFill>
                  <a:srgbClr val="00FF00"/>
                </a:solidFill>
              </a:rPr>
              <a:t>SiO</a:t>
            </a:r>
            <a:r>
              <a:rPr lang="en-US" altLang="el-GR" baseline="-25000">
                <a:solidFill>
                  <a:srgbClr val="00FF00"/>
                </a:solidFill>
              </a:rPr>
              <a:t>3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Βρονζίτης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800">
                <a:solidFill>
                  <a:srgbClr val="FF0000"/>
                </a:solidFill>
              </a:rPr>
              <a:t>(</a:t>
            </a:r>
            <a:r>
              <a:rPr lang="en-US" altLang="el-GR" sz="4800">
                <a:solidFill>
                  <a:srgbClr val="FF0000"/>
                </a:solidFill>
              </a:rPr>
              <a:t>Mg</a:t>
            </a:r>
            <a:r>
              <a:rPr lang="el-GR" altLang="el-GR" sz="4800">
                <a:solidFill>
                  <a:srgbClr val="FF0000"/>
                </a:solidFill>
              </a:rPr>
              <a:t>,</a:t>
            </a:r>
            <a:r>
              <a:rPr lang="en-US" altLang="el-GR" sz="4800">
                <a:solidFill>
                  <a:srgbClr val="FF0000"/>
                </a:solidFill>
              </a:rPr>
              <a:t>Fe)</a:t>
            </a:r>
            <a:r>
              <a:rPr lang="en-US" altLang="el-GR" sz="4800">
                <a:solidFill>
                  <a:srgbClr val="00FF00"/>
                </a:solidFill>
              </a:rPr>
              <a:t>SiO</a:t>
            </a:r>
            <a:r>
              <a:rPr lang="en-US" altLang="el-GR" baseline="-25000">
                <a:solidFill>
                  <a:srgbClr val="00FF00"/>
                </a:solidFill>
              </a:rPr>
              <a:t>3</a:t>
            </a:r>
            <a:endParaRPr lang="el-GR" altLang="el-GR" baseline="-25000">
              <a:solidFill>
                <a:srgbClr val="00FF00"/>
              </a:solidFill>
            </a:endParaRP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11935D53-30BF-4C6F-883B-14AA78475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752600"/>
            <a:ext cx="6261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Πυρόξενοι </a:t>
            </a:r>
            <a:r>
              <a:rPr lang="el-GR" altLang="el-GR" sz="4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(</a:t>
            </a:r>
            <a:r>
              <a:rPr lang="en-US" altLang="el-GR" sz="4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Si:O = 1:3)</a:t>
            </a:r>
            <a:endParaRPr lang="el-GR" altLang="el-GR" sz="4400" baseline="30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pic>
        <p:nvPicPr>
          <p:cNvPr id="68616" name="Picture 8">
            <a:extLst>
              <a:ext uri="{FF2B5EF4-FFF2-40B4-BE49-F238E27FC236}">
                <a16:creationId xmlns:a16="http://schemas.microsoft.com/office/drawing/2014/main" id="{09E3C2B3-7C03-4B42-B851-A88A1319F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71800"/>
            <a:ext cx="2057400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B53C1B5-FAAF-403B-A817-E58A0CC69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5750" y="304800"/>
            <a:ext cx="3505200" cy="762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Ινοπυριτικά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F1D5AC4-C3C3-4DEC-B7BD-DEC1B9BF6E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5275" y="2936875"/>
            <a:ext cx="8467725" cy="3532188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Τρεμολίτης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FF0000"/>
                </a:solidFill>
              </a:rPr>
              <a:t>Ca</a:t>
            </a:r>
            <a:r>
              <a:rPr lang="en-US" altLang="el-GR" baseline="-25000">
                <a:solidFill>
                  <a:srgbClr val="FF0000"/>
                </a:solidFill>
              </a:rPr>
              <a:t>2</a:t>
            </a:r>
            <a:r>
              <a:rPr lang="en-US" altLang="el-GR" sz="4800">
                <a:solidFill>
                  <a:srgbClr val="FF0000"/>
                </a:solidFill>
              </a:rPr>
              <a:t>Mg</a:t>
            </a:r>
            <a:r>
              <a:rPr lang="en-US" altLang="el-GR" baseline="-25000">
                <a:solidFill>
                  <a:srgbClr val="FF0000"/>
                </a:solidFill>
              </a:rPr>
              <a:t>5</a:t>
            </a:r>
            <a:r>
              <a:rPr lang="en-US" altLang="el-GR" sz="4800">
                <a:solidFill>
                  <a:srgbClr val="00FF00"/>
                </a:solidFill>
              </a:rPr>
              <a:t>Si</a:t>
            </a:r>
            <a:r>
              <a:rPr lang="en-US" altLang="el-GR" baseline="-25000">
                <a:solidFill>
                  <a:srgbClr val="00FF00"/>
                </a:solidFill>
              </a:rPr>
              <a:t>8</a:t>
            </a:r>
            <a:r>
              <a:rPr lang="en-US" altLang="el-GR" sz="4800">
                <a:solidFill>
                  <a:srgbClr val="00FF00"/>
                </a:solidFill>
              </a:rPr>
              <a:t>O</a:t>
            </a:r>
            <a:r>
              <a:rPr lang="en-US" altLang="el-GR" baseline="-25000">
                <a:solidFill>
                  <a:srgbClr val="00FF00"/>
                </a:solidFill>
              </a:rPr>
              <a:t>22</a:t>
            </a:r>
            <a:r>
              <a:rPr lang="en-US" altLang="el-GR" sz="4800">
                <a:solidFill>
                  <a:srgbClr val="FF9933"/>
                </a:solidFill>
              </a:rPr>
              <a:t>(OH)</a:t>
            </a:r>
            <a:r>
              <a:rPr lang="en-US" altLang="el-GR" baseline="-25000">
                <a:solidFill>
                  <a:srgbClr val="FF9933"/>
                </a:solidFill>
              </a:rPr>
              <a:t>2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l-GR" altLang="el-GR" sz="4800" b="1"/>
              <a:t>Κεροστίλβη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000">
                <a:solidFill>
                  <a:srgbClr val="FF0000"/>
                </a:solidFill>
              </a:rPr>
              <a:t>(</a:t>
            </a:r>
            <a:r>
              <a:rPr lang="en-US" altLang="el-GR" sz="4000">
                <a:solidFill>
                  <a:srgbClr val="FF0000"/>
                </a:solidFill>
              </a:rPr>
              <a:t>Na,K)Ca</a:t>
            </a:r>
            <a:r>
              <a:rPr lang="en-US" altLang="el-GR" sz="4000" baseline="-25000">
                <a:solidFill>
                  <a:srgbClr val="FF0000"/>
                </a:solidFill>
              </a:rPr>
              <a:t>2</a:t>
            </a:r>
            <a:r>
              <a:rPr lang="en-US" altLang="el-GR" sz="4000">
                <a:solidFill>
                  <a:srgbClr val="FF0000"/>
                </a:solidFill>
              </a:rPr>
              <a:t>(Mg,Fe,Al)</a:t>
            </a:r>
            <a:r>
              <a:rPr lang="en-US" altLang="el-GR" sz="4000" baseline="-25000">
                <a:solidFill>
                  <a:srgbClr val="FF0000"/>
                </a:solidFill>
              </a:rPr>
              <a:t>5</a:t>
            </a:r>
            <a:r>
              <a:rPr lang="en-US" altLang="el-GR" sz="4000">
                <a:solidFill>
                  <a:srgbClr val="00FF00"/>
                </a:solidFill>
              </a:rPr>
              <a:t>(Si,Al)</a:t>
            </a:r>
            <a:r>
              <a:rPr lang="en-US" altLang="el-GR" sz="4000" baseline="-25000">
                <a:solidFill>
                  <a:srgbClr val="00FF00"/>
                </a:solidFill>
              </a:rPr>
              <a:t>8</a:t>
            </a:r>
            <a:r>
              <a:rPr lang="en-US" altLang="el-GR" sz="4000">
                <a:solidFill>
                  <a:srgbClr val="00FF00"/>
                </a:solidFill>
              </a:rPr>
              <a:t>O</a:t>
            </a:r>
            <a:r>
              <a:rPr lang="en-US" altLang="el-GR" sz="4000" baseline="-25000">
                <a:solidFill>
                  <a:srgbClr val="00FF00"/>
                </a:solidFill>
              </a:rPr>
              <a:t>22</a:t>
            </a:r>
            <a:r>
              <a:rPr lang="en-US" altLang="el-GR" sz="4000">
                <a:solidFill>
                  <a:srgbClr val="FF9933"/>
                </a:solidFill>
              </a:rPr>
              <a:t>(OH)</a:t>
            </a:r>
            <a:r>
              <a:rPr lang="en-US" altLang="el-GR" sz="4000" baseline="-25000">
                <a:solidFill>
                  <a:srgbClr val="FF9933"/>
                </a:solidFill>
              </a:rPr>
              <a:t>2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D56BF71C-DA01-4999-A560-706676A98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8" y="1752600"/>
            <a:ext cx="6592887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Αμφίβολοι </a:t>
            </a:r>
            <a:r>
              <a:rPr lang="el-GR" altLang="el-GR" sz="4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(</a:t>
            </a:r>
            <a:r>
              <a:rPr lang="en-US" altLang="el-GR" sz="4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Si:O = </a:t>
            </a:r>
            <a:r>
              <a:rPr lang="el-GR" altLang="el-GR" sz="4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4</a:t>
            </a:r>
            <a:r>
              <a:rPr lang="en-US" altLang="el-GR" sz="4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:</a:t>
            </a:r>
            <a:r>
              <a:rPr lang="el-GR" altLang="el-GR" sz="4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11)</a:t>
            </a:r>
            <a:endParaRPr lang="el-GR" altLang="el-GR" sz="4400" baseline="30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pic>
        <p:nvPicPr>
          <p:cNvPr id="69641" name="Picture 9">
            <a:extLst>
              <a:ext uri="{FF2B5EF4-FFF2-40B4-BE49-F238E27FC236}">
                <a16:creationId xmlns:a16="http://schemas.microsoft.com/office/drawing/2014/main" id="{C0FD147E-2AF5-45B5-B72A-3AC1E6A65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82863"/>
            <a:ext cx="2057400" cy="3063875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5" name="Picture 9">
            <a:extLst>
              <a:ext uri="{FF2B5EF4-FFF2-40B4-BE49-F238E27FC236}">
                <a16:creationId xmlns:a16="http://schemas.microsoft.com/office/drawing/2014/main" id="{474AD132-58AE-445D-A814-7B78CE2B6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536700"/>
            <a:ext cx="7570787" cy="50927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58" name="Rectangle 2">
            <a:extLst>
              <a:ext uri="{FF2B5EF4-FFF2-40B4-BE49-F238E27FC236}">
                <a16:creationId xmlns:a16="http://schemas.microsoft.com/office/drawing/2014/main" id="{9A9E42D7-A805-4B7F-9C11-78D257BB2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8075" y="304800"/>
            <a:ext cx="44005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Φυλλοπυριτικά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7551A6F7-E79E-424B-B42D-1D6E27B3B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568450"/>
            <a:ext cx="1438275" cy="15557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Si:O</a:t>
            </a:r>
            <a:endParaRPr lang="en-US" altLang="el-GR" sz="4800" b="1">
              <a:solidFill>
                <a:srgbClr val="FF6600"/>
              </a:solidFill>
            </a:endParaRPr>
          </a:p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2</a:t>
            </a:r>
            <a:r>
              <a:rPr lang="en-US" altLang="el-GR" sz="4800" b="1">
                <a:solidFill>
                  <a:srgbClr val="FF6600"/>
                </a:solidFill>
              </a:rPr>
              <a:t>:</a:t>
            </a:r>
            <a:r>
              <a:rPr lang="el-GR" altLang="el-GR" sz="4800" b="1">
                <a:solidFill>
                  <a:srgbClr val="FF6600"/>
                </a:solidFill>
              </a:rPr>
              <a:t>5</a:t>
            </a:r>
            <a:endParaRPr lang="el-GR" altLang="el-GR" sz="4800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1979548C-BA6A-4512-9972-09785E690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8075" y="304800"/>
            <a:ext cx="44005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Φυλλοπυριτικά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2B0246B1-C86F-4BFC-9A56-A3EAFEF00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5938" y="2362200"/>
            <a:ext cx="4970462" cy="3457575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Μοσχοβίτης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FF0000"/>
                </a:solidFill>
              </a:rPr>
              <a:t>KAl</a:t>
            </a:r>
            <a:r>
              <a:rPr lang="en-US" altLang="el-GR" baseline="-25000">
                <a:solidFill>
                  <a:srgbClr val="FF0000"/>
                </a:solidFill>
              </a:rPr>
              <a:t>2</a:t>
            </a:r>
            <a:r>
              <a:rPr lang="en-US" altLang="el-GR" sz="4800">
                <a:solidFill>
                  <a:srgbClr val="00FF00"/>
                </a:solidFill>
              </a:rPr>
              <a:t>(AlSi</a:t>
            </a:r>
            <a:r>
              <a:rPr lang="en-US" altLang="el-GR" baseline="-25000">
                <a:solidFill>
                  <a:srgbClr val="00FF00"/>
                </a:solidFill>
              </a:rPr>
              <a:t>3</a:t>
            </a:r>
            <a:r>
              <a:rPr lang="en-US" altLang="el-GR" sz="4800">
                <a:solidFill>
                  <a:srgbClr val="00FF00"/>
                </a:solidFill>
              </a:rPr>
              <a:t>)O</a:t>
            </a:r>
            <a:r>
              <a:rPr lang="en-US" altLang="el-GR" baseline="-25000">
                <a:solidFill>
                  <a:srgbClr val="00FF00"/>
                </a:solidFill>
              </a:rPr>
              <a:t>10</a:t>
            </a:r>
            <a:r>
              <a:rPr lang="en-US" altLang="el-GR" sz="4800">
                <a:solidFill>
                  <a:srgbClr val="FF9933"/>
                </a:solidFill>
              </a:rPr>
              <a:t>(OH)</a:t>
            </a:r>
            <a:r>
              <a:rPr lang="en-US" altLang="el-GR" baseline="-25000">
                <a:solidFill>
                  <a:srgbClr val="FF9933"/>
                </a:solidFill>
              </a:rPr>
              <a:t>2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Τάλκης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FF0000"/>
                </a:solidFill>
              </a:rPr>
              <a:t>Mg</a:t>
            </a:r>
            <a:r>
              <a:rPr lang="en-US" altLang="el-GR" baseline="-25000">
                <a:solidFill>
                  <a:srgbClr val="FF0000"/>
                </a:solidFill>
              </a:rPr>
              <a:t>3</a:t>
            </a:r>
            <a:r>
              <a:rPr lang="en-US" altLang="el-GR" sz="4800">
                <a:solidFill>
                  <a:srgbClr val="00FF00"/>
                </a:solidFill>
              </a:rPr>
              <a:t>Si</a:t>
            </a:r>
            <a:r>
              <a:rPr lang="en-US" altLang="el-GR" baseline="-25000">
                <a:solidFill>
                  <a:srgbClr val="00FF00"/>
                </a:solidFill>
              </a:rPr>
              <a:t>4</a:t>
            </a:r>
            <a:r>
              <a:rPr lang="en-US" altLang="el-GR" sz="4800">
                <a:solidFill>
                  <a:srgbClr val="00FF00"/>
                </a:solidFill>
              </a:rPr>
              <a:t>O</a:t>
            </a:r>
            <a:r>
              <a:rPr lang="en-US" altLang="el-GR" baseline="-25000">
                <a:solidFill>
                  <a:srgbClr val="00FF00"/>
                </a:solidFill>
              </a:rPr>
              <a:t>10</a:t>
            </a:r>
            <a:r>
              <a:rPr lang="en-US" altLang="el-GR" sz="4800">
                <a:solidFill>
                  <a:srgbClr val="FF9933"/>
                </a:solidFill>
              </a:rPr>
              <a:t>(OH)</a:t>
            </a:r>
            <a:r>
              <a:rPr lang="en-US" altLang="el-GR" baseline="-25000">
                <a:solidFill>
                  <a:srgbClr val="FF9933"/>
                </a:solidFill>
              </a:rPr>
              <a:t>2</a:t>
            </a:r>
          </a:p>
        </p:txBody>
      </p:sp>
      <p:pic>
        <p:nvPicPr>
          <p:cNvPr id="71689" name="Picture 9">
            <a:extLst>
              <a:ext uri="{FF2B5EF4-FFF2-40B4-BE49-F238E27FC236}">
                <a16:creationId xmlns:a16="http://schemas.microsoft.com/office/drawing/2014/main" id="{03656C37-414D-4F72-98AA-FD257965A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655888"/>
            <a:ext cx="2057400" cy="291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0" name="Picture 6">
            <a:extLst>
              <a:ext uri="{FF2B5EF4-FFF2-40B4-BE49-F238E27FC236}">
                <a16:creationId xmlns:a16="http://schemas.microsoft.com/office/drawing/2014/main" id="{2696954C-6AB1-4E7C-B50D-00D0CD00A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624013"/>
            <a:ext cx="7334250" cy="4929187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6" name="Rectangle 2">
            <a:extLst>
              <a:ext uri="{FF2B5EF4-FFF2-40B4-BE49-F238E27FC236}">
                <a16:creationId xmlns:a16="http://schemas.microsoft.com/office/drawing/2014/main" id="{F1F50167-D29C-47DA-8745-F917D00D8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90788" y="304800"/>
            <a:ext cx="41719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Τεκτοπυριτικά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253C979C-E03A-451B-8CD9-219FBD3CE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725" y="1797050"/>
            <a:ext cx="1438275" cy="15557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Si:O</a:t>
            </a:r>
            <a:endParaRPr lang="en-US" altLang="el-GR" sz="4800" b="1">
              <a:solidFill>
                <a:srgbClr val="FF6600"/>
              </a:solidFill>
            </a:endParaRPr>
          </a:p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1</a:t>
            </a:r>
            <a:r>
              <a:rPr lang="en-US" altLang="el-GR" sz="4800" b="1">
                <a:solidFill>
                  <a:srgbClr val="FF6600"/>
                </a:solidFill>
              </a:rPr>
              <a:t>:</a:t>
            </a:r>
            <a:r>
              <a:rPr lang="el-GR" altLang="el-GR" sz="4800" b="1">
                <a:solidFill>
                  <a:srgbClr val="FF6600"/>
                </a:solidFill>
              </a:rPr>
              <a:t>2</a:t>
            </a:r>
            <a:endParaRPr lang="el-GR" altLang="el-GR" sz="4800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A969399-84B7-44E5-AF01-93034B2CB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90788" y="304800"/>
            <a:ext cx="41719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rgbClr val="FFFF00"/>
                </a:solidFill>
              </a:rPr>
              <a:t>Τεκτοπυριτικά</a:t>
            </a:r>
            <a:endParaRPr lang="el-GR" altLang="el-GR" b="1" baseline="30000">
              <a:solidFill>
                <a:srgbClr val="FFFF00"/>
              </a:solidFill>
            </a:endParaRP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5D96DDC-E473-4C9D-B051-7D76CADDD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5775" y="2362200"/>
            <a:ext cx="2892425" cy="3457575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Χαλαζίας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00FF00"/>
                </a:solidFill>
              </a:rPr>
              <a:t>SiO</a:t>
            </a:r>
            <a:r>
              <a:rPr lang="el-GR" altLang="el-GR" baseline="-25000">
                <a:solidFill>
                  <a:srgbClr val="00FF00"/>
                </a:solidFill>
              </a:rPr>
              <a:t>2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Αστριος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00FF00"/>
                </a:solidFill>
              </a:rPr>
              <a:t>KAlSi</a:t>
            </a:r>
            <a:r>
              <a:rPr lang="en-US" altLang="el-GR" baseline="-25000">
                <a:solidFill>
                  <a:srgbClr val="00FF00"/>
                </a:solidFill>
              </a:rPr>
              <a:t>3</a:t>
            </a:r>
            <a:r>
              <a:rPr lang="en-US" altLang="el-GR" sz="4800">
                <a:solidFill>
                  <a:srgbClr val="00FF00"/>
                </a:solidFill>
              </a:rPr>
              <a:t>O</a:t>
            </a:r>
            <a:r>
              <a:rPr lang="en-US" altLang="el-GR" baseline="-25000">
                <a:solidFill>
                  <a:srgbClr val="00FF00"/>
                </a:solidFill>
              </a:rPr>
              <a:t>8</a:t>
            </a:r>
          </a:p>
        </p:txBody>
      </p:sp>
      <p:pic>
        <p:nvPicPr>
          <p:cNvPr id="73736" name="Picture 8">
            <a:extLst>
              <a:ext uri="{FF2B5EF4-FFF2-40B4-BE49-F238E27FC236}">
                <a16:creationId xmlns:a16="http://schemas.microsoft.com/office/drawing/2014/main" id="{E2846524-946B-40EC-BB8A-11CF3B5AC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00313"/>
            <a:ext cx="2057400" cy="322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3D589F2A-ADCE-4F29-92F2-D81CA4E6B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1163" y="850900"/>
            <a:ext cx="5773737" cy="823913"/>
          </a:xfrm>
          <a:noFill/>
        </p:spPr>
        <p:txBody>
          <a:bodyPr wrap="none">
            <a:spAutoFit/>
          </a:bodyPr>
          <a:lstStyle/>
          <a:p>
            <a:r>
              <a:rPr lang="el-GR" altLang="el-GR" sz="4800" b="1"/>
              <a:t>ΣΘΕΝΗ ΣΤΟΙΧΕΙΩΝ</a:t>
            </a:r>
            <a:endParaRPr lang="el-GR" altLang="el-GR" sz="6000" b="1" baseline="-250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>
            <a:extLst>
              <a:ext uri="{FF2B5EF4-FFF2-40B4-BE49-F238E27FC236}">
                <a16:creationId xmlns:a16="http://schemas.microsoft.com/office/drawing/2014/main" id="{2CE0CE8E-1C2C-44A1-A133-6B28EA27D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4" r="20024"/>
          <a:stretch>
            <a:fillRect/>
          </a:stretch>
        </p:blipFill>
        <p:spPr bwMode="auto">
          <a:xfrm>
            <a:off x="1339850" y="92075"/>
            <a:ext cx="6464300" cy="66722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>
            <a:extLst>
              <a:ext uri="{FF2B5EF4-FFF2-40B4-BE49-F238E27FC236}">
                <a16:creationId xmlns:a16="http://schemas.microsoft.com/office/drawing/2014/main" id="{5F810342-AEC5-4FA8-A86C-EC40BD5E1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4" r="20024"/>
          <a:stretch>
            <a:fillRect/>
          </a:stretch>
        </p:blipFill>
        <p:spPr bwMode="auto">
          <a:xfrm>
            <a:off x="1338263" y="1144588"/>
            <a:ext cx="6467475" cy="45672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>
            <a:extLst>
              <a:ext uri="{FF2B5EF4-FFF2-40B4-BE49-F238E27FC236}">
                <a16:creationId xmlns:a16="http://schemas.microsoft.com/office/drawing/2014/main" id="{6D604B2D-0BEA-488C-BAF5-BD23586FD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4" r="20024"/>
          <a:stretch>
            <a:fillRect/>
          </a:stretch>
        </p:blipFill>
        <p:spPr bwMode="auto">
          <a:xfrm>
            <a:off x="1619250" y="723900"/>
            <a:ext cx="6464300" cy="54086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2D890A49-E142-4B85-B15D-EBD4E42D2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772400" cy="1143000"/>
          </a:xfrm>
        </p:spPr>
        <p:txBody>
          <a:bodyPr/>
          <a:lstStyle/>
          <a:p>
            <a:r>
              <a:rPr lang="el-GR" altLang="el-GR" b="1"/>
              <a:t>Ταξινόμηση ορυκτών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5E7A1304-8570-433B-8239-A1F455936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l-GR" altLang="el-GR"/>
          </a:p>
          <a:p>
            <a:r>
              <a:rPr lang="el-GR" altLang="el-GR"/>
              <a:t>Η </a:t>
            </a:r>
            <a:r>
              <a:rPr lang="el-GR" altLang="el-GR">
                <a:solidFill>
                  <a:srgbClr val="FFFF00"/>
                </a:solidFill>
              </a:rPr>
              <a:t>χημική</a:t>
            </a:r>
            <a:r>
              <a:rPr lang="el-GR" altLang="el-GR">
                <a:solidFill>
                  <a:srgbClr val="FF9933"/>
                </a:solidFill>
              </a:rPr>
              <a:t> </a:t>
            </a:r>
            <a:r>
              <a:rPr lang="el-GR" altLang="el-GR">
                <a:solidFill>
                  <a:srgbClr val="FFFF00"/>
                </a:solidFill>
              </a:rPr>
              <a:t>σύσταση</a:t>
            </a:r>
            <a:r>
              <a:rPr lang="el-GR" altLang="el-GR"/>
              <a:t> από μόνη της δεν μπορεί να χαρακτηρίσει ένα ορυκτό.</a:t>
            </a:r>
          </a:p>
          <a:p>
            <a:r>
              <a:rPr lang="el-GR" altLang="el-GR"/>
              <a:t>Απαιτείται και η </a:t>
            </a:r>
            <a:r>
              <a:rPr lang="el-GR" altLang="el-GR">
                <a:solidFill>
                  <a:srgbClr val="FFFF00"/>
                </a:solidFill>
              </a:rPr>
              <a:t>εσωτερική</a:t>
            </a:r>
            <a:r>
              <a:rPr lang="el-GR" altLang="el-GR">
                <a:solidFill>
                  <a:srgbClr val="FF9933"/>
                </a:solidFill>
              </a:rPr>
              <a:t> </a:t>
            </a:r>
            <a:r>
              <a:rPr lang="el-GR" altLang="el-GR">
                <a:solidFill>
                  <a:srgbClr val="FFFF00"/>
                </a:solidFill>
              </a:rPr>
              <a:t>δομή</a:t>
            </a:r>
            <a:r>
              <a:rPr lang="el-GR" altLang="el-GR"/>
              <a:t> του.</a:t>
            </a:r>
          </a:p>
          <a:p>
            <a:r>
              <a:rPr lang="el-GR" altLang="el-GR"/>
              <a:t>Ακτίνες –Χ.</a:t>
            </a:r>
          </a:p>
          <a:p>
            <a:r>
              <a:rPr lang="el-GR" altLang="el-GR">
                <a:solidFill>
                  <a:srgbClr val="FFFF00"/>
                </a:solidFill>
              </a:rPr>
              <a:t>Κρυσταλλοχημική</a:t>
            </a:r>
            <a:r>
              <a:rPr lang="el-GR" altLang="el-GR"/>
              <a:t> ταξινόμηση.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26ED22ED-CC41-48D6-8AF9-4682245A2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772400" cy="1143000"/>
          </a:xfrm>
        </p:spPr>
        <p:txBody>
          <a:bodyPr/>
          <a:lstStyle/>
          <a:p>
            <a:r>
              <a:rPr lang="el-GR" altLang="el-GR" b="1"/>
              <a:t>Ταξινόμηση ορυκτών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46EF01AD-2854-4C19-9F45-F0175230D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78812" cy="4114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el-GR" sz="2800" b="1">
                <a:solidFill>
                  <a:srgbClr val="FFFF00"/>
                </a:solidFill>
              </a:rPr>
              <a:t>ΓΕΩΧΗΜΙΚΗ ΤΑΞΙΝΟΜΗΣΗ ΚΑΤΑ </a:t>
            </a:r>
            <a:r>
              <a:rPr lang="en-US" altLang="el-GR" sz="2800" b="1">
                <a:solidFill>
                  <a:srgbClr val="FFFF00"/>
                </a:solidFill>
              </a:rPr>
              <a:t>BERZELIUS</a:t>
            </a:r>
            <a:endParaRPr lang="el-GR" altLang="el-GR" sz="2800" b="1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l-GR" sz="2800"/>
              <a:t>I.  </a:t>
            </a:r>
            <a:r>
              <a:rPr lang="el-GR" altLang="el-GR" sz="2800"/>
              <a:t> </a:t>
            </a:r>
            <a:r>
              <a:rPr lang="en-US" altLang="el-GR" sz="2800"/>
              <a:t> </a:t>
            </a:r>
            <a:r>
              <a:rPr lang="el-GR" altLang="el-GR" sz="2800"/>
              <a:t>Αυτοφυή στοιχεία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l-GR" sz="2800"/>
              <a:t>II. </a:t>
            </a:r>
            <a:r>
              <a:rPr lang="el-GR" altLang="el-GR" sz="2800"/>
              <a:t> </a:t>
            </a:r>
            <a:r>
              <a:rPr lang="en-US" altLang="el-GR" sz="2800"/>
              <a:t> </a:t>
            </a:r>
            <a:r>
              <a:rPr lang="el-GR" altLang="el-GR" sz="2800"/>
              <a:t>Σουλφίδια</a:t>
            </a:r>
            <a:r>
              <a:rPr lang="en-US" altLang="el-GR" sz="2800"/>
              <a:t> (+</a:t>
            </a:r>
            <a:r>
              <a:rPr lang="el-GR" altLang="el-GR" sz="2800"/>
              <a:t>Θειοάλατα</a:t>
            </a:r>
            <a:r>
              <a:rPr lang="en-US" altLang="el-GR" sz="2800"/>
              <a:t>)</a:t>
            </a:r>
            <a:endParaRPr lang="el-GR" altLang="el-GR" sz="2800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el-GR" sz="2800"/>
              <a:t>ΙΙΙ. </a:t>
            </a:r>
            <a:r>
              <a:rPr lang="en-US" altLang="el-GR" sz="2800"/>
              <a:t> </a:t>
            </a:r>
            <a:r>
              <a:rPr lang="el-GR" altLang="el-GR" sz="2800"/>
              <a:t>Οξείδια</a:t>
            </a:r>
            <a:r>
              <a:rPr lang="en-US" altLang="el-GR" sz="2800"/>
              <a:t>+</a:t>
            </a:r>
            <a:r>
              <a:rPr lang="el-GR" altLang="el-GR" sz="2800"/>
              <a:t>Υδροξείδια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l-GR" sz="2800"/>
              <a:t>IV</a:t>
            </a:r>
            <a:r>
              <a:rPr lang="el-GR" altLang="el-GR" sz="2800"/>
              <a:t>.</a:t>
            </a:r>
            <a:r>
              <a:rPr lang="en-US" altLang="el-GR" sz="2800"/>
              <a:t>   </a:t>
            </a:r>
            <a:r>
              <a:rPr lang="el-GR" altLang="el-GR" sz="2800"/>
              <a:t>Αλογονίδια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l-GR" sz="2800"/>
              <a:t>V.    </a:t>
            </a:r>
            <a:r>
              <a:rPr lang="el-GR" altLang="el-GR" sz="2800"/>
              <a:t>Ανθρακικά, Νιτρικά, Βορικά, Ιωδικά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l-GR" sz="2800"/>
              <a:t>VI.   </a:t>
            </a:r>
            <a:r>
              <a:rPr lang="el-GR" altLang="el-GR" sz="2800"/>
              <a:t>Θειϊκά, Χρωμικά, Μολυβδαινικά, Βολφραμικά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l-GR" sz="2800"/>
              <a:t>VII.  </a:t>
            </a:r>
            <a:r>
              <a:rPr lang="el-GR" altLang="el-GR" sz="2800"/>
              <a:t>Φωσφορικά</a:t>
            </a:r>
            <a:r>
              <a:rPr lang="en-US" altLang="el-GR" sz="2800"/>
              <a:t>, </a:t>
            </a:r>
            <a:r>
              <a:rPr lang="el-GR" altLang="el-GR" sz="2800"/>
              <a:t>Αρσενικικά, Βαναδινικά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l-GR" sz="2800"/>
              <a:t>VIII. </a:t>
            </a:r>
            <a:r>
              <a:rPr lang="el-GR" altLang="el-GR" sz="2800"/>
              <a:t>Πυριτικά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E880B6A1-309B-4A55-A57D-22316E83B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987550"/>
            <a:ext cx="3254375" cy="46815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l-GR" altLang="el-GR" sz="2400" b="1"/>
              <a:t>Αυτοφυή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l-GR" altLang="el-GR" sz="2400" b="1"/>
              <a:t>Σουλφίδια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l-GR" altLang="el-GR" sz="2400" b="1"/>
              <a:t>Οξείδια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l-GR" altLang="el-GR" sz="2400" b="1"/>
              <a:t>Αλογονίδια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l-GR" altLang="el-GR" sz="2400" b="1"/>
              <a:t>Ανθρακικά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l-GR" altLang="el-GR" sz="2400" b="1"/>
              <a:t>Νιτρικά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l-GR" altLang="el-GR" sz="2400" b="1"/>
              <a:t>Βορικά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l-GR" altLang="el-GR" sz="2400" b="1"/>
              <a:t>Φωσφορικά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l-GR" altLang="el-GR" sz="2400" b="1"/>
              <a:t>Θειϊκά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l-GR" altLang="el-GR" sz="2400" b="1"/>
              <a:t>Βολφραμικά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l-GR" altLang="el-GR" sz="2400" b="1"/>
              <a:t>Πυριτικά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A42783E5-DA8B-417D-88DD-F0C61ACDE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1987550"/>
            <a:ext cx="5832475" cy="4537075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2241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12850" indent="-533400">
              <a:tabLst>
                <a:tab pos="2241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84350" indent="-457200">
              <a:tabLst>
                <a:tab pos="2241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79650" indent="-381000">
              <a:tabLst>
                <a:tab pos="2241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74950" indent="-381000">
              <a:tabLst>
                <a:tab pos="2241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32150" indent="-381000" fontAlgn="base">
              <a:spcBef>
                <a:spcPct val="0"/>
              </a:spcBef>
              <a:spcAft>
                <a:spcPct val="0"/>
              </a:spcAft>
              <a:tabLst>
                <a:tab pos="2241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89350" indent="-381000" fontAlgn="base">
              <a:spcBef>
                <a:spcPct val="0"/>
              </a:spcBef>
              <a:spcAft>
                <a:spcPct val="0"/>
              </a:spcAft>
              <a:tabLst>
                <a:tab pos="2241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46550" indent="-381000" fontAlgn="base">
              <a:spcBef>
                <a:spcPct val="0"/>
              </a:spcBef>
              <a:spcAft>
                <a:spcPct val="0"/>
              </a:spcAft>
              <a:tabLst>
                <a:tab pos="2241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03750" indent="-381000" fontAlgn="base">
              <a:spcBef>
                <a:spcPct val="0"/>
              </a:spcBef>
              <a:spcAft>
                <a:spcPct val="0"/>
              </a:spcAft>
              <a:tabLst>
                <a:tab pos="2241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>
                <a:latin typeface="Verdana" panose="020B0604030504040204" pitchFamily="34" charset="0"/>
              </a:rPr>
              <a:t>Χρυσός</a:t>
            </a:r>
            <a:r>
              <a:rPr lang="el-GR" altLang="el-GR">
                <a:solidFill>
                  <a:schemeClr val="folHlink"/>
                </a:solidFill>
                <a:latin typeface="Verdana" panose="020B0604030504040204" pitchFamily="34" charset="0"/>
              </a:rPr>
              <a:t> </a:t>
            </a:r>
            <a:r>
              <a:rPr lang="en-US" altLang="el-GR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n-US" altLang="el-GR" b="1">
                <a:solidFill>
                  <a:srgbClr val="33CCFF"/>
                </a:solidFill>
                <a:latin typeface="Verdana" panose="020B0604030504040204" pitchFamily="34" charset="0"/>
              </a:rPr>
              <a:t>Au</a:t>
            </a:r>
            <a:endParaRPr lang="el-GR" altLang="el-GR" b="1">
              <a:solidFill>
                <a:srgbClr val="33CCFF"/>
              </a:solidFill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>
                <a:latin typeface="Verdana" panose="020B0604030504040204" pitchFamily="34" charset="0"/>
              </a:rPr>
              <a:t>Γαληνίτης</a:t>
            </a:r>
            <a:r>
              <a:rPr lang="el-GR" altLang="el-GR">
                <a:solidFill>
                  <a:schemeClr val="folHlink"/>
                </a:solidFill>
                <a:latin typeface="Verdana" panose="020B0604030504040204" pitchFamily="34" charset="0"/>
              </a:rPr>
              <a:t> </a:t>
            </a:r>
            <a:r>
              <a:rPr lang="en-US" altLang="el-GR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n-US" altLang="el-GR" b="1">
                <a:solidFill>
                  <a:srgbClr val="33CCFF"/>
                </a:solidFill>
                <a:latin typeface="Verdana" panose="020B0604030504040204" pitchFamily="34" charset="0"/>
              </a:rPr>
              <a:t>Pb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S</a:t>
            </a:r>
            <a:endParaRPr lang="el-GR" altLang="el-GR" b="1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>
                <a:latin typeface="Verdana" panose="020B0604030504040204" pitchFamily="34" charset="0"/>
              </a:rPr>
              <a:t>Αιματίτης</a:t>
            </a:r>
            <a:r>
              <a:rPr lang="el-GR" altLang="el-GR">
                <a:solidFill>
                  <a:schemeClr val="folHlink"/>
                </a:solidFill>
                <a:latin typeface="Verdana" panose="020B0604030504040204" pitchFamily="34" charset="0"/>
              </a:rPr>
              <a:t> </a:t>
            </a:r>
            <a:r>
              <a:rPr lang="en-US" altLang="el-GR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n-US" altLang="el-GR" b="1">
                <a:solidFill>
                  <a:srgbClr val="33CCFF"/>
                </a:solidFill>
                <a:latin typeface="Verdana" panose="020B0604030504040204" pitchFamily="34" charset="0"/>
              </a:rPr>
              <a:t>Fe</a:t>
            </a:r>
            <a:r>
              <a:rPr lang="en-US" altLang="el-GR" b="1" baseline="-25000">
                <a:solidFill>
                  <a:srgbClr val="33CCFF"/>
                </a:solidFill>
                <a:latin typeface="Verdana" panose="020B0604030504040204" pitchFamily="34" charset="0"/>
              </a:rPr>
              <a:t>2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O</a:t>
            </a:r>
            <a:r>
              <a:rPr lang="en-US" altLang="el-GR" b="1" baseline="-25000">
                <a:solidFill>
                  <a:srgbClr val="33CCFF"/>
                </a:solidFill>
                <a:latin typeface="Verdana" panose="020B0604030504040204" pitchFamily="34" charset="0"/>
              </a:rPr>
              <a:t>3	</a:t>
            </a:r>
            <a:endParaRPr lang="el-GR" altLang="el-GR" b="1" baseline="-25000">
              <a:solidFill>
                <a:srgbClr val="33CCFF"/>
              </a:solidFill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>
                <a:latin typeface="Verdana" panose="020B0604030504040204" pitchFamily="34" charset="0"/>
              </a:rPr>
              <a:t>Αλίτης</a:t>
            </a:r>
            <a:r>
              <a:rPr lang="el-GR" altLang="el-GR">
                <a:solidFill>
                  <a:schemeClr val="folHlink"/>
                </a:solidFill>
                <a:latin typeface="Verdana" panose="020B0604030504040204" pitchFamily="34" charset="0"/>
              </a:rPr>
              <a:t> </a:t>
            </a:r>
            <a:r>
              <a:rPr lang="en-US" altLang="el-GR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n-US" altLang="el-GR" b="1">
                <a:solidFill>
                  <a:srgbClr val="33CCFF"/>
                </a:solidFill>
                <a:latin typeface="Verdana" panose="020B0604030504040204" pitchFamily="34" charset="0"/>
              </a:rPr>
              <a:t>Na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Cl</a:t>
            </a:r>
            <a:endParaRPr lang="el-GR" altLang="el-GR" b="1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>
                <a:latin typeface="Verdana" panose="020B0604030504040204" pitchFamily="34" charset="0"/>
              </a:rPr>
              <a:t>Ασβεστίτης</a:t>
            </a:r>
            <a:r>
              <a:rPr lang="en-US" altLang="el-GR">
                <a:solidFill>
                  <a:schemeClr val="folHlink"/>
                </a:solidFill>
                <a:latin typeface="Verdana" panose="020B0604030504040204" pitchFamily="34" charset="0"/>
              </a:rPr>
              <a:t> 	</a:t>
            </a:r>
            <a:r>
              <a:rPr lang="en-US" altLang="el-GR" b="1">
                <a:solidFill>
                  <a:srgbClr val="33CCFF"/>
                </a:solidFill>
                <a:latin typeface="Verdana" panose="020B0604030504040204" pitchFamily="34" charset="0"/>
              </a:rPr>
              <a:t>Ca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CO</a:t>
            </a:r>
            <a:r>
              <a:rPr lang="en-US" altLang="el-GR" b="1" baseline="-25000">
                <a:solidFill>
                  <a:srgbClr val="FF0000"/>
                </a:solidFill>
                <a:latin typeface="Verdana" panose="020B0604030504040204" pitchFamily="34" charset="0"/>
              </a:rPr>
              <a:t>3</a:t>
            </a:r>
            <a:endParaRPr lang="el-GR" altLang="el-GR" b="1" baseline="-25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>
                <a:latin typeface="Verdana" panose="020B0604030504040204" pitchFamily="34" charset="0"/>
              </a:rPr>
              <a:t>Νίτρο</a:t>
            </a:r>
            <a:r>
              <a:rPr lang="en-US" altLang="el-GR">
                <a:solidFill>
                  <a:schemeClr val="folHlink"/>
                </a:solidFill>
                <a:latin typeface="Verdana" panose="020B0604030504040204" pitchFamily="34" charset="0"/>
              </a:rPr>
              <a:t> 	</a:t>
            </a:r>
            <a:r>
              <a:rPr lang="en-US" altLang="el-GR" b="1">
                <a:solidFill>
                  <a:srgbClr val="33CCFF"/>
                </a:solidFill>
                <a:latin typeface="Verdana" panose="020B0604030504040204" pitchFamily="34" charset="0"/>
              </a:rPr>
              <a:t>K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NO</a:t>
            </a:r>
            <a:r>
              <a:rPr lang="en-US" altLang="el-GR" b="1" baseline="-25000">
                <a:solidFill>
                  <a:srgbClr val="FF0000"/>
                </a:solidFill>
                <a:latin typeface="Verdana" panose="020B0604030504040204" pitchFamily="34" charset="0"/>
              </a:rPr>
              <a:t>3</a:t>
            </a:r>
            <a:endParaRPr lang="el-GR" altLang="el-GR" b="1" baseline="-25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>
                <a:latin typeface="Verdana" panose="020B0604030504040204" pitchFamily="34" charset="0"/>
              </a:rPr>
              <a:t>Βόρακας</a:t>
            </a:r>
            <a:r>
              <a:rPr lang="en-US" altLang="el-GR">
                <a:solidFill>
                  <a:schemeClr val="folHlink"/>
                </a:solidFill>
                <a:latin typeface="Verdana" panose="020B0604030504040204" pitchFamily="34" charset="0"/>
              </a:rPr>
              <a:t> 	</a:t>
            </a:r>
            <a:r>
              <a:rPr lang="el-GR" altLang="el-GR" b="1">
                <a:solidFill>
                  <a:srgbClr val="33CCFF"/>
                </a:solidFill>
                <a:latin typeface="Verdana" panose="020B0604030504040204" pitchFamily="34" charset="0"/>
              </a:rPr>
              <a:t>Na</a:t>
            </a:r>
            <a:r>
              <a:rPr lang="el-GR" altLang="el-GR" b="1" baseline="-30000">
                <a:solidFill>
                  <a:srgbClr val="33CCFF"/>
                </a:solidFill>
                <a:latin typeface="Verdana" panose="020B0604030504040204" pitchFamily="34" charset="0"/>
              </a:rPr>
              <a:t>2</a:t>
            </a:r>
            <a:r>
              <a:rPr lang="el-GR" altLang="el-GR" b="1">
                <a:solidFill>
                  <a:srgbClr val="FF0000"/>
                </a:solidFill>
                <a:latin typeface="Verdana" panose="020B0604030504040204" pitchFamily="34" charset="0"/>
              </a:rPr>
              <a:t>B</a:t>
            </a:r>
            <a:r>
              <a:rPr lang="el-GR" altLang="el-GR" b="1" baseline="-3000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r>
              <a:rPr lang="el-GR" altLang="el-GR" b="1">
                <a:solidFill>
                  <a:srgbClr val="FF0000"/>
                </a:solidFill>
                <a:latin typeface="Verdana" panose="020B0604030504040204" pitchFamily="34" charset="0"/>
              </a:rPr>
              <a:t>O</a:t>
            </a:r>
            <a:r>
              <a:rPr lang="el-GR" altLang="el-GR" b="1" baseline="-30000">
                <a:solidFill>
                  <a:srgbClr val="FF0000"/>
                </a:solidFill>
                <a:latin typeface="Verdana" panose="020B0604030504040204" pitchFamily="34" charset="0"/>
              </a:rPr>
              <a:t>5</a:t>
            </a:r>
            <a:r>
              <a:rPr lang="el-GR" altLang="el-GR" b="1">
                <a:solidFill>
                  <a:srgbClr val="33CCFF"/>
                </a:solidFill>
                <a:latin typeface="Verdana" panose="020B0604030504040204" pitchFamily="34" charset="0"/>
              </a:rPr>
              <a:t>(OH)</a:t>
            </a:r>
            <a:r>
              <a:rPr lang="el-GR" altLang="el-GR" b="1" baseline="-30000">
                <a:solidFill>
                  <a:srgbClr val="33CCFF"/>
                </a:solidFill>
                <a:latin typeface="Verdana" panose="020B0604030504040204" pitchFamily="34" charset="0"/>
              </a:rPr>
              <a:t>4</a:t>
            </a:r>
            <a:r>
              <a:rPr lang="el-GR" altLang="el-GR" b="1">
                <a:solidFill>
                  <a:srgbClr val="33CCFF"/>
                </a:solidFill>
                <a:latin typeface="Verdana" panose="020B0604030504040204" pitchFamily="34" charset="0"/>
              </a:rPr>
              <a:t>·8H</a:t>
            </a:r>
            <a:r>
              <a:rPr lang="el-GR" altLang="el-GR" b="1" baseline="-30000">
                <a:solidFill>
                  <a:srgbClr val="33CCFF"/>
                </a:solidFill>
                <a:latin typeface="Verdana" panose="020B0604030504040204" pitchFamily="34" charset="0"/>
              </a:rPr>
              <a:t>2</a:t>
            </a:r>
            <a:r>
              <a:rPr lang="el-GR" altLang="el-GR" b="1">
                <a:solidFill>
                  <a:srgbClr val="33CCFF"/>
                </a:solidFill>
                <a:latin typeface="Verdana" panose="020B0604030504040204" pitchFamily="34" charset="0"/>
              </a:rPr>
              <a:t>O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>
                <a:latin typeface="Verdana" panose="020B0604030504040204" pitchFamily="34" charset="0"/>
              </a:rPr>
              <a:t>Απατίτης</a:t>
            </a:r>
            <a:r>
              <a:rPr lang="en-US" altLang="el-GR">
                <a:solidFill>
                  <a:schemeClr val="folHlink"/>
                </a:solidFill>
                <a:latin typeface="Verdana" panose="020B0604030504040204" pitchFamily="34" charset="0"/>
              </a:rPr>
              <a:t> 	</a:t>
            </a:r>
            <a:r>
              <a:rPr lang="el-GR" altLang="el-GR" b="1">
                <a:solidFill>
                  <a:srgbClr val="33CCFF"/>
                </a:solidFill>
                <a:latin typeface="Verdana" panose="020B0604030504040204" pitchFamily="34" charset="0"/>
              </a:rPr>
              <a:t>Ca</a:t>
            </a:r>
            <a:r>
              <a:rPr lang="el-GR" altLang="el-GR" b="1" baseline="-30000">
                <a:solidFill>
                  <a:srgbClr val="33CCFF"/>
                </a:solidFill>
                <a:latin typeface="Verdana" panose="020B0604030504040204" pitchFamily="34" charset="0"/>
              </a:rPr>
              <a:t>5</a:t>
            </a:r>
            <a:r>
              <a:rPr lang="el-GR" altLang="el-GR" b="1">
                <a:solidFill>
                  <a:srgbClr val="33CCFF"/>
                </a:solidFill>
                <a:latin typeface="Verdana" panose="020B0604030504040204" pitchFamily="34" charset="0"/>
              </a:rPr>
              <a:t>(</a:t>
            </a:r>
            <a:r>
              <a:rPr lang="el-GR" altLang="el-GR" b="1">
                <a:solidFill>
                  <a:srgbClr val="FF0000"/>
                </a:solidFill>
                <a:latin typeface="Verdana" panose="020B0604030504040204" pitchFamily="34" charset="0"/>
              </a:rPr>
              <a:t>PO</a:t>
            </a:r>
            <a:r>
              <a:rPr lang="el-GR" altLang="el-GR" b="1" baseline="-3000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r>
              <a:rPr lang="el-GR" altLang="el-GR" b="1">
                <a:solidFill>
                  <a:srgbClr val="33CCFF"/>
                </a:solidFill>
                <a:latin typeface="Verdana" panose="020B0604030504040204" pitchFamily="34" charset="0"/>
              </a:rPr>
              <a:t>)</a:t>
            </a:r>
            <a:r>
              <a:rPr lang="el-GR" altLang="el-GR" b="1" baseline="-30000">
                <a:solidFill>
                  <a:srgbClr val="33CCFF"/>
                </a:solidFill>
                <a:latin typeface="Verdana" panose="020B0604030504040204" pitchFamily="34" charset="0"/>
              </a:rPr>
              <a:t>3</a:t>
            </a:r>
            <a:r>
              <a:rPr lang="el-GR" altLang="el-GR" b="1">
                <a:solidFill>
                  <a:srgbClr val="33CCFF"/>
                </a:solidFill>
                <a:latin typeface="Verdana" panose="020B0604030504040204" pitchFamily="34" charset="0"/>
              </a:rPr>
              <a:t>(OH,F,Cl)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>
                <a:latin typeface="Verdana" panose="020B0604030504040204" pitchFamily="34" charset="0"/>
              </a:rPr>
              <a:t>Βαρύτης</a:t>
            </a:r>
            <a:r>
              <a:rPr lang="en-US" altLang="el-GR">
                <a:solidFill>
                  <a:schemeClr val="folHlink"/>
                </a:solidFill>
                <a:latin typeface="Verdana" panose="020B0604030504040204" pitchFamily="34" charset="0"/>
              </a:rPr>
              <a:t> 	</a:t>
            </a:r>
            <a:r>
              <a:rPr lang="en-US" altLang="el-GR" b="1">
                <a:solidFill>
                  <a:srgbClr val="33CCFF"/>
                </a:solidFill>
                <a:latin typeface="Verdana" panose="020B0604030504040204" pitchFamily="34" charset="0"/>
              </a:rPr>
              <a:t>Ba</a:t>
            </a:r>
            <a:r>
              <a:rPr lang="en-US" altLang="el-GR" b="1">
                <a:solidFill>
                  <a:srgbClr val="FF0000"/>
                </a:solidFill>
                <a:latin typeface="Verdana" panose="020B0604030504040204" pitchFamily="34" charset="0"/>
              </a:rPr>
              <a:t>SO</a:t>
            </a:r>
            <a:r>
              <a:rPr lang="en-US" altLang="el-GR" b="1" baseline="-2500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endParaRPr lang="el-GR" altLang="el-GR" b="1" baseline="-25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>
                <a:latin typeface="Verdana" panose="020B0604030504040204" pitchFamily="34" charset="0"/>
              </a:rPr>
              <a:t>Βολφραμίτης</a:t>
            </a:r>
            <a:r>
              <a:rPr lang="en-US" altLang="el-GR">
                <a:solidFill>
                  <a:schemeClr val="folHlink"/>
                </a:solidFill>
                <a:latin typeface="Verdana" panose="020B0604030504040204" pitchFamily="34" charset="0"/>
              </a:rPr>
              <a:t>	</a:t>
            </a:r>
            <a:r>
              <a:rPr lang="el-GR" altLang="el-GR" b="1">
                <a:solidFill>
                  <a:srgbClr val="33CCFF"/>
                </a:solidFill>
                <a:latin typeface="Verdana" panose="020B0604030504040204" pitchFamily="34" charset="0"/>
              </a:rPr>
              <a:t>(Fe,Mn)</a:t>
            </a:r>
            <a:r>
              <a:rPr lang="el-GR" altLang="el-GR" b="1">
                <a:solidFill>
                  <a:srgbClr val="FF0000"/>
                </a:solidFill>
                <a:latin typeface="Verdana" panose="020B0604030504040204" pitchFamily="34" charset="0"/>
              </a:rPr>
              <a:t>WO</a:t>
            </a:r>
            <a:r>
              <a:rPr lang="el-GR" altLang="el-GR" b="1" baseline="-3000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endParaRPr lang="el-GR" altLang="el-GR" b="1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l-GR">
                <a:latin typeface="Verdana" panose="020B0604030504040204" pitchFamily="34" charset="0"/>
              </a:rPr>
              <a:t>Ολιβίνης</a:t>
            </a:r>
            <a:r>
              <a:rPr lang="en-US" altLang="el-GR">
                <a:solidFill>
                  <a:schemeClr val="folHlink"/>
                </a:solidFill>
                <a:latin typeface="Verdana" panose="020B0604030504040204" pitchFamily="34" charset="0"/>
              </a:rPr>
              <a:t> 	</a:t>
            </a:r>
            <a:r>
              <a:rPr lang="el-GR" altLang="el-GR" b="1">
                <a:solidFill>
                  <a:srgbClr val="33CCFF"/>
                </a:solidFill>
                <a:latin typeface="Verdana" panose="020B0604030504040204" pitchFamily="34" charset="0"/>
              </a:rPr>
              <a:t>(Mg,Fe)</a:t>
            </a:r>
            <a:r>
              <a:rPr lang="el-GR" altLang="el-GR" b="1" baseline="-30000">
                <a:solidFill>
                  <a:srgbClr val="33CCFF"/>
                </a:solidFill>
                <a:latin typeface="Verdana" panose="020B0604030504040204" pitchFamily="34" charset="0"/>
              </a:rPr>
              <a:t>2</a:t>
            </a:r>
            <a:r>
              <a:rPr lang="el-GR" altLang="el-GR" b="1">
                <a:solidFill>
                  <a:srgbClr val="FF0000"/>
                </a:solidFill>
                <a:latin typeface="Verdana" panose="020B0604030504040204" pitchFamily="34" charset="0"/>
              </a:rPr>
              <a:t>SiO</a:t>
            </a:r>
            <a:r>
              <a:rPr lang="el-GR" altLang="el-GR" b="1" baseline="-3000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endParaRPr lang="el-GR" altLang="el-GR" b="1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C04871B5-94AD-427E-97C2-FC434B7061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l-GR" altLang="el-GR"/>
              <a:t>Ποιες είναι οι ομάδες;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Δίνη">
  <a:themeElements>
    <a:clrScheme name="Δίνη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Δίν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Δίνη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νη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νη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Designs\Δίνη.pot</Template>
  <TotalTime>800</TotalTime>
  <Words>1496</Words>
  <Application>Microsoft Office PowerPoint</Application>
  <PresentationFormat>Προβολή στην οθόνη (4:3)</PresentationFormat>
  <Paragraphs>331</Paragraphs>
  <Slides>69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69</vt:i4>
      </vt:variant>
    </vt:vector>
  </HeadingPairs>
  <TitlesOfParts>
    <vt:vector size="75" baseType="lpstr">
      <vt:lpstr>Arial</vt:lpstr>
      <vt:lpstr>Tahoma</vt:lpstr>
      <vt:lpstr>Wingdings</vt:lpstr>
      <vt:lpstr>Times New Roman</vt:lpstr>
      <vt:lpstr>Verdana</vt:lpstr>
      <vt:lpstr>Δίνη</vt:lpstr>
      <vt:lpstr>Ταξινόμηση ορυκτών</vt:lpstr>
      <vt:lpstr>Ταξινόμηση ορυκτών</vt:lpstr>
      <vt:lpstr>Πως χωρίζονται τα ορυκτά σε ομάδες;</vt:lpstr>
      <vt:lpstr>Για ποιο λόγο τέτοια ταξινόμηση;</vt:lpstr>
      <vt:lpstr>Παρουσίαση του PowerPoint</vt:lpstr>
      <vt:lpstr>Παρουσίαση του PowerPoint</vt:lpstr>
      <vt:lpstr>Ταξινόμηση ορυκτών</vt:lpstr>
      <vt:lpstr>Ταξινόμηση ορυκτών</vt:lpstr>
      <vt:lpstr>Ποιες είναι οι ομάδες;</vt:lpstr>
      <vt:lpstr>Ταξινόμηση ορυκτών</vt:lpstr>
      <vt:lpstr>Ταξινόμηση ορυκτών</vt:lpstr>
      <vt:lpstr>Ταξινόμηση ορυκτών</vt:lpstr>
      <vt:lpstr>Ταξινόμηση ορυκτών</vt:lpstr>
      <vt:lpstr>Αυτοφυή στοιχεία</vt:lpstr>
      <vt:lpstr>Αυτοφυή στοιχεία</vt:lpstr>
      <vt:lpstr>Μεταλλικά στοιχεία</vt:lpstr>
      <vt:lpstr>Ημιμεταλλικά στοιχεία</vt:lpstr>
      <vt:lpstr>Μη μεταλλικά στοιχεία</vt:lpstr>
      <vt:lpstr>Σουλφίδια, Θειοάλατα</vt:lpstr>
      <vt:lpstr>ΣΟΥΛΦΙΔΙΑ  AmXp</vt:lpstr>
      <vt:lpstr>Παρουσίαση του PowerPoint</vt:lpstr>
      <vt:lpstr>Παρουσίαση του PowerPoint</vt:lpstr>
      <vt:lpstr>Παρουσίαση του PowerPoint</vt:lpstr>
      <vt:lpstr>Οξείδια, Υδροξείδια</vt:lpstr>
      <vt:lpstr>ΟΞΕΙΔΙΑ AχΟm</vt:lpstr>
      <vt:lpstr>Παρουσίαση του PowerPoint</vt:lpstr>
      <vt:lpstr>Παρουσίαση του PowerPoint</vt:lpstr>
      <vt:lpstr>ΥΔΡΟΞΕΙΔΙΑ</vt:lpstr>
      <vt:lpstr>Αλογονίδια</vt:lpstr>
      <vt:lpstr>ΑΛΟΓΟΝΙΔΙΑ  AXp</vt:lpstr>
      <vt:lpstr>Αλογονίδια</vt:lpstr>
      <vt:lpstr>Αλογονίδια</vt:lpstr>
      <vt:lpstr>Ανθρακικά</vt:lpstr>
      <vt:lpstr>ΑΝΘΡΑΚΙΚΑ  ACO3</vt:lpstr>
      <vt:lpstr>Ανθρακική ρίζα (CO3 ) 2+</vt:lpstr>
      <vt:lpstr>Ομάδα Ασβεστίτη Τριγωνικό</vt:lpstr>
      <vt:lpstr>Ομάδα Αραγωνίτη Ρομβικό</vt:lpstr>
      <vt:lpstr>Ομάδα Δολομίτη Τριγωνικό</vt:lpstr>
      <vt:lpstr>Ανθρακικά με (ΟΗ)  Μονοκλινές</vt:lpstr>
      <vt:lpstr>ΘΕΙΪΚΑ  ASO4</vt:lpstr>
      <vt:lpstr>Θειϊκή ρίζα (SO4)-2</vt:lpstr>
      <vt:lpstr>Θειικά</vt:lpstr>
      <vt:lpstr>Πυριτικά ορυκτά</vt:lpstr>
      <vt:lpstr>Τετράεδρο πυριτίου</vt:lpstr>
      <vt:lpstr>Τετράεδρο πυριτίου</vt:lpstr>
      <vt:lpstr>Τετράεδρο πυριτίου</vt:lpstr>
      <vt:lpstr>Πολυμερισμός</vt:lpstr>
      <vt:lpstr>Πολυμερισμός</vt:lpstr>
      <vt:lpstr>Πολυμερισμός</vt:lpstr>
      <vt:lpstr>Πολυμερισμός</vt:lpstr>
      <vt:lpstr>Πυριτικά ορυκτά</vt:lpstr>
      <vt:lpstr>Νησοπυριτικά</vt:lpstr>
      <vt:lpstr>Νησοπυριτικά</vt:lpstr>
      <vt:lpstr>Νησοπυριτικά</vt:lpstr>
      <vt:lpstr>Σωροπυριτικά</vt:lpstr>
      <vt:lpstr>Σωροπυριτικά</vt:lpstr>
      <vt:lpstr>Κυκλοπυριτικά</vt:lpstr>
      <vt:lpstr>Κυκλοπυριτικά</vt:lpstr>
      <vt:lpstr>Ινοπυριτικά</vt:lpstr>
      <vt:lpstr>Ινοπυριτικά</vt:lpstr>
      <vt:lpstr>Ινοπυριτικά</vt:lpstr>
      <vt:lpstr>Φυλλοπυριτικά</vt:lpstr>
      <vt:lpstr>Φυλλοπυριτικά</vt:lpstr>
      <vt:lpstr>Τεκτοπυριτικά</vt:lpstr>
      <vt:lpstr>Τεκτοπυριτικά</vt:lpstr>
      <vt:lpstr>ΣΘΕΝΗ ΣΤΟΙΧΕΙΩΝ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Πυριτικά</dc:title>
  <dc:creator>ST</dc:creator>
  <cp:lastModifiedBy>Triantafyllos Soldatos</cp:lastModifiedBy>
  <cp:revision>129</cp:revision>
  <cp:lastPrinted>2004-10-06T16:16:22Z</cp:lastPrinted>
  <dcterms:created xsi:type="dcterms:W3CDTF">2002-12-01T15:39:30Z</dcterms:created>
  <dcterms:modified xsi:type="dcterms:W3CDTF">2020-11-26T15:11:23Z</dcterms:modified>
</cp:coreProperties>
</file>