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0000"/>
    <a:srgbClr val="66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500" autoAdjust="0"/>
  </p:normalViewPr>
  <p:slideViewPr>
    <p:cSldViewPr showGuides="1"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7" name="Group 15">
            <a:extLst>
              <a:ext uri="{FF2B5EF4-FFF2-40B4-BE49-F238E27FC236}">
                <a16:creationId xmlns:a16="http://schemas.microsoft.com/office/drawing/2014/main" id="{04162E4C-1EB7-46AC-8186-31EA146F5A6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3074" name="Rectangle 2">
              <a:extLst>
                <a:ext uri="{FF2B5EF4-FFF2-40B4-BE49-F238E27FC236}">
                  <a16:creationId xmlns:a16="http://schemas.microsoft.com/office/drawing/2014/main" id="{8DA543C3-F0E1-40AE-AD3F-A510E1DAE45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5" name="Freeform 3">
              <a:extLst>
                <a:ext uri="{FF2B5EF4-FFF2-40B4-BE49-F238E27FC236}">
                  <a16:creationId xmlns:a16="http://schemas.microsoft.com/office/drawing/2014/main" id="{D6E2ADAD-2D78-4994-9D97-AC5C2F7A5C9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6" name="Freeform 4">
              <a:extLst>
                <a:ext uri="{FF2B5EF4-FFF2-40B4-BE49-F238E27FC236}">
                  <a16:creationId xmlns:a16="http://schemas.microsoft.com/office/drawing/2014/main" id="{9E8102C2-1C90-4E75-ABF8-F619FF14B84B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7" name="Freeform 5">
              <a:extLst>
                <a:ext uri="{FF2B5EF4-FFF2-40B4-BE49-F238E27FC236}">
                  <a16:creationId xmlns:a16="http://schemas.microsoft.com/office/drawing/2014/main" id="{31455B75-3F66-4501-9386-2AA42479DFA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8" name="Freeform 6">
              <a:extLst>
                <a:ext uri="{FF2B5EF4-FFF2-40B4-BE49-F238E27FC236}">
                  <a16:creationId xmlns:a16="http://schemas.microsoft.com/office/drawing/2014/main" id="{465FD6FE-0423-480E-A06F-D5D76A30FF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79" name="Freeform 7">
              <a:extLst>
                <a:ext uri="{FF2B5EF4-FFF2-40B4-BE49-F238E27FC236}">
                  <a16:creationId xmlns:a16="http://schemas.microsoft.com/office/drawing/2014/main" id="{1AEA9135-D91F-4463-9676-32B23173F3AF}"/>
                </a:ext>
              </a:extLst>
            </p:cNvPr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80" name="Freeform 8">
              <a:extLst>
                <a:ext uri="{FF2B5EF4-FFF2-40B4-BE49-F238E27FC236}">
                  <a16:creationId xmlns:a16="http://schemas.microsoft.com/office/drawing/2014/main" id="{0A0DB8EB-740A-4D53-A321-308339B05863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3081" name="Freeform 9">
              <a:extLst>
                <a:ext uri="{FF2B5EF4-FFF2-40B4-BE49-F238E27FC236}">
                  <a16:creationId xmlns:a16="http://schemas.microsoft.com/office/drawing/2014/main" id="{C4BD7A12-3792-42C4-B5F8-AF736BC34233}"/>
                </a:ext>
              </a:extLst>
            </p:cNvPr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3082" name="Rectangle 10">
            <a:extLst>
              <a:ext uri="{FF2B5EF4-FFF2-40B4-BE49-F238E27FC236}">
                <a16:creationId xmlns:a16="http://schemas.microsoft.com/office/drawing/2014/main" id="{CCBF6E66-EC44-4827-97EB-C402A3499D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l-GR" altLang="el-GR" noProof="0"/>
              <a:t>Κάντε κλικ για να επεξεργαστείτε τον τίτλο</a:t>
            </a:r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8BC891C9-01B0-406F-B80D-6E8E185714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l-GR" alt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3088" name="Rectangle 16">
            <a:extLst>
              <a:ext uri="{FF2B5EF4-FFF2-40B4-BE49-F238E27FC236}">
                <a16:creationId xmlns:a16="http://schemas.microsoft.com/office/drawing/2014/main" id="{8B948806-FC24-46A3-AA41-D5E1BCC05E22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l-GR" altLang="el-GR"/>
          </a:p>
        </p:txBody>
      </p:sp>
      <p:sp>
        <p:nvSpPr>
          <p:cNvPr id="3089" name="Rectangle 17">
            <a:extLst>
              <a:ext uri="{FF2B5EF4-FFF2-40B4-BE49-F238E27FC236}">
                <a16:creationId xmlns:a16="http://schemas.microsoft.com/office/drawing/2014/main" id="{9F653915-29EF-4C5A-A0C3-ADB03D022C2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l-GR" altLang="el-GR"/>
          </a:p>
        </p:txBody>
      </p:sp>
      <p:sp>
        <p:nvSpPr>
          <p:cNvPr id="3090" name="Rectangle 18">
            <a:extLst>
              <a:ext uri="{FF2B5EF4-FFF2-40B4-BE49-F238E27FC236}">
                <a16:creationId xmlns:a16="http://schemas.microsoft.com/office/drawing/2014/main" id="{353856A6-7E0E-4972-9D79-9EC87C51F7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419B61E1-2AB1-4393-94F6-8D49CD72DB2E}" type="slidenum">
              <a:rPr lang="el-GR" altLang="el-GR"/>
              <a:pPr/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FF625A-E4A1-446F-A507-5AE3582AF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A21D0F3-A501-4961-B8AC-1A11215AC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8E49E5E-11AF-4136-85AF-70907F37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11C5A2-43C5-4543-9477-BE205966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0475FD-6E0E-41D4-A1BF-E05B70EA9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A513B-90F7-4C92-A235-FF2D816D003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0137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6518D3B-773E-4455-9FF3-3D79D3A58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488F6A8-2C69-4500-AF4B-A14FAA6CA0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6521F5D-02FA-4E64-9ACD-8F2E85E16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F9EBEB0-914F-4561-8CDA-2E64CAED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C947AAF-469C-49D9-8803-7AC4F72A8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1E71-70F4-4907-A476-C437C882F97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8975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FEDBCF-A155-4DE1-A22D-1B9DB0EF4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B1B1A58-6948-4417-BE91-207333B5A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CF61B5A-E670-4B5A-807F-265CE14B1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67FDC7-FB90-4EA1-9E49-E45A912F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26C8467-C954-422D-ACA1-708223DDF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4F6E0-DB40-4688-BD87-6F9FCE70DC6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35464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3B2B77-7F35-4B05-AE52-6C08FB53C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A966693-0A13-4226-A8A7-1DFD34890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784064D-2B4F-4B54-ADBC-C4D26B592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1C1389C-C6A9-43CF-9E44-A2D53953D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63BBAC-6BED-4114-A34F-31135B3B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A43A3-1747-4177-AB86-555AD5F21BF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76118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845217-E7E0-451B-8EB7-F60660F6C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88F435-A860-4B79-BECE-C2D02293EA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651E51A-D84A-4FAF-9548-14E1661145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E682DFF-15A4-4357-885C-6890E9A5D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7F539F5-356F-41DF-8324-F7A7C102C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D80442F-D7F3-46F0-861F-62645ED41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EA78F-4311-4DD6-B227-E1599989660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100401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2B15DB0-DFDD-48DB-866B-A8A81D10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8C80DF2-5097-4EA1-9F11-FE613235F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CAE5EA9-67AC-4694-9ECE-6A6A13964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34C8A9D-E70A-4137-8631-048E79A5B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AB8C56B-9849-44C5-9E14-0537853B4B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A129C73-5E5D-477E-A33F-741C63AC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145D79B-6CAA-4BC6-849E-A802D697A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BAD9955-013E-42AB-AC6B-1324E9347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DD2912-9CBD-41AB-8280-6245194A96D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3163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86231A-E23C-4BBA-9347-F91168E89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BAF9707-BD5F-4422-9341-DB5CE64A9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A5CC70E-E3DA-48B0-99BA-5F3F7A97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C0DD5FCE-0C12-44BE-A579-52E1C8B08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B4431-9E4D-4880-80CF-DFA957227D0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5039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7137CD8C-2629-4B85-A0A6-0F46E0DF3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B5AACC4-39E2-4EDC-A37C-E109406C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5A27BD5-6DFD-4DC4-9A52-76536C2E2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27263-1974-4237-B94A-D53A36BC50D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2765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9D2FF4-6538-4882-8DD0-3246F6104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5B7285-B4A8-4BF1-8F8D-46082A88D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7C22319-F86B-4D5E-9129-159117CB76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E61C8F8-902C-4F13-8A53-F08EB175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986489E-53D5-4453-965E-662355651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4437CB5-76F5-4D18-859A-214F2658D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C9F7A-0DA6-4D9A-B780-8A6565B1DB1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2558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96CCAF-4168-4686-97EC-C0259464C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F93A811-7B53-43C4-A294-11F643BC4B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F37AB7F-A6D5-4C36-80AD-EB3577789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E783E33-BF8B-4096-ABDA-EBC077930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C3FF7CB-D5F6-43B0-BE88-7ABB58141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4F8603E-39E8-4306-95FA-6B8FFD7D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37C9-E565-4338-9751-5546DF1A509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2077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4" name="Group 16">
            <a:extLst>
              <a:ext uri="{FF2B5EF4-FFF2-40B4-BE49-F238E27FC236}">
                <a16:creationId xmlns:a16="http://schemas.microsoft.com/office/drawing/2014/main" id="{A68E06E1-1B51-45A8-A31F-48E4A496E48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2050" name="Rectangle 2">
              <a:extLst>
                <a:ext uri="{FF2B5EF4-FFF2-40B4-BE49-F238E27FC236}">
                  <a16:creationId xmlns:a16="http://schemas.microsoft.com/office/drawing/2014/main" id="{C7AFC4CC-D024-4C25-8BF7-964A05EDE41A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1" name="Freeform 3">
              <a:extLst>
                <a:ext uri="{FF2B5EF4-FFF2-40B4-BE49-F238E27FC236}">
                  <a16:creationId xmlns:a16="http://schemas.microsoft.com/office/drawing/2014/main" id="{1A7EA1E4-59CF-4BA0-81A1-CA6DC7F6BC40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>
                <a:gd name="T0" fmla="*/ 0 w 5760"/>
                <a:gd name="T1" fmla="*/ 0 h 1104"/>
                <a:gd name="T2" fmla="*/ 5760 w 5760"/>
                <a:gd name="T3" fmla="*/ 0 h 1104"/>
                <a:gd name="T4" fmla="*/ 5760 w 5760"/>
                <a:gd name="T5" fmla="*/ 720 h 1104"/>
                <a:gd name="T6" fmla="*/ 3600 w 5760"/>
                <a:gd name="T7" fmla="*/ 624 h 1104"/>
                <a:gd name="T8" fmla="*/ 0 w 5760"/>
                <a:gd name="T9" fmla="*/ 1000 h 1104"/>
                <a:gd name="T10" fmla="*/ 0 w 5760"/>
                <a:gd name="T11" fmla="*/ 0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2" name="Freeform 4">
              <a:extLst>
                <a:ext uri="{FF2B5EF4-FFF2-40B4-BE49-F238E27FC236}">
                  <a16:creationId xmlns:a16="http://schemas.microsoft.com/office/drawing/2014/main" id="{8A64237C-B9EA-4EE3-846E-49A3B054466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>
                <a:gd name="T0" fmla="*/ 0 w 5760"/>
                <a:gd name="T1" fmla="*/ 582 h 3587"/>
                <a:gd name="T2" fmla="*/ 2640 w 5760"/>
                <a:gd name="T3" fmla="*/ 267 h 3587"/>
                <a:gd name="T4" fmla="*/ 3373 w 5760"/>
                <a:gd name="T5" fmla="*/ 160 h 3587"/>
                <a:gd name="T6" fmla="*/ 5760 w 5760"/>
                <a:gd name="T7" fmla="*/ 358 h 3587"/>
                <a:gd name="T8" fmla="*/ 5760 w 5760"/>
                <a:gd name="T9" fmla="*/ 3587 h 3587"/>
                <a:gd name="T10" fmla="*/ 0 w 5760"/>
                <a:gd name="T11" fmla="*/ 3587 h 3587"/>
                <a:gd name="T12" fmla="*/ 0 w 5760"/>
                <a:gd name="T13" fmla="*/ 582 h 35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3" name="Freeform 5">
              <a:extLst>
                <a:ext uri="{FF2B5EF4-FFF2-40B4-BE49-F238E27FC236}">
                  <a16:creationId xmlns:a16="http://schemas.microsoft.com/office/drawing/2014/main" id="{7C85CE30-5CE4-4A12-9DA7-34F8C87D39B6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>
                <a:gd name="T0" fmla="*/ 0 w 5760"/>
                <a:gd name="T1" fmla="*/ 163 h 538"/>
                <a:gd name="T2" fmla="*/ 0 w 5760"/>
                <a:gd name="T3" fmla="*/ 403 h 538"/>
                <a:gd name="T4" fmla="*/ 1773 w 5760"/>
                <a:gd name="T5" fmla="*/ 443 h 538"/>
                <a:gd name="T6" fmla="*/ 4573 w 5760"/>
                <a:gd name="T7" fmla="*/ 176 h 538"/>
                <a:gd name="T8" fmla="*/ 5760 w 5760"/>
                <a:gd name="T9" fmla="*/ 536 h 538"/>
                <a:gd name="T10" fmla="*/ 5760 w 5760"/>
                <a:gd name="T11" fmla="*/ 163 h 538"/>
                <a:gd name="T12" fmla="*/ 4560 w 5760"/>
                <a:gd name="T13" fmla="*/ 29 h 538"/>
                <a:gd name="T14" fmla="*/ 1987 w 5760"/>
                <a:gd name="T15" fmla="*/ 336 h 538"/>
                <a:gd name="T16" fmla="*/ 0 w 5760"/>
                <a:gd name="T17" fmla="*/ 163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4" name="Freeform 6">
              <a:extLst>
                <a:ext uri="{FF2B5EF4-FFF2-40B4-BE49-F238E27FC236}">
                  <a16:creationId xmlns:a16="http://schemas.microsoft.com/office/drawing/2014/main" id="{3BE6BB17-687F-431C-989E-7B5F2DF985B4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>
                <a:gd name="T0" fmla="*/ 0 w 5760"/>
                <a:gd name="T1" fmla="*/ 246 h 674"/>
                <a:gd name="T2" fmla="*/ 0 w 5760"/>
                <a:gd name="T3" fmla="*/ 406 h 674"/>
                <a:gd name="T4" fmla="*/ 1280 w 5760"/>
                <a:gd name="T5" fmla="*/ 645 h 674"/>
                <a:gd name="T6" fmla="*/ 1627 w 5760"/>
                <a:gd name="T7" fmla="*/ 580 h 674"/>
                <a:gd name="T8" fmla="*/ 4493 w 5760"/>
                <a:gd name="T9" fmla="*/ 113 h 674"/>
                <a:gd name="T10" fmla="*/ 5760 w 5760"/>
                <a:gd name="T11" fmla="*/ 606 h 674"/>
                <a:gd name="T12" fmla="*/ 5760 w 5760"/>
                <a:gd name="T13" fmla="*/ 233 h 674"/>
                <a:gd name="T14" fmla="*/ 4040 w 5760"/>
                <a:gd name="T15" fmla="*/ 33 h 674"/>
                <a:gd name="T16" fmla="*/ 1093 w 5760"/>
                <a:gd name="T17" fmla="*/ 433 h 674"/>
                <a:gd name="T18" fmla="*/ 0 w 5760"/>
                <a:gd name="T19" fmla="*/ 246 h 6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5" name="Freeform 7">
              <a:extLst>
                <a:ext uri="{FF2B5EF4-FFF2-40B4-BE49-F238E27FC236}">
                  <a16:creationId xmlns:a16="http://schemas.microsoft.com/office/drawing/2014/main" id="{435740F7-51D1-4F73-AB23-DCAA9E1DAF1F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>
                <a:gd name="T0" fmla="*/ 0 w 4200"/>
                <a:gd name="T1" fmla="*/ 3361 h 3361"/>
                <a:gd name="T2" fmla="*/ 1054 w 4200"/>
                <a:gd name="T3" fmla="*/ 295 h 3361"/>
                <a:gd name="T4" fmla="*/ 4200 w 4200"/>
                <a:gd name="T5" fmla="*/ 1588 h 3361"/>
                <a:gd name="T6" fmla="*/ 4200 w 4200"/>
                <a:gd name="T7" fmla="*/ 2028 h 3361"/>
                <a:gd name="T8" fmla="*/ 1200 w 4200"/>
                <a:gd name="T9" fmla="*/ 442 h 3361"/>
                <a:gd name="T10" fmla="*/ 347 w 4200"/>
                <a:gd name="T11" fmla="*/ 3361 h 3361"/>
                <a:gd name="T12" fmla="*/ 0 w 4200"/>
                <a:gd name="T13" fmla="*/ 3361 h 3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6" name="Freeform 8">
              <a:extLst>
                <a:ext uri="{FF2B5EF4-FFF2-40B4-BE49-F238E27FC236}">
                  <a16:creationId xmlns:a16="http://schemas.microsoft.com/office/drawing/2014/main" id="{0A9A3E8E-44D8-407F-B026-36CA36BCD37A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>
                <a:gd name="T0" fmla="*/ 0 w 5760"/>
                <a:gd name="T1" fmla="*/ 804 h 1925"/>
                <a:gd name="T2" fmla="*/ 0 w 5760"/>
                <a:gd name="T3" fmla="*/ 991 h 1925"/>
                <a:gd name="T4" fmla="*/ 1547 w 5760"/>
                <a:gd name="T5" fmla="*/ 1818 h 1925"/>
                <a:gd name="T6" fmla="*/ 3253 w 5760"/>
                <a:gd name="T7" fmla="*/ 351 h 1925"/>
                <a:gd name="T8" fmla="*/ 5760 w 5760"/>
                <a:gd name="T9" fmla="*/ 1537 h 1925"/>
                <a:gd name="T10" fmla="*/ 5760 w 5760"/>
                <a:gd name="T11" fmla="*/ 1151 h 1925"/>
                <a:gd name="T12" fmla="*/ 3240 w 5760"/>
                <a:gd name="T13" fmla="*/ 84 h 1925"/>
                <a:gd name="T14" fmla="*/ 1573 w 5760"/>
                <a:gd name="T15" fmla="*/ 1671 h 1925"/>
                <a:gd name="T16" fmla="*/ 0 w 5760"/>
                <a:gd name="T17" fmla="*/ 804 h 19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2057" name="Freeform 9">
              <a:extLst>
                <a:ext uri="{FF2B5EF4-FFF2-40B4-BE49-F238E27FC236}">
                  <a16:creationId xmlns:a16="http://schemas.microsoft.com/office/drawing/2014/main" id="{B5244C5F-1183-400D-9388-F68456290C02}"/>
                </a:ext>
              </a:extLst>
            </p:cNvPr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>
                <a:gd name="T0" fmla="*/ 0 w 4196"/>
                <a:gd name="T1" fmla="*/ 415 h 2120"/>
                <a:gd name="T2" fmla="*/ 0 w 4196"/>
                <a:gd name="T3" fmla="*/ 508 h 2120"/>
                <a:gd name="T4" fmla="*/ 1933 w 4196"/>
                <a:gd name="T5" fmla="*/ 229 h 2120"/>
                <a:gd name="T6" fmla="*/ 3920 w 4196"/>
                <a:gd name="T7" fmla="*/ 1055 h 2120"/>
                <a:gd name="T8" fmla="*/ 3587 w 4196"/>
                <a:gd name="T9" fmla="*/ 2082 h 2120"/>
                <a:gd name="T10" fmla="*/ 3947 w 4196"/>
                <a:gd name="T11" fmla="*/ 829 h 2120"/>
                <a:gd name="T12" fmla="*/ 2253 w 4196"/>
                <a:gd name="T13" fmla="*/ 69 h 2120"/>
                <a:gd name="T14" fmla="*/ 0 w 4196"/>
                <a:gd name="T15" fmla="*/ 415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2058" name="Rectangle 10">
            <a:extLst>
              <a:ext uri="{FF2B5EF4-FFF2-40B4-BE49-F238E27FC236}">
                <a16:creationId xmlns:a16="http://schemas.microsoft.com/office/drawing/2014/main" id="{C04C9A31-0F97-4358-AA39-462B998A0D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A11F7966-FA08-4FCE-B2D9-1DBED25E98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l-GR" altLang="el-GR"/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E55A7DC4-EAD0-4EFE-96BC-3B9DD3EA9BE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l-GR" altLang="el-GR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7299EBC6-1B7C-4AA6-8F69-19E2AE22EF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3D119686-A0A8-4E45-8A7E-C9C290E2A99C}" type="slidenum">
              <a:rPr lang="el-GR" altLang="el-GR"/>
              <a:pPr/>
              <a:t>‹#›</a:t>
            </a:fld>
            <a:endParaRPr lang="el-GR" altLang="el-GR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50E7A2DA-F669-457E-8527-74121F548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7" name="Picture 17">
            <a:extLst>
              <a:ext uri="{FF2B5EF4-FFF2-40B4-BE49-F238E27FC236}">
                <a16:creationId xmlns:a16="http://schemas.microsoft.com/office/drawing/2014/main" id="{27820E10-6E84-41F0-91CD-9FD87EC00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789363"/>
            <a:ext cx="2541587" cy="2008187"/>
          </a:xfrm>
          <a:prstGeom prst="rect">
            <a:avLst/>
          </a:prstGeom>
          <a:noFill/>
          <a:ln w="1905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6" name="Picture 16">
            <a:extLst>
              <a:ext uri="{FF2B5EF4-FFF2-40B4-BE49-F238E27FC236}">
                <a16:creationId xmlns:a16="http://schemas.microsoft.com/office/drawing/2014/main" id="{08196681-9DE2-42A5-9058-0539CF44C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3789363"/>
            <a:ext cx="2857500" cy="2009775"/>
          </a:xfrm>
          <a:prstGeom prst="rect">
            <a:avLst/>
          </a:prstGeom>
          <a:noFill/>
          <a:ln w="1905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15" name="Picture 15">
            <a:extLst>
              <a:ext uri="{FF2B5EF4-FFF2-40B4-BE49-F238E27FC236}">
                <a16:creationId xmlns:a16="http://schemas.microsoft.com/office/drawing/2014/main" id="{4DED4EDA-D61F-4F72-9258-A8E524EFE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549275"/>
            <a:ext cx="2486025" cy="1933575"/>
          </a:xfrm>
          <a:prstGeom prst="rect">
            <a:avLst/>
          </a:prstGeom>
          <a:noFill/>
          <a:ln w="1905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>
            <a:extLst>
              <a:ext uri="{FF2B5EF4-FFF2-40B4-BE49-F238E27FC236}">
                <a16:creationId xmlns:a16="http://schemas.microsoft.com/office/drawing/2014/main" id="{755A6F67-9082-4C18-A089-0B35157F153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143000"/>
          </a:xfrm>
        </p:spPr>
        <p:txBody>
          <a:bodyPr/>
          <a:lstStyle/>
          <a:p>
            <a:r>
              <a:rPr lang="el-GR" altLang="el-GR" sz="4800" b="1"/>
              <a:t>Αυτοφυή στοιχεία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9" name="Picture 13">
            <a:extLst>
              <a:ext uri="{FF2B5EF4-FFF2-40B4-BE49-F238E27FC236}">
                <a16:creationId xmlns:a16="http://schemas.microsoft.com/office/drawing/2014/main" id="{AF931E3C-BECF-4597-A9AC-81FEC633D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149725"/>
            <a:ext cx="1984375" cy="23749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8" name="Rectangle 2">
            <a:extLst>
              <a:ext uri="{FF2B5EF4-FFF2-40B4-BE49-F238E27FC236}">
                <a16:creationId xmlns:a16="http://schemas.microsoft.com/office/drawing/2014/main" id="{84892FBD-C91D-4CFC-B669-7D02575548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l-GR" altLang="el-GR"/>
              <a:t>Ομάδα Λευκοχρύσου</a:t>
            </a:r>
            <a:br>
              <a:rPr lang="el-GR" altLang="el-GR"/>
            </a:br>
            <a:r>
              <a:rPr lang="el-GR" altLang="el-GR"/>
              <a:t>(</a:t>
            </a:r>
            <a:r>
              <a:rPr lang="en-US" altLang="el-GR"/>
              <a:t>Pt, Ir, Os)</a:t>
            </a:r>
            <a:endParaRPr lang="el-GR" altLang="el-GR"/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426D8A22-8A7B-4873-BE45-AA25BCDF1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668963"/>
            <a:ext cx="2428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3200"/>
              <a:t>Λευκόχρυσος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380D19C5-171E-4E62-90DA-FCBE6B276C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114800"/>
          </a:xfrm>
          <a:noFill/>
          <a:ln/>
        </p:spPr>
        <p:txBody>
          <a:bodyPr/>
          <a:lstStyle/>
          <a:p>
            <a:r>
              <a:rPr lang="el-GR" altLang="el-GR">
                <a:solidFill>
                  <a:srgbClr val="66FF33"/>
                </a:solidFill>
              </a:rPr>
              <a:t>Κυβική</a:t>
            </a:r>
            <a:r>
              <a:rPr lang="el-GR" altLang="el-GR"/>
              <a:t> δομή όμοια με χρυσού</a:t>
            </a:r>
          </a:p>
          <a:p>
            <a:r>
              <a:rPr lang="el-GR" altLang="el-GR">
                <a:solidFill>
                  <a:srgbClr val="66FF33"/>
                </a:solidFill>
              </a:rPr>
              <a:t>Σκληρότερα</a:t>
            </a:r>
            <a:r>
              <a:rPr lang="el-GR" altLang="el-GR"/>
              <a:t> απ’ότι η ομάδα χρυσού (4)</a:t>
            </a:r>
          </a:p>
          <a:p>
            <a:r>
              <a:rPr lang="el-GR" altLang="el-GR">
                <a:solidFill>
                  <a:srgbClr val="66FF33"/>
                </a:solidFill>
              </a:rPr>
              <a:t>Ψηλότερα</a:t>
            </a:r>
            <a:r>
              <a:rPr lang="el-GR" altLang="el-GR"/>
              <a:t> σημεία τήξης (1770</a:t>
            </a:r>
            <a:r>
              <a:rPr lang="en-US" altLang="el-GR"/>
              <a:t> </a:t>
            </a:r>
            <a:r>
              <a:rPr lang="el-GR" altLang="el-GR" baseline="30000"/>
              <a:t>ο</a:t>
            </a:r>
            <a:r>
              <a:rPr lang="en-US" altLang="el-GR"/>
              <a:t>C)</a:t>
            </a:r>
            <a:endParaRPr lang="el-GR" alt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4" name="Picture 10">
            <a:extLst>
              <a:ext uri="{FF2B5EF4-FFF2-40B4-BE49-F238E27FC236}">
                <a16:creationId xmlns:a16="http://schemas.microsoft.com/office/drawing/2014/main" id="{89AFCB34-75A1-422B-9F75-1C9386925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860800"/>
            <a:ext cx="3543300" cy="26574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6" name="Rectangle 2">
            <a:extLst>
              <a:ext uri="{FF2B5EF4-FFF2-40B4-BE49-F238E27FC236}">
                <a16:creationId xmlns:a16="http://schemas.microsoft.com/office/drawing/2014/main" id="{5630C0BF-159C-4650-9D19-3A108713D7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7772400" cy="1143000"/>
          </a:xfrm>
        </p:spPr>
        <p:txBody>
          <a:bodyPr/>
          <a:lstStyle/>
          <a:p>
            <a:r>
              <a:rPr lang="el-GR" altLang="el-GR"/>
              <a:t>Ομάδα Σιδήρου</a:t>
            </a:r>
            <a:br>
              <a:rPr lang="el-GR" altLang="el-GR"/>
            </a:br>
            <a:r>
              <a:rPr lang="el-GR" altLang="el-GR"/>
              <a:t>(</a:t>
            </a:r>
            <a:r>
              <a:rPr lang="en-US" altLang="el-GR"/>
              <a:t>Fe, Fe-Ni)</a:t>
            </a:r>
            <a:endParaRPr lang="el-GR" altLang="el-GR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EECB10C8-4C95-4511-A7C6-33CBCFA67E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114800"/>
          </a:xfrm>
          <a:noFill/>
          <a:ln/>
        </p:spPr>
        <p:txBody>
          <a:bodyPr/>
          <a:lstStyle/>
          <a:p>
            <a:r>
              <a:rPr lang="el-GR" altLang="el-GR"/>
              <a:t>Σίδηρος</a:t>
            </a:r>
          </a:p>
          <a:p>
            <a:r>
              <a:rPr lang="el-GR" altLang="el-GR"/>
              <a:t>Καμασίτης (</a:t>
            </a:r>
            <a:r>
              <a:rPr lang="en-US" altLang="el-GR"/>
              <a:t>Ni 5%)</a:t>
            </a:r>
            <a:endParaRPr lang="el-GR" altLang="el-GR"/>
          </a:p>
          <a:p>
            <a:r>
              <a:rPr lang="el-GR" altLang="el-GR"/>
              <a:t>Ταενίτης (</a:t>
            </a:r>
            <a:r>
              <a:rPr lang="en-US" altLang="el-GR"/>
              <a:t>Ni </a:t>
            </a:r>
            <a:r>
              <a:rPr lang="el-GR" altLang="el-GR"/>
              <a:t>27-65</a:t>
            </a:r>
            <a:r>
              <a:rPr lang="en-US" altLang="el-GR"/>
              <a:t>%)</a:t>
            </a:r>
            <a:endParaRPr lang="el-GR" altLang="el-GR"/>
          </a:p>
        </p:txBody>
      </p:sp>
      <p:pic>
        <p:nvPicPr>
          <p:cNvPr id="36875" name="Picture 11">
            <a:extLst>
              <a:ext uri="{FF2B5EF4-FFF2-40B4-BE49-F238E27FC236}">
                <a16:creationId xmlns:a16="http://schemas.microsoft.com/office/drawing/2014/main" id="{9CC052C2-84B0-4398-9627-3E0B2D7FFC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00213"/>
            <a:ext cx="3209925" cy="47815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53" name="Picture 13">
            <a:extLst>
              <a:ext uri="{FF2B5EF4-FFF2-40B4-BE49-F238E27FC236}">
                <a16:creationId xmlns:a16="http://schemas.microsoft.com/office/drawing/2014/main" id="{0A7D475A-5D3E-4F5F-BCBD-C76AF873B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133600"/>
            <a:ext cx="4295775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855" name="Group 15">
            <a:extLst>
              <a:ext uri="{FF2B5EF4-FFF2-40B4-BE49-F238E27FC236}">
                <a16:creationId xmlns:a16="http://schemas.microsoft.com/office/drawing/2014/main" id="{E83CFED1-1CCE-4A44-A44D-B74D29603F5E}"/>
              </a:ext>
            </a:extLst>
          </p:cNvPr>
          <p:cNvGrpSpPr>
            <a:grpSpLocks/>
          </p:cNvGrpSpPr>
          <p:nvPr/>
        </p:nvGrpSpPr>
        <p:grpSpPr bwMode="auto">
          <a:xfrm>
            <a:off x="4643438" y="2133600"/>
            <a:ext cx="4295775" cy="4200525"/>
            <a:chOff x="2925" y="1344"/>
            <a:chExt cx="2706" cy="2646"/>
          </a:xfrm>
        </p:grpSpPr>
        <p:pic>
          <p:nvPicPr>
            <p:cNvPr id="35854" name="Picture 14">
              <a:extLst>
                <a:ext uri="{FF2B5EF4-FFF2-40B4-BE49-F238E27FC236}">
                  <a16:creationId xmlns:a16="http://schemas.microsoft.com/office/drawing/2014/main" id="{76A95643-74A4-458D-B957-BE75B9B20D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5" y="1344"/>
              <a:ext cx="2706" cy="2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849" name="Text Box 9">
              <a:extLst>
                <a:ext uri="{FF2B5EF4-FFF2-40B4-BE49-F238E27FC236}">
                  <a16:creationId xmlns:a16="http://schemas.microsoft.com/office/drawing/2014/main" id="{8941ABE9-1FD8-4384-BDAA-F2A905BDA4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069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l-GR"/>
                <a:t>Α</a:t>
              </a:r>
            </a:p>
          </p:txBody>
        </p:sp>
      </p:grpSp>
      <p:sp>
        <p:nvSpPr>
          <p:cNvPr id="35842" name="Rectangle 2">
            <a:extLst>
              <a:ext uri="{FF2B5EF4-FFF2-40B4-BE49-F238E27FC236}">
                <a16:creationId xmlns:a16="http://schemas.microsoft.com/office/drawing/2014/main" id="{770C3C17-15E3-4B5F-98F0-2E08E70B5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Ομάδα Σιδήρου</a:t>
            </a:r>
            <a:br>
              <a:rPr lang="el-GR" altLang="el-GR"/>
            </a:br>
            <a:r>
              <a:rPr lang="el-GR" altLang="el-GR"/>
              <a:t>(</a:t>
            </a:r>
            <a:r>
              <a:rPr lang="en-US" altLang="el-GR"/>
              <a:t>Fe, Fe-Ni)</a:t>
            </a:r>
            <a:endParaRPr lang="el-GR" altLang="el-GR"/>
          </a:p>
        </p:txBody>
      </p:sp>
      <p:pic>
        <p:nvPicPr>
          <p:cNvPr id="35852" name="Picture 12">
            <a:extLst>
              <a:ext uri="{FF2B5EF4-FFF2-40B4-BE49-F238E27FC236}">
                <a16:creationId xmlns:a16="http://schemas.microsoft.com/office/drawing/2014/main" id="{40BC8036-2B87-40FD-BD4C-431B2B57A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565400"/>
            <a:ext cx="3581400" cy="34290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5" name="Picture 17">
            <a:extLst>
              <a:ext uri="{FF2B5EF4-FFF2-40B4-BE49-F238E27FC236}">
                <a16:creationId xmlns:a16="http://schemas.microsoft.com/office/drawing/2014/main" id="{A783B3F8-6C6A-4C4E-921C-51E7B852E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454525"/>
            <a:ext cx="2928937" cy="21971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4" name="Picture 16">
            <a:extLst>
              <a:ext uri="{FF2B5EF4-FFF2-40B4-BE49-F238E27FC236}">
                <a16:creationId xmlns:a16="http://schemas.microsoft.com/office/drawing/2014/main" id="{DBFF79A2-8E76-470D-965B-B1AE634A86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508500"/>
            <a:ext cx="2867025" cy="21526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03" name="Picture 15">
            <a:extLst>
              <a:ext uri="{FF2B5EF4-FFF2-40B4-BE49-F238E27FC236}">
                <a16:creationId xmlns:a16="http://schemas.microsoft.com/office/drawing/2014/main" id="{3C96B13B-F03A-467B-9D00-D900195B07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1700213"/>
            <a:ext cx="3097213" cy="2057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0" name="Rectangle 2">
            <a:extLst>
              <a:ext uri="{FF2B5EF4-FFF2-40B4-BE49-F238E27FC236}">
                <a16:creationId xmlns:a16="http://schemas.microsoft.com/office/drawing/2014/main" id="{44D6FB65-87D2-4555-BD21-E5763634C5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 altLang="el-GR" b="1"/>
              <a:t>Ημιμεταλλικά στοιχεία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6D6D80D-C4F9-4893-BA88-3B481CF86A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l-GR" altLang="el-GR" b="1"/>
              <a:t>Αρσενικό</a:t>
            </a:r>
            <a:r>
              <a:rPr lang="en-US" altLang="el-GR" b="1"/>
              <a:t> (As)</a:t>
            </a:r>
            <a:endParaRPr lang="el-GR" altLang="el-GR" b="1"/>
          </a:p>
          <a:p>
            <a:r>
              <a:rPr lang="el-GR" altLang="el-GR" b="1"/>
              <a:t>Αντιμόνιο</a:t>
            </a:r>
            <a:r>
              <a:rPr lang="en-US" altLang="el-GR" b="1"/>
              <a:t> (Sb)</a:t>
            </a:r>
            <a:endParaRPr lang="el-GR" altLang="el-GR" b="1"/>
          </a:p>
          <a:p>
            <a:r>
              <a:rPr lang="el-GR" altLang="el-GR" b="1"/>
              <a:t>Βισμούθιο</a:t>
            </a:r>
            <a:r>
              <a:rPr lang="en-US" altLang="el-GR" b="1"/>
              <a:t> (Bi)</a:t>
            </a:r>
            <a:endParaRPr lang="el-GR" altLang="el-GR" b="1"/>
          </a:p>
        </p:txBody>
      </p:sp>
      <p:sp>
        <p:nvSpPr>
          <p:cNvPr id="37900" name="Text Box 12">
            <a:extLst>
              <a:ext uri="{FF2B5EF4-FFF2-40B4-BE49-F238E27FC236}">
                <a16:creationId xmlns:a16="http://schemas.microsoft.com/office/drawing/2014/main" id="{43C4F24D-2648-4597-A2F4-0AA033D8C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3962400"/>
            <a:ext cx="1482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Βισμούθιο</a:t>
            </a:r>
          </a:p>
        </p:txBody>
      </p:sp>
      <p:sp>
        <p:nvSpPr>
          <p:cNvPr id="37901" name="Text Box 13">
            <a:extLst>
              <a:ext uri="{FF2B5EF4-FFF2-40B4-BE49-F238E27FC236}">
                <a16:creationId xmlns:a16="http://schemas.microsoft.com/office/drawing/2014/main" id="{4933D559-C19D-482E-ACA3-3F33DA960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219200"/>
            <a:ext cx="137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Αρσενικό</a:t>
            </a:r>
          </a:p>
        </p:txBody>
      </p:sp>
      <p:sp>
        <p:nvSpPr>
          <p:cNvPr id="37902" name="Text Box 14">
            <a:extLst>
              <a:ext uri="{FF2B5EF4-FFF2-40B4-BE49-F238E27FC236}">
                <a16:creationId xmlns:a16="http://schemas.microsoft.com/office/drawing/2014/main" id="{26D6A721-C3F3-4381-B908-898D28B84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1436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Αντιμόνιο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7" name="Picture 5">
            <a:extLst>
              <a:ext uri="{FF2B5EF4-FFF2-40B4-BE49-F238E27FC236}">
                <a16:creationId xmlns:a16="http://schemas.microsoft.com/office/drawing/2014/main" id="{34023EEF-73A9-41CC-BF53-0C2B1DFB19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852738"/>
            <a:ext cx="8353425" cy="35369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4" name="Rectangle 2">
            <a:extLst>
              <a:ext uri="{FF2B5EF4-FFF2-40B4-BE49-F238E27FC236}">
                <a16:creationId xmlns:a16="http://schemas.microsoft.com/office/drawing/2014/main" id="{651D8B60-0BAA-4AC1-B5B5-BA6A818601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l-GR" altLang="el-GR" sz="3600" b="1"/>
              <a:t>Ημιμεταλλικά στοιχεία (</a:t>
            </a:r>
            <a:r>
              <a:rPr lang="en-US" altLang="el-GR" sz="3600" b="1"/>
              <a:t>As, Sb, Sb)</a:t>
            </a:r>
            <a:endParaRPr lang="el-GR" altLang="el-GR" sz="3600" b="1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AA75E71F-6280-411A-B56C-A26FF14778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l-GR" altLang="el-GR"/>
              <a:t>Ανήκουν στην ίδια ομάδα του περιοδικού πίνακα.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8" name="Picture 12">
            <a:extLst>
              <a:ext uri="{FF2B5EF4-FFF2-40B4-BE49-F238E27FC236}">
                <a16:creationId xmlns:a16="http://schemas.microsoft.com/office/drawing/2014/main" id="{C6AA2B75-00E3-4E76-9083-C6594DCF9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708275"/>
            <a:ext cx="2876550" cy="355282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8" name="Rectangle 2">
            <a:extLst>
              <a:ext uri="{FF2B5EF4-FFF2-40B4-BE49-F238E27FC236}">
                <a16:creationId xmlns:a16="http://schemas.microsoft.com/office/drawing/2014/main" id="{ED458395-E57A-4E52-9ABF-26B91E8BEF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l-GR" altLang="el-GR" sz="3600" b="1"/>
              <a:t>Ημιμεταλλικά στοιχεία (</a:t>
            </a:r>
            <a:r>
              <a:rPr lang="en-US" altLang="el-GR" sz="3600" b="1"/>
              <a:t>As, Sb, Sb)</a:t>
            </a:r>
            <a:endParaRPr lang="el-GR" altLang="el-GR" sz="3600" b="1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9715D26C-A743-48AB-A6AB-12F90F7E4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l-GR" altLang="el-GR"/>
              <a:t>Ανήκουν στο τριγωνικό σύστημα.</a:t>
            </a:r>
          </a:p>
        </p:txBody>
      </p:sp>
      <p:pic>
        <p:nvPicPr>
          <p:cNvPr id="39944" name="Picture 8">
            <a:extLst>
              <a:ext uri="{FF2B5EF4-FFF2-40B4-BE49-F238E27FC236}">
                <a16:creationId xmlns:a16="http://schemas.microsoft.com/office/drawing/2014/main" id="{F1C485E7-9E49-4A82-A2A8-978CEBDE7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76600"/>
            <a:ext cx="239077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9" name="Picture 13">
            <a:extLst>
              <a:ext uri="{FF2B5EF4-FFF2-40B4-BE49-F238E27FC236}">
                <a16:creationId xmlns:a16="http://schemas.microsoft.com/office/drawing/2014/main" id="{9A6944B1-E255-452E-A8D8-9002802CD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2205038"/>
            <a:ext cx="3438525" cy="44640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BDA0ACB-318A-4B92-91E5-E44AB32CAE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l-GR" altLang="el-GR" sz="3600" b="1"/>
              <a:t>Ημιμεταλλικά στοιχεία (</a:t>
            </a:r>
            <a:r>
              <a:rPr lang="en-US" altLang="el-GR" sz="3600" b="1"/>
              <a:t>As, Sb, Sb)</a:t>
            </a:r>
            <a:endParaRPr lang="el-GR" altLang="el-GR" sz="3600" b="1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968D152-6652-4029-8EF1-4D33F82155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el-GR" altLang="el-GR"/>
              <a:t>Τύπος δεσμού μεταξύ </a:t>
            </a:r>
            <a:r>
              <a:rPr lang="el-GR" altLang="el-GR">
                <a:solidFill>
                  <a:srgbClr val="66FF33"/>
                </a:solidFill>
              </a:rPr>
              <a:t>μεταλλικού και ομοιοπολικού.</a:t>
            </a:r>
          </a:p>
          <a:p>
            <a:r>
              <a:rPr lang="el-GR" altLang="el-GR">
                <a:solidFill>
                  <a:srgbClr val="66FF33"/>
                </a:solidFill>
              </a:rPr>
              <a:t>Φτωχότεροι</a:t>
            </a:r>
            <a:r>
              <a:rPr lang="el-GR" altLang="el-GR"/>
              <a:t> αγωγοί ηλεκτρισμού και θερμότητας από τα μέταλλα.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8" name="Picture 14">
            <a:extLst>
              <a:ext uri="{FF2B5EF4-FFF2-40B4-BE49-F238E27FC236}">
                <a16:creationId xmlns:a16="http://schemas.microsoft.com/office/drawing/2014/main" id="{56D9DF22-5325-4A0D-8596-7D4E07B63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365625"/>
            <a:ext cx="2808288" cy="21844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997" name="Picture 13">
            <a:extLst>
              <a:ext uri="{FF2B5EF4-FFF2-40B4-BE49-F238E27FC236}">
                <a16:creationId xmlns:a16="http://schemas.microsoft.com/office/drawing/2014/main" id="{A2A2912E-05D7-4C80-B2E1-8C532BD99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1341438"/>
            <a:ext cx="2289175" cy="2735262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6" name="Rectangle 2">
            <a:extLst>
              <a:ext uri="{FF2B5EF4-FFF2-40B4-BE49-F238E27FC236}">
                <a16:creationId xmlns:a16="http://schemas.microsoft.com/office/drawing/2014/main" id="{88935267-851F-4F49-94B0-4358DAD85D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 altLang="el-GR" b="1"/>
              <a:t>Μη μεταλλικά στοιχεία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FF12C27-3971-4C7D-9A0B-254DDAFF2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4114800"/>
          </a:xfrm>
        </p:spPr>
        <p:txBody>
          <a:bodyPr/>
          <a:lstStyle/>
          <a:p>
            <a:r>
              <a:rPr lang="el-GR" altLang="el-GR" b="1"/>
              <a:t>Θείο</a:t>
            </a:r>
            <a:r>
              <a:rPr lang="en-US" altLang="el-GR" b="1"/>
              <a:t> (S)</a:t>
            </a:r>
            <a:endParaRPr lang="el-GR" altLang="el-GR" b="1"/>
          </a:p>
          <a:p>
            <a:r>
              <a:rPr lang="el-GR" altLang="el-GR" b="1"/>
              <a:t>Διαμάντι</a:t>
            </a:r>
            <a:r>
              <a:rPr lang="en-US" altLang="el-GR" b="1"/>
              <a:t> (C)</a:t>
            </a:r>
            <a:endParaRPr lang="el-GR" altLang="el-GR" b="1"/>
          </a:p>
          <a:p>
            <a:r>
              <a:rPr lang="el-GR" altLang="el-GR" b="1"/>
              <a:t>Γραφίτης</a:t>
            </a:r>
            <a:r>
              <a:rPr lang="en-US" altLang="el-GR" b="1"/>
              <a:t> (C)</a:t>
            </a:r>
            <a:endParaRPr lang="el-GR" altLang="el-GR" b="1"/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1BE4FB03-9664-49E4-AF83-8B855BA94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905250"/>
            <a:ext cx="133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Γραφίτης</a:t>
            </a: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1C799CE7-D9A8-498A-B219-4BC24A03D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050" y="1219200"/>
            <a:ext cx="768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Θείο</a:t>
            </a:r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005E2851-85E0-40DD-A805-CC87ABA37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905250"/>
            <a:ext cx="1289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Διαμάντι</a:t>
            </a:r>
          </a:p>
        </p:txBody>
      </p:sp>
      <p:pic>
        <p:nvPicPr>
          <p:cNvPr id="41999" name="Picture 15">
            <a:extLst>
              <a:ext uri="{FF2B5EF4-FFF2-40B4-BE49-F238E27FC236}">
                <a16:creationId xmlns:a16="http://schemas.microsoft.com/office/drawing/2014/main" id="{3213FC6C-798E-4243-A89F-2E4AD0D57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638" y="4365625"/>
            <a:ext cx="2881312" cy="2160588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F2F08E7-865D-494B-A4D6-7EAAD1A38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 altLang="el-GR" b="1"/>
              <a:t>Μη μεταλλικά στοιχεία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9C3B87A-943C-46C0-A3A6-762B4F40F5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772400" cy="4114800"/>
          </a:xfrm>
        </p:spPr>
        <p:txBody>
          <a:bodyPr/>
          <a:lstStyle/>
          <a:p>
            <a:r>
              <a:rPr lang="el-GR" altLang="el-GR" b="1"/>
              <a:t>Θείο</a:t>
            </a:r>
            <a:r>
              <a:rPr lang="en-US" altLang="el-GR" b="1"/>
              <a:t> (S)</a:t>
            </a:r>
            <a:endParaRPr lang="el-GR" altLang="el-GR" b="1"/>
          </a:p>
          <a:p>
            <a:endParaRPr lang="el-GR" altLang="el-GR" b="1"/>
          </a:p>
        </p:txBody>
      </p:sp>
      <p:pic>
        <p:nvPicPr>
          <p:cNvPr id="43019" name="Picture 11">
            <a:extLst>
              <a:ext uri="{FF2B5EF4-FFF2-40B4-BE49-F238E27FC236}">
                <a16:creationId xmlns:a16="http://schemas.microsoft.com/office/drawing/2014/main" id="{E9EA0687-CE84-4FF2-8078-D7225956EC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86200"/>
            <a:ext cx="257175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20" name="Text Box 12">
            <a:extLst>
              <a:ext uri="{FF2B5EF4-FFF2-40B4-BE49-F238E27FC236}">
                <a16:creationId xmlns:a16="http://schemas.microsoft.com/office/drawing/2014/main" id="{01E68A8C-3890-41F0-A9EC-FC05B829C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2376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Ρομβικό σύστημα</a:t>
            </a:r>
          </a:p>
        </p:txBody>
      </p:sp>
      <p:pic>
        <p:nvPicPr>
          <p:cNvPr id="43021" name="Picture 13">
            <a:extLst>
              <a:ext uri="{FF2B5EF4-FFF2-40B4-BE49-F238E27FC236}">
                <a16:creationId xmlns:a16="http://schemas.microsoft.com/office/drawing/2014/main" id="{71CFA9FC-BC2B-4B9C-89F9-7AC02CA0D5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557338"/>
            <a:ext cx="5286375" cy="496252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42" name="Picture 10">
            <a:extLst>
              <a:ext uri="{FF2B5EF4-FFF2-40B4-BE49-F238E27FC236}">
                <a16:creationId xmlns:a16="http://schemas.microsoft.com/office/drawing/2014/main" id="{8F3C0AF7-3CFB-4F4C-A136-F4907E1B6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484313"/>
            <a:ext cx="4295775" cy="506730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4" name="Rectangle 2">
            <a:extLst>
              <a:ext uri="{FF2B5EF4-FFF2-40B4-BE49-F238E27FC236}">
                <a16:creationId xmlns:a16="http://schemas.microsoft.com/office/drawing/2014/main" id="{7AB254A8-93F2-428D-A25E-390FDF93E4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 altLang="el-GR" b="1"/>
              <a:t>Μη μεταλλικά στοιχεία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4EFD15E-20EF-404F-A616-70FD3CFCFA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772400" cy="4114800"/>
          </a:xfrm>
        </p:spPr>
        <p:txBody>
          <a:bodyPr/>
          <a:lstStyle/>
          <a:p>
            <a:r>
              <a:rPr lang="el-GR" altLang="el-GR" b="1"/>
              <a:t>Διαμάντι</a:t>
            </a:r>
            <a:r>
              <a:rPr lang="en-US" altLang="el-GR" b="1"/>
              <a:t> (C)</a:t>
            </a:r>
            <a:endParaRPr lang="el-GR" altLang="el-GR" b="1"/>
          </a:p>
          <a:p>
            <a:endParaRPr lang="el-GR" altLang="el-GR" b="1"/>
          </a:p>
        </p:txBody>
      </p:sp>
      <p:sp>
        <p:nvSpPr>
          <p:cNvPr id="44038" name="Text Box 6">
            <a:extLst>
              <a:ext uri="{FF2B5EF4-FFF2-40B4-BE49-F238E27FC236}">
                <a16:creationId xmlns:a16="http://schemas.microsoft.com/office/drawing/2014/main" id="{6B208E97-1131-4F7E-821D-D16E9976C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2262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Κυβικό σύστημα</a:t>
            </a:r>
          </a:p>
        </p:txBody>
      </p:sp>
      <p:pic>
        <p:nvPicPr>
          <p:cNvPr id="44039" name="Picture 7">
            <a:extLst>
              <a:ext uri="{FF2B5EF4-FFF2-40B4-BE49-F238E27FC236}">
                <a16:creationId xmlns:a16="http://schemas.microsoft.com/office/drawing/2014/main" id="{3452B29C-E4FF-4F0B-8AA5-F390C931D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2286000" cy="218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0" name="Picture 8">
            <a:extLst>
              <a:ext uri="{FF2B5EF4-FFF2-40B4-BE49-F238E27FC236}">
                <a16:creationId xmlns:a16="http://schemas.microsoft.com/office/drawing/2014/main" id="{EDB1DBBC-24FC-46A9-88B4-104FCA61E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191000"/>
            <a:ext cx="226695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7EA8CB2-DFBD-4E33-928C-80F09884BA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/>
              <a:t>Αυτοφυή στοιχεία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DC2723E-E37E-45C6-9F0C-63FD64115F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l-GR" altLang="el-GR" sz="4000" b="1"/>
              <a:t>Μεταλλικά</a:t>
            </a:r>
            <a:r>
              <a:rPr lang="el-GR" altLang="el-GR" sz="4000"/>
              <a:t> στοιχεία</a:t>
            </a:r>
            <a:r>
              <a:rPr lang="en-US" altLang="el-GR" sz="4000"/>
              <a:t> </a:t>
            </a:r>
            <a:br>
              <a:rPr lang="el-GR" altLang="el-GR" sz="4000"/>
            </a:br>
            <a:r>
              <a:rPr lang="en-US" altLang="el-GR" sz="4000">
                <a:solidFill>
                  <a:srgbClr val="66FF33"/>
                </a:solidFill>
              </a:rPr>
              <a:t>(Au, Ag, Cu, Pb, Pt, Os, Ir, Fe)</a:t>
            </a:r>
            <a:endParaRPr lang="el-GR" altLang="el-GR" sz="4000">
              <a:solidFill>
                <a:srgbClr val="66FF33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l-GR" altLang="el-GR" sz="4000" b="1"/>
              <a:t>Ημιμεταλλικά</a:t>
            </a:r>
            <a:r>
              <a:rPr lang="el-GR" altLang="el-GR" sz="4000"/>
              <a:t> στοιχεία</a:t>
            </a:r>
            <a:r>
              <a:rPr lang="en-US" altLang="el-GR" sz="4000"/>
              <a:t> </a:t>
            </a:r>
            <a:br>
              <a:rPr lang="el-GR" altLang="el-GR" sz="4000"/>
            </a:br>
            <a:r>
              <a:rPr lang="en-US" altLang="el-GR" sz="4000">
                <a:solidFill>
                  <a:srgbClr val="66FF33"/>
                </a:solidFill>
              </a:rPr>
              <a:t>(As, Sb, Bi)</a:t>
            </a:r>
            <a:endParaRPr lang="el-GR" altLang="el-GR" sz="4000">
              <a:solidFill>
                <a:srgbClr val="66FF33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el-GR" altLang="el-GR" sz="4000" b="1"/>
              <a:t>Μη μεταλλικά</a:t>
            </a:r>
            <a:r>
              <a:rPr lang="el-GR" altLang="el-GR" sz="4000"/>
              <a:t> στοιχεία </a:t>
            </a:r>
            <a:br>
              <a:rPr lang="el-GR" altLang="el-GR" sz="4000"/>
            </a:br>
            <a:r>
              <a:rPr lang="el-GR" altLang="el-GR" sz="4000">
                <a:solidFill>
                  <a:srgbClr val="66FF33"/>
                </a:solidFill>
              </a:rPr>
              <a:t>(</a:t>
            </a:r>
            <a:r>
              <a:rPr lang="en-US" altLang="el-GR" sz="4000">
                <a:solidFill>
                  <a:srgbClr val="66FF33"/>
                </a:solidFill>
              </a:rPr>
              <a:t>S, </a:t>
            </a:r>
            <a:r>
              <a:rPr lang="el-GR" altLang="el-GR" sz="4000">
                <a:solidFill>
                  <a:srgbClr val="66FF33"/>
                </a:solidFill>
              </a:rPr>
              <a:t>Διαμάντι </a:t>
            </a:r>
            <a:r>
              <a:rPr lang="en-US" altLang="el-GR" sz="4000">
                <a:solidFill>
                  <a:srgbClr val="66FF33"/>
                </a:solidFill>
              </a:rPr>
              <a:t>C</a:t>
            </a:r>
            <a:r>
              <a:rPr lang="el-GR" altLang="el-GR" sz="4000">
                <a:solidFill>
                  <a:srgbClr val="66FF33"/>
                </a:solidFill>
              </a:rPr>
              <a:t>, Γραφίτης </a:t>
            </a:r>
            <a:r>
              <a:rPr lang="en-US" altLang="el-GR" sz="4000">
                <a:solidFill>
                  <a:srgbClr val="66FF33"/>
                </a:solidFill>
              </a:rPr>
              <a:t>C)</a:t>
            </a:r>
            <a:endParaRPr lang="el-GR" altLang="el-GR" sz="4000">
              <a:solidFill>
                <a:srgbClr val="66FF3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8" name="Picture 12">
            <a:extLst>
              <a:ext uri="{FF2B5EF4-FFF2-40B4-BE49-F238E27FC236}">
                <a16:creationId xmlns:a16="http://schemas.microsoft.com/office/drawing/2014/main" id="{5FA6DDA2-879F-4223-AEBE-B3C81BA2A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852738"/>
            <a:ext cx="4276725" cy="33337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58" name="Rectangle 2">
            <a:extLst>
              <a:ext uri="{FF2B5EF4-FFF2-40B4-BE49-F238E27FC236}">
                <a16:creationId xmlns:a16="http://schemas.microsoft.com/office/drawing/2014/main" id="{5527E77C-FB85-4661-9F27-5B782863E0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l-GR" altLang="el-GR" b="1"/>
              <a:t>Μη μεταλλικά στοιχεία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95E3B68-177C-4EAE-8EA0-9DA3B0AA8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772400" cy="4114800"/>
          </a:xfrm>
        </p:spPr>
        <p:txBody>
          <a:bodyPr/>
          <a:lstStyle/>
          <a:p>
            <a:r>
              <a:rPr lang="el-GR" altLang="el-GR" b="1"/>
              <a:t>Γραφίτης</a:t>
            </a:r>
            <a:r>
              <a:rPr lang="en-US" altLang="el-GR" b="1"/>
              <a:t> (C)</a:t>
            </a:r>
            <a:endParaRPr lang="el-GR" altLang="el-GR" b="1"/>
          </a:p>
          <a:p>
            <a:endParaRPr lang="el-GR" altLang="el-GR" b="1"/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990677B7-3BA6-4299-B596-5F83F919E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1600200"/>
            <a:ext cx="2690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/>
              <a:t>Εξαγωνικό σύστημα</a:t>
            </a:r>
          </a:p>
        </p:txBody>
      </p:sp>
      <p:pic>
        <p:nvPicPr>
          <p:cNvPr id="45065" name="Picture 9">
            <a:extLst>
              <a:ext uri="{FF2B5EF4-FFF2-40B4-BE49-F238E27FC236}">
                <a16:creationId xmlns:a16="http://schemas.microsoft.com/office/drawing/2014/main" id="{D47211D9-F781-4A58-BD68-DD1E2958F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1143000"/>
            <a:ext cx="1905000" cy="142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6" name="Picture 10">
            <a:extLst>
              <a:ext uri="{FF2B5EF4-FFF2-40B4-BE49-F238E27FC236}">
                <a16:creationId xmlns:a16="http://schemas.microsoft.com/office/drawing/2014/main" id="{055118F6-CCFA-49D4-8C03-A67C5CE225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92413"/>
            <a:ext cx="4295775" cy="391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7" name="Picture 11">
            <a:extLst>
              <a:ext uri="{FF2B5EF4-FFF2-40B4-BE49-F238E27FC236}">
                <a16:creationId xmlns:a16="http://schemas.microsoft.com/office/drawing/2014/main" id="{19965C23-8235-444A-8579-32BF31C96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792413"/>
            <a:ext cx="4295775" cy="391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F02C2EB-3E37-4A97-9F48-FEE771FBB6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l-GR" altLang="el-GR" b="1"/>
              <a:t>Μη μεταλλικά στοιχεία</a:t>
            </a:r>
            <a:br>
              <a:rPr lang="el-GR" altLang="el-GR" b="1"/>
            </a:br>
            <a:r>
              <a:rPr lang="el-GR" altLang="el-GR"/>
              <a:t>Διαμάντι - Γραφίτης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31CAD3F5-8DA4-4F7F-B332-61F294625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>
              <a:buFontTx/>
              <a:buNone/>
            </a:pPr>
            <a:r>
              <a:rPr lang="el-GR" altLang="el-GR" b="1"/>
              <a:t>Η διαφορά στη δομή έχει ως αποτέλεσμα:</a:t>
            </a:r>
          </a:p>
          <a:p>
            <a:r>
              <a:rPr lang="el-GR" altLang="el-GR"/>
              <a:t>Να ανήκουν σε διαφορετικό σύστημα</a:t>
            </a:r>
            <a:br>
              <a:rPr lang="el-GR" altLang="el-GR"/>
            </a:br>
            <a:r>
              <a:rPr lang="el-GR" altLang="el-GR">
                <a:solidFill>
                  <a:srgbClr val="66FF33"/>
                </a:solidFill>
              </a:rPr>
              <a:t>Διαμάντι (κυβικό) </a:t>
            </a:r>
            <a:r>
              <a:rPr lang="en-US" altLang="el-GR">
                <a:solidFill>
                  <a:srgbClr val="66FF33"/>
                </a:solidFill>
              </a:rPr>
              <a:t>-</a:t>
            </a:r>
            <a:r>
              <a:rPr lang="el-GR" altLang="el-GR">
                <a:solidFill>
                  <a:srgbClr val="66FF33"/>
                </a:solidFill>
              </a:rPr>
              <a:t> Γραφίτης (εξαγωνικό)</a:t>
            </a:r>
          </a:p>
          <a:p>
            <a:r>
              <a:rPr lang="el-GR" altLang="el-GR"/>
              <a:t>Να έχουν διαφορετική σκληρότητα</a:t>
            </a:r>
            <a:br>
              <a:rPr lang="el-GR" altLang="el-GR"/>
            </a:br>
            <a:r>
              <a:rPr lang="el-GR" altLang="el-GR">
                <a:solidFill>
                  <a:srgbClr val="66FF33"/>
                </a:solidFill>
              </a:rPr>
              <a:t>Διαμάντι (10) </a:t>
            </a:r>
            <a:r>
              <a:rPr lang="en-US" altLang="el-GR">
                <a:solidFill>
                  <a:srgbClr val="66FF33"/>
                </a:solidFill>
              </a:rPr>
              <a:t>-</a:t>
            </a:r>
            <a:r>
              <a:rPr lang="el-GR" altLang="el-GR">
                <a:solidFill>
                  <a:srgbClr val="66FF33"/>
                </a:solidFill>
              </a:rPr>
              <a:t> Γραφίτης (1-2)</a:t>
            </a:r>
          </a:p>
          <a:p>
            <a:r>
              <a:rPr lang="el-GR" altLang="el-GR"/>
              <a:t>Να έχουν διαφορετική ηλεκτρική αγωγιμότητα</a:t>
            </a:r>
            <a:br>
              <a:rPr lang="el-GR" altLang="el-GR"/>
            </a:br>
            <a:r>
              <a:rPr lang="el-GR" altLang="el-GR">
                <a:solidFill>
                  <a:srgbClr val="66FF33"/>
                </a:solidFill>
              </a:rPr>
              <a:t>Διαμάντι (όχι) </a:t>
            </a:r>
            <a:r>
              <a:rPr lang="en-US" altLang="el-GR">
                <a:solidFill>
                  <a:srgbClr val="66FF33"/>
                </a:solidFill>
              </a:rPr>
              <a:t>-</a:t>
            </a:r>
            <a:r>
              <a:rPr lang="el-GR" altLang="el-GR">
                <a:solidFill>
                  <a:srgbClr val="66FF33"/>
                </a:solidFill>
              </a:rPr>
              <a:t> Γραφίτης (άριστη)</a:t>
            </a:r>
          </a:p>
          <a:p>
            <a:endParaRPr lang="el-GR" altLang="el-GR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4239D8A-B825-487F-8084-9E4715F05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/>
              <a:t>Μεταλλικά στοιχεία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071A842A-90CA-490E-BDD3-0205F19087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4000"/>
              <a:t>Ομάδα Χρυσού </a:t>
            </a:r>
            <a:r>
              <a:rPr lang="el-GR" altLang="el-GR" sz="4000" b="1">
                <a:solidFill>
                  <a:srgbClr val="FFCC00"/>
                </a:solidFill>
              </a:rPr>
              <a:t>(</a:t>
            </a:r>
            <a:r>
              <a:rPr lang="en-US" altLang="el-GR" sz="4000" b="1">
                <a:solidFill>
                  <a:srgbClr val="FFCC00"/>
                </a:solidFill>
              </a:rPr>
              <a:t>Au, Ag, Cu, Pb)</a:t>
            </a:r>
            <a:endParaRPr lang="el-GR" altLang="el-GR" sz="4000" b="1">
              <a:solidFill>
                <a:srgbClr val="FFCC00"/>
              </a:solidFill>
            </a:endParaRPr>
          </a:p>
          <a:p>
            <a:pPr>
              <a:buFontTx/>
              <a:buNone/>
            </a:pPr>
            <a:endParaRPr lang="en-US" altLang="el-GR" sz="4000" b="1">
              <a:solidFill>
                <a:srgbClr val="FFCC00"/>
              </a:solidFill>
            </a:endParaRPr>
          </a:p>
          <a:p>
            <a:r>
              <a:rPr lang="el-GR" altLang="el-GR" sz="4000"/>
              <a:t>Ομάδα Λευκοχρύσου </a:t>
            </a:r>
            <a:r>
              <a:rPr lang="el-GR" altLang="el-GR" sz="4000" b="1">
                <a:solidFill>
                  <a:srgbClr val="FFCC00"/>
                </a:solidFill>
              </a:rPr>
              <a:t>(</a:t>
            </a:r>
            <a:r>
              <a:rPr lang="en-US" altLang="el-GR" sz="4000" b="1">
                <a:solidFill>
                  <a:srgbClr val="FFCC00"/>
                </a:solidFill>
              </a:rPr>
              <a:t>Pt, Ir, Os)</a:t>
            </a:r>
            <a:endParaRPr lang="el-GR" altLang="el-GR" sz="4000" b="1">
              <a:solidFill>
                <a:srgbClr val="FFCC00"/>
              </a:solidFill>
            </a:endParaRPr>
          </a:p>
          <a:p>
            <a:pPr>
              <a:buFontTx/>
              <a:buNone/>
            </a:pPr>
            <a:endParaRPr lang="en-US" altLang="el-GR" sz="4000" b="1">
              <a:solidFill>
                <a:srgbClr val="FFCC00"/>
              </a:solidFill>
            </a:endParaRPr>
          </a:p>
          <a:p>
            <a:r>
              <a:rPr lang="el-GR" altLang="el-GR" sz="4000"/>
              <a:t>Ομάδα Σιδήρου </a:t>
            </a:r>
            <a:r>
              <a:rPr lang="el-GR" altLang="el-GR" sz="4000" b="1">
                <a:solidFill>
                  <a:srgbClr val="FFCC00"/>
                </a:solidFill>
              </a:rPr>
              <a:t>(</a:t>
            </a:r>
            <a:r>
              <a:rPr lang="en-US" altLang="el-GR" sz="4000" b="1">
                <a:solidFill>
                  <a:srgbClr val="FFCC00"/>
                </a:solidFill>
              </a:rPr>
              <a:t>Fe, Fe-Ni)</a:t>
            </a:r>
            <a:endParaRPr lang="el-GR" altLang="el-GR" sz="4000" b="1">
              <a:solidFill>
                <a:srgbClr val="FFCC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99" name="Picture 27">
            <a:extLst>
              <a:ext uri="{FF2B5EF4-FFF2-40B4-BE49-F238E27FC236}">
                <a16:creationId xmlns:a16="http://schemas.microsoft.com/office/drawing/2014/main" id="{1E609C91-0546-4DC7-B12B-299FAD47F9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652963"/>
            <a:ext cx="2447925" cy="1966912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93" name="Picture 21">
            <a:extLst>
              <a:ext uri="{FF2B5EF4-FFF2-40B4-BE49-F238E27FC236}">
                <a16:creationId xmlns:a16="http://schemas.microsoft.com/office/drawing/2014/main" id="{4904B3D3-E666-446F-839B-F9EDE3879553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692150"/>
            <a:ext cx="1668462" cy="2736850"/>
          </a:xfrm>
          <a:noFill/>
          <a:ln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8674" name="Rectangle 2">
            <a:extLst>
              <a:ext uri="{FF2B5EF4-FFF2-40B4-BE49-F238E27FC236}">
                <a16:creationId xmlns:a16="http://schemas.microsoft.com/office/drawing/2014/main" id="{56A4375C-85AE-4A50-8465-2A03D400DF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Ομάδα Χρυσού</a:t>
            </a:r>
            <a:br>
              <a:rPr lang="el-GR" altLang="el-GR"/>
            </a:br>
            <a:r>
              <a:rPr lang="el-GR" altLang="el-GR"/>
              <a:t>(</a:t>
            </a:r>
            <a:r>
              <a:rPr lang="en-US" altLang="el-GR"/>
              <a:t>Au, Ag, Cu, Pb)</a:t>
            </a:r>
            <a:endParaRPr lang="el-GR" altLang="el-GR"/>
          </a:p>
        </p:txBody>
      </p:sp>
      <p:sp>
        <p:nvSpPr>
          <p:cNvPr id="28689" name="Text Box 17">
            <a:extLst>
              <a:ext uri="{FF2B5EF4-FFF2-40B4-BE49-F238E27FC236}">
                <a16:creationId xmlns:a16="http://schemas.microsoft.com/office/drawing/2014/main" id="{100187B3-9D96-421B-8AED-8620E1E6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2849563"/>
            <a:ext cx="1465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3200"/>
              <a:t>Χρυσός</a:t>
            </a:r>
          </a:p>
        </p:txBody>
      </p:sp>
      <p:sp>
        <p:nvSpPr>
          <p:cNvPr id="28690" name="Text Box 18">
            <a:extLst>
              <a:ext uri="{FF2B5EF4-FFF2-40B4-BE49-F238E27FC236}">
                <a16:creationId xmlns:a16="http://schemas.microsoft.com/office/drawing/2014/main" id="{6E48EC77-4307-4C1F-98B5-F036851439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9375" y="5867400"/>
            <a:ext cx="162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l-GR" sz="3200"/>
              <a:t>Άργυρος</a:t>
            </a:r>
          </a:p>
        </p:txBody>
      </p:sp>
      <p:sp>
        <p:nvSpPr>
          <p:cNvPr id="28691" name="Text Box 19">
            <a:extLst>
              <a:ext uri="{FF2B5EF4-FFF2-40B4-BE49-F238E27FC236}">
                <a16:creationId xmlns:a16="http://schemas.microsoft.com/office/drawing/2014/main" id="{99EB0AEB-5C65-4DAB-B3E3-629307A3D9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886200"/>
            <a:ext cx="14557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3200"/>
              <a:t>Χαλκός</a:t>
            </a:r>
          </a:p>
        </p:txBody>
      </p:sp>
      <p:sp>
        <p:nvSpPr>
          <p:cNvPr id="28692" name="Text Box 20">
            <a:extLst>
              <a:ext uri="{FF2B5EF4-FFF2-40B4-BE49-F238E27FC236}">
                <a16:creationId xmlns:a16="http://schemas.microsoft.com/office/drawing/2014/main" id="{9F7E8483-1AB8-45B3-9B68-58847D2DE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6019800"/>
            <a:ext cx="1909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l-GR" sz="3200"/>
              <a:t>Μόλυβδος</a:t>
            </a:r>
          </a:p>
        </p:txBody>
      </p:sp>
      <p:pic>
        <p:nvPicPr>
          <p:cNvPr id="28695" name="Picture 23">
            <a:extLst>
              <a:ext uri="{FF2B5EF4-FFF2-40B4-BE49-F238E27FC236}">
                <a16:creationId xmlns:a16="http://schemas.microsoft.com/office/drawing/2014/main" id="{C830F81D-6D0B-4099-BF8E-C47E461C9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860800"/>
            <a:ext cx="1800225" cy="2533650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97" name="Picture 25">
            <a:extLst>
              <a:ext uri="{FF2B5EF4-FFF2-40B4-BE49-F238E27FC236}">
                <a16:creationId xmlns:a16="http://schemas.microsoft.com/office/drawing/2014/main" id="{178CB6E3-C18B-4385-95B4-F47F05872C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1989138"/>
            <a:ext cx="1800225" cy="252412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>
            <a:extLst>
              <a:ext uri="{FF2B5EF4-FFF2-40B4-BE49-F238E27FC236}">
                <a16:creationId xmlns:a16="http://schemas.microsoft.com/office/drawing/2014/main" id="{672483B5-31E2-4145-BE2A-85FE79826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81300"/>
            <a:ext cx="8582025" cy="362902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4" name="Rectangle 2">
            <a:extLst>
              <a:ext uri="{FF2B5EF4-FFF2-40B4-BE49-F238E27FC236}">
                <a16:creationId xmlns:a16="http://schemas.microsoft.com/office/drawing/2014/main" id="{F9726171-4BCA-4FD7-8871-D579675138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l-GR" altLang="el-GR"/>
              <a:t>Ομάδα Χρυσού</a:t>
            </a:r>
            <a:br>
              <a:rPr lang="el-GR" altLang="el-GR"/>
            </a:br>
            <a:r>
              <a:rPr lang="el-GR" altLang="el-GR"/>
              <a:t>(</a:t>
            </a:r>
            <a:r>
              <a:rPr lang="en-US" altLang="el-GR"/>
              <a:t>Au, Ag, Cu, Pb)</a:t>
            </a:r>
            <a:endParaRPr lang="el-GR" altLang="el-GR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D4900BA-4802-4520-B8F2-161787406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l-GR" altLang="el-GR"/>
              <a:t>Ανήκουν στην ίδια ομάδα του περιοδικού πίνακα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27BD391D-CE7B-45DF-A203-2BC395EDC2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Ομάδα Χρυσού</a:t>
            </a:r>
            <a:br>
              <a:rPr lang="el-GR" altLang="el-GR"/>
            </a:br>
            <a:r>
              <a:rPr lang="el-GR" altLang="el-GR"/>
              <a:t>(</a:t>
            </a:r>
            <a:r>
              <a:rPr lang="en-US" altLang="el-GR"/>
              <a:t>Au, Ag, Cu, Pb)</a:t>
            </a:r>
            <a:endParaRPr lang="el-GR" altLang="el-GR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5C0B301-0B88-4F65-8299-753AA5694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/>
              <a:t>Τα άτομά τους στην κρυσταλλική δομή ενώνονται με </a:t>
            </a:r>
            <a:r>
              <a:rPr lang="el-GR" altLang="el-GR">
                <a:solidFill>
                  <a:srgbClr val="66FF33"/>
                </a:solidFill>
              </a:rPr>
              <a:t>ασθενή μεταλλικό δεσμό</a:t>
            </a:r>
            <a:r>
              <a:rPr lang="el-GR" altLang="el-GR"/>
              <a:t>.</a:t>
            </a:r>
          </a:p>
          <a:p>
            <a:r>
              <a:rPr lang="el-GR" altLang="el-GR"/>
              <a:t>Έχουν την </a:t>
            </a:r>
            <a:r>
              <a:rPr lang="el-GR" altLang="el-GR">
                <a:solidFill>
                  <a:srgbClr val="66FF33"/>
                </a:solidFill>
              </a:rPr>
              <a:t>ίδια κρυσταλλική δομή</a:t>
            </a:r>
            <a:r>
              <a:rPr lang="el-GR" altLang="el-GR"/>
              <a:t>.</a:t>
            </a:r>
          </a:p>
          <a:p>
            <a:r>
              <a:rPr lang="el-GR" altLang="el-GR"/>
              <a:t>Κρυσταλλώνονται στο </a:t>
            </a:r>
            <a:r>
              <a:rPr lang="el-GR" altLang="el-GR">
                <a:solidFill>
                  <a:srgbClr val="66FF33"/>
                </a:solidFill>
              </a:rPr>
              <a:t>κυβικό</a:t>
            </a:r>
            <a:r>
              <a:rPr lang="el-GR" altLang="el-GR"/>
              <a:t> σύστημα.</a:t>
            </a:r>
          </a:p>
          <a:p>
            <a:r>
              <a:rPr lang="el-GR" altLang="el-GR"/>
              <a:t>Τα άτομα έχουν </a:t>
            </a:r>
            <a:r>
              <a:rPr lang="el-GR" altLang="el-GR">
                <a:solidFill>
                  <a:srgbClr val="66FF33"/>
                </a:solidFill>
              </a:rPr>
              <a:t>12πλή διάταξη.</a:t>
            </a:r>
          </a:p>
        </p:txBody>
      </p:sp>
      <p:pic>
        <p:nvPicPr>
          <p:cNvPr id="29703" name="Picture 7">
            <a:extLst>
              <a:ext uri="{FF2B5EF4-FFF2-40B4-BE49-F238E27FC236}">
                <a16:creationId xmlns:a16="http://schemas.microsoft.com/office/drawing/2014/main" id="{7AAE8574-0100-43EC-A410-20D1A9AD98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953000"/>
            <a:ext cx="1714500" cy="167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>
            <a:extLst>
              <a:ext uri="{FF2B5EF4-FFF2-40B4-BE49-F238E27FC236}">
                <a16:creationId xmlns:a16="http://schemas.microsoft.com/office/drawing/2014/main" id="{493C027B-2C46-465A-914F-5C841CCEF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029200"/>
            <a:ext cx="180975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2" name="Picture 22">
            <a:extLst>
              <a:ext uri="{FF2B5EF4-FFF2-40B4-BE49-F238E27FC236}">
                <a16:creationId xmlns:a16="http://schemas.microsoft.com/office/drawing/2014/main" id="{87B3E7A6-1B7F-43BB-9022-94D699187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413" y="2159000"/>
            <a:ext cx="4078287" cy="3986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744" name="Group 24">
            <a:extLst>
              <a:ext uri="{FF2B5EF4-FFF2-40B4-BE49-F238E27FC236}">
                <a16:creationId xmlns:a16="http://schemas.microsoft.com/office/drawing/2014/main" id="{B6A8B75B-3925-467A-B431-96838EA26614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133600"/>
            <a:ext cx="4078288" cy="3986213"/>
            <a:chOff x="2880" y="1344"/>
            <a:chExt cx="2569" cy="2511"/>
          </a:xfrm>
        </p:grpSpPr>
        <p:pic>
          <p:nvPicPr>
            <p:cNvPr id="30740" name="Picture 20">
              <a:extLst>
                <a:ext uri="{FF2B5EF4-FFF2-40B4-BE49-F238E27FC236}">
                  <a16:creationId xmlns:a16="http://schemas.microsoft.com/office/drawing/2014/main" id="{A399CD44-F741-4D4F-A228-84A7A9CE47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344"/>
              <a:ext cx="2569" cy="25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734" name="Text Box 14">
              <a:extLst>
                <a:ext uri="{FF2B5EF4-FFF2-40B4-BE49-F238E27FC236}">
                  <a16:creationId xmlns:a16="http://schemas.microsoft.com/office/drawing/2014/main" id="{30B55B3B-41C1-411E-97AC-D022FB7E12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2" y="2016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 altLang="el-GR"/>
                <a:t>Α</a:t>
              </a:r>
            </a:p>
          </p:txBody>
        </p:sp>
      </p:grpSp>
      <p:pic>
        <p:nvPicPr>
          <p:cNvPr id="30737" name="Picture 17">
            <a:extLst>
              <a:ext uri="{FF2B5EF4-FFF2-40B4-BE49-F238E27FC236}">
                <a16:creationId xmlns:a16="http://schemas.microsoft.com/office/drawing/2014/main" id="{80EA5635-DA03-4B84-9189-5C8AED409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349500"/>
            <a:ext cx="3190875" cy="3457575"/>
          </a:xfrm>
          <a:prstGeom prst="rect">
            <a:avLst/>
          </a:prstGeom>
          <a:noFill/>
          <a:ln w="9525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36" name="Rectangle 16">
            <a:extLst>
              <a:ext uri="{FF2B5EF4-FFF2-40B4-BE49-F238E27FC236}">
                <a16:creationId xmlns:a16="http://schemas.microsoft.com/office/drawing/2014/main" id="{288C14E3-2DE3-47CA-B610-6601775E1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noFill/>
          <a:ln/>
        </p:spPr>
        <p:txBody>
          <a:bodyPr/>
          <a:lstStyle/>
          <a:p>
            <a:r>
              <a:rPr lang="el-GR" altLang="el-GR"/>
              <a:t>Ομάδα Χρυσού</a:t>
            </a:r>
            <a:br>
              <a:rPr lang="el-GR" altLang="el-GR"/>
            </a:br>
            <a:r>
              <a:rPr lang="el-GR" altLang="el-GR"/>
              <a:t>(</a:t>
            </a:r>
            <a:r>
              <a:rPr lang="en-US" altLang="el-GR"/>
              <a:t>Au, Ag, Cu, Pb)</a:t>
            </a:r>
            <a:endParaRPr lang="el-GR" alt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>
            <a:extLst>
              <a:ext uri="{FF2B5EF4-FFF2-40B4-BE49-F238E27FC236}">
                <a16:creationId xmlns:a16="http://schemas.microsoft.com/office/drawing/2014/main" id="{11D3B3A9-D656-4CF1-9B9B-8E4791CE1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4114800"/>
          </a:xfrm>
        </p:spPr>
        <p:txBody>
          <a:bodyPr/>
          <a:lstStyle/>
          <a:p>
            <a:r>
              <a:rPr lang="el-GR" altLang="el-GR"/>
              <a:t>Πλήρης σειρά μεικτών κρυστάλλων μεταξύ </a:t>
            </a:r>
            <a:r>
              <a:rPr lang="en-US" altLang="el-GR" b="1">
                <a:solidFill>
                  <a:srgbClr val="66FF33"/>
                </a:solidFill>
              </a:rPr>
              <a:t>Au</a:t>
            </a:r>
            <a:r>
              <a:rPr lang="en-US" altLang="el-GR"/>
              <a:t> </a:t>
            </a:r>
            <a:r>
              <a:rPr lang="el-GR" altLang="el-GR"/>
              <a:t>και </a:t>
            </a:r>
            <a:r>
              <a:rPr lang="en-US" altLang="el-GR" b="1">
                <a:solidFill>
                  <a:srgbClr val="66FF33"/>
                </a:solidFill>
              </a:rPr>
              <a:t>Ag</a:t>
            </a:r>
            <a:r>
              <a:rPr lang="el-GR" altLang="el-GR"/>
              <a:t> (1</a:t>
            </a:r>
            <a:r>
              <a:rPr lang="en-US" altLang="el-GR"/>
              <a:t>,</a:t>
            </a:r>
            <a:r>
              <a:rPr lang="el-GR" altLang="el-GR"/>
              <a:t>44</a:t>
            </a:r>
            <a:r>
              <a:rPr lang="en-US" altLang="el-GR"/>
              <a:t> </a:t>
            </a:r>
            <a:r>
              <a:rPr lang="el-GR" altLang="el-GR"/>
              <a:t>Α).</a:t>
            </a:r>
          </a:p>
          <a:p>
            <a:r>
              <a:rPr lang="en-US" altLang="el-GR" b="1">
                <a:solidFill>
                  <a:srgbClr val="FF0000"/>
                </a:solidFill>
              </a:rPr>
              <a:t>Cu</a:t>
            </a:r>
            <a:r>
              <a:rPr lang="en-US" altLang="el-GR"/>
              <a:t> (1,28 A) </a:t>
            </a:r>
            <a:r>
              <a:rPr lang="el-GR" altLang="el-GR"/>
              <a:t>πολύ περιορισμένη σειρά μεικτών κρυστάλλων με </a:t>
            </a:r>
            <a:r>
              <a:rPr lang="en-US" altLang="el-GR"/>
              <a:t>Au </a:t>
            </a:r>
            <a:r>
              <a:rPr lang="el-GR" altLang="el-GR"/>
              <a:t>και </a:t>
            </a:r>
            <a:r>
              <a:rPr lang="en-US" altLang="el-GR"/>
              <a:t>Ag</a:t>
            </a:r>
            <a:r>
              <a:rPr lang="el-GR" altLang="el-GR"/>
              <a:t>.</a:t>
            </a:r>
          </a:p>
          <a:p>
            <a:endParaRPr lang="el-GR" altLang="el-GR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2B1CE2DB-F84F-43F1-AE5F-1F6B6796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l-GR" altLang="el-GR" sz="4400">
                <a:solidFill>
                  <a:schemeClr val="tx2"/>
                </a:solidFill>
              </a:rPr>
              <a:t>Ομάδα Χρυσού</a:t>
            </a:r>
            <a:br>
              <a:rPr lang="el-GR" altLang="el-GR" sz="4400">
                <a:solidFill>
                  <a:schemeClr val="tx2"/>
                </a:solidFill>
              </a:rPr>
            </a:br>
            <a:r>
              <a:rPr lang="el-GR" altLang="el-GR" sz="4400">
                <a:solidFill>
                  <a:schemeClr val="tx2"/>
                </a:solidFill>
              </a:rPr>
              <a:t>(</a:t>
            </a:r>
            <a:r>
              <a:rPr lang="en-US" altLang="el-GR" sz="4400">
                <a:solidFill>
                  <a:schemeClr val="tx2"/>
                </a:solidFill>
              </a:rPr>
              <a:t>Au, Ag, Cu, Pb)</a:t>
            </a:r>
            <a:endParaRPr lang="el-GR" altLang="el-GR" sz="4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4DB6DFC-3AF4-41E9-A74E-3FBC9ADE0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Ομάδα Χρυσού</a:t>
            </a:r>
            <a:br>
              <a:rPr lang="el-GR" altLang="el-GR"/>
            </a:br>
            <a:r>
              <a:rPr lang="el-GR" altLang="el-GR"/>
              <a:t>(</a:t>
            </a:r>
            <a:r>
              <a:rPr lang="en-US" altLang="el-GR"/>
              <a:t>Au, Ag, Cu, Pb)</a:t>
            </a:r>
            <a:endParaRPr lang="el-GR" altLang="el-GR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1CDF027-F819-4C5C-8D4F-4A15799A1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8001000" cy="4114800"/>
          </a:xfrm>
        </p:spPr>
        <p:txBody>
          <a:bodyPr/>
          <a:lstStyle/>
          <a:p>
            <a:r>
              <a:rPr lang="el-GR" altLang="el-GR"/>
              <a:t>Σχετικά </a:t>
            </a:r>
            <a:r>
              <a:rPr lang="el-GR" altLang="el-GR">
                <a:solidFill>
                  <a:srgbClr val="66FF33"/>
                </a:solidFill>
              </a:rPr>
              <a:t>μαλακά</a:t>
            </a:r>
            <a:r>
              <a:rPr lang="el-GR" altLang="el-GR"/>
              <a:t> (2-3)</a:t>
            </a:r>
          </a:p>
          <a:p>
            <a:r>
              <a:rPr lang="el-GR" altLang="el-GR">
                <a:solidFill>
                  <a:srgbClr val="66FF33"/>
                </a:solidFill>
              </a:rPr>
              <a:t>Ελατά, όλκιμα, εύξεστα</a:t>
            </a:r>
          </a:p>
          <a:p>
            <a:r>
              <a:rPr lang="el-GR" altLang="el-GR"/>
              <a:t>Άριστοι αγωγοί </a:t>
            </a:r>
            <a:r>
              <a:rPr lang="el-GR" altLang="el-GR">
                <a:solidFill>
                  <a:srgbClr val="66FF33"/>
                </a:solidFill>
              </a:rPr>
              <a:t>ηλεκτρισμού</a:t>
            </a:r>
            <a:r>
              <a:rPr lang="el-GR" altLang="el-GR"/>
              <a:t> και </a:t>
            </a:r>
            <a:r>
              <a:rPr lang="el-GR" altLang="el-GR">
                <a:solidFill>
                  <a:srgbClr val="66FF33"/>
                </a:solidFill>
              </a:rPr>
              <a:t>θερμότητας</a:t>
            </a:r>
          </a:p>
          <a:p>
            <a:r>
              <a:rPr lang="el-GR" altLang="el-GR">
                <a:solidFill>
                  <a:srgbClr val="66FF33"/>
                </a:solidFill>
              </a:rPr>
              <a:t>Μεταλλική</a:t>
            </a:r>
            <a:r>
              <a:rPr lang="el-GR" altLang="el-GR"/>
              <a:t> λάμψη</a:t>
            </a:r>
          </a:p>
          <a:p>
            <a:r>
              <a:rPr lang="el-GR" altLang="el-GR"/>
              <a:t>Σχετικά </a:t>
            </a:r>
            <a:r>
              <a:rPr lang="el-GR" altLang="el-GR">
                <a:solidFill>
                  <a:srgbClr val="66FF33"/>
                </a:solidFill>
              </a:rPr>
              <a:t>χαμηλά σημεία τήξης</a:t>
            </a:r>
            <a:r>
              <a:rPr lang="el-GR" altLang="el-GR"/>
              <a:t> (960-1080</a:t>
            </a:r>
            <a:r>
              <a:rPr lang="en-US" altLang="el-GR"/>
              <a:t> </a:t>
            </a:r>
            <a:r>
              <a:rPr lang="el-GR" altLang="el-GR" baseline="30000"/>
              <a:t>ο</a:t>
            </a:r>
            <a:r>
              <a:rPr lang="en-US" altLang="el-GR"/>
              <a:t>C)</a:t>
            </a:r>
            <a:endParaRPr lang="el-GR" altLang="el-GR"/>
          </a:p>
          <a:p>
            <a:r>
              <a:rPr lang="el-GR" altLang="el-GR"/>
              <a:t>Μεγάλες </a:t>
            </a:r>
            <a:r>
              <a:rPr lang="el-GR" altLang="el-GR">
                <a:solidFill>
                  <a:srgbClr val="66FF33"/>
                </a:solidFill>
              </a:rPr>
              <a:t>πυκνότητες</a:t>
            </a:r>
            <a:r>
              <a:rPr lang="el-GR" altLang="el-GR"/>
              <a:t> (9-19)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Κορδέλες">
  <a:themeElements>
    <a:clrScheme name="Κορδέλες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Κορδέλε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Κορδέλες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δέλες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ορδέλες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ορδέλες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δέλες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ορδέλες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Designs\Κορδέλες.pot</Template>
  <TotalTime>257</TotalTime>
  <Words>486</Words>
  <Application>Microsoft Office PowerPoint</Application>
  <PresentationFormat>Προβολή στην οθόνη (4:3)</PresentationFormat>
  <Paragraphs>81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4" baseType="lpstr">
      <vt:lpstr>Times New Roman</vt:lpstr>
      <vt:lpstr>Arial</vt:lpstr>
      <vt:lpstr>Κορδέλες</vt:lpstr>
      <vt:lpstr>Αυτοφυή στοιχεία</vt:lpstr>
      <vt:lpstr>Αυτοφυή στοιχεία</vt:lpstr>
      <vt:lpstr>Μεταλλικά στοιχεία</vt:lpstr>
      <vt:lpstr>Ομάδα Χρυσού (Au, Ag, Cu, Pb)</vt:lpstr>
      <vt:lpstr>Ομάδα Χρυσού (Au, Ag, Cu, Pb)</vt:lpstr>
      <vt:lpstr>Ομάδα Χρυσού (Au, Ag, Cu, Pb)</vt:lpstr>
      <vt:lpstr>Ομάδα Χρυσού (Au, Ag, Cu, Pb)</vt:lpstr>
      <vt:lpstr>Παρουσίαση του PowerPoint</vt:lpstr>
      <vt:lpstr>Ομάδα Χρυσού (Au, Ag, Cu, Pb)</vt:lpstr>
      <vt:lpstr>Ομάδα Λευκοχρύσου (Pt, Ir, Os)</vt:lpstr>
      <vt:lpstr>Ομάδα Σιδήρου (Fe, Fe-Ni)</vt:lpstr>
      <vt:lpstr>Ομάδα Σιδήρου (Fe, Fe-Ni)</vt:lpstr>
      <vt:lpstr>Ημιμεταλλικά στοιχεία</vt:lpstr>
      <vt:lpstr>Ημιμεταλλικά στοιχεία (As, Sb, Sb)</vt:lpstr>
      <vt:lpstr>Ημιμεταλλικά στοιχεία (As, Sb, Sb)</vt:lpstr>
      <vt:lpstr>Ημιμεταλλικά στοιχεία (As, Sb, Sb)</vt:lpstr>
      <vt:lpstr>Μη μεταλλικά στοιχεία</vt:lpstr>
      <vt:lpstr>Μη μεταλλικά στοιχεία</vt:lpstr>
      <vt:lpstr>Μη μεταλλικά στοιχεία</vt:lpstr>
      <vt:lpstr>Μη μεταλλικά στοιχεία</vt:lpstr>
      <vt:lpstr>Μη μεταλλικά στοιχεία Διαμάντι - Γραφίτης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Αυτοφυή στοιχεία</dc:title>
  <dc:creator>ST</dc:creator>
  <cp:lastModifiedBy>Triantafyllos Soldatos</cp:lastModifiedBy>
  <cp:revision>72</cp:revision>
  <dcterms:created xsi:type="dcterms:W3CDTF">2002-11-10T21:57:17Z</dcterms:created>
  <dcterms:modified xsi:type="dcterms:W3CDTF">2020-11-26T15:10:03Z</dcterms:modified>
</cp:coreProperties>
</file>