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9" r:id="rId3"/>
    <p:sldId id="310" r:id="rId4"/>
    <p:sldId id="311" r:id="rId5"/>
    <p:sldId id="308" r:id="rId6"/>
    <p:sldId id="262" r:id="rId7"/>
    <p:sldId id="257" r:id="rId8"/>
    <p:sldId id="264" r:id="rId9"/>
    <p:sldId id="270" r:id="rId10"/>
    <p:sldId id="266" r:id="rId11"/>
    <p:sldId id="267" r:id="rId12"/>
    <p:sldId id="268" r:id="rId13"/>
    <p:sldId id="269" r:id="rId14"/>
    <p:sldId id="271" r:id="rId15"/>
    <p:sldId id="272" r:id="rId16"/>
    <p:sldId id="273" r:id="rId17"/>
    <p:sldId id="274" r:id="rId18"/>
    <p:sldId id="312" r:id="rId19"/>
    <p:sldId id="313" r:id="rId20"/>
    <p:sldId id="314" r:id="rId21"/>
    <p:sldId id="315" r:id="rId22"/>
    <p:sldId id="275" r:id="rId23"/>
    <p:sldId id="276" r:id="rId24"/>
    <p:sldId id="277" r:id="rId25"/>
    <p:sldId id="278" r:id="rId26"/>
    <p:sldId id="279" r:id="rId27"/>
    <p:sldId id="280"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996600"/>
    <a:srgbClr val="CC9900"/>
    <a:srgbClr val="006666"/>
    <a:srgbClr val="000099"/>
    <a:srgbClr val="003399"/>
    <a:srgbClr val="008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0" autoAdjust="0"/>
    <p:restoredTop sz="94600"/>
  </p:normalViewPr>
  <p:slideViewPr>
    <p:cSldViewPr showGuides="1">
      <p:cViewPr varScale="1">
        <p:scale>
          <a:sx n="105" d="100"/>
          <a:sy n="105" d="100"/>
        </p:scale>
        <p:origin x="1992" y="114"/>
      </p:cViewPr>
      <p:guideLst>
        <p:guide orient="horz" pos="2304"/>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65FEAC46-5619-4313-A0DE-41B85816AA4B}"/>
              </a:ext>
            </a:extLst>
          </p:cNvPr>
          <p:cNvGrpSpPr>
            <a:grpSpLocks/>
          </p:cNvGrpSpPr>
          <p:nvPr/>
        </p:nvGrpSpPr>
        <p:grpSpPr bwMode="auto">
          <a:xfrm flipV="1">
            <a:off x="0" y="0"/>
            <a:ext cx="9144000" cy="6858000"/>
            <a:chOff x="0" y="0"/>
            <a:chExt cx="5760" cy="4320"/>
          </a:xfrm>
        </p:grpSpPr>
        <p:sp>
          <p:nvSpPr>
            <p:cNvPr id="6147" name="Line 3">
              <a:extLst>
                <a:ext uri="{FF2B5EF4-FFF2-40B4-BE49-F238E27FC236}">
                  <a16:creationId xmlns:a16="http://schemas.microsoft.com/office/drawing/2014/main" id="{E9F005CA-CEF6-40E0-8179-5CC2262E45DB}"/>
                </a:ext>
              </a:extLst>
            </p:cNvPr>
            <p:cNvSpPr>
              <a:spLocks noChangeShapeType="1"/>
            </p:cNvSpPr>
            <p:nvPr/>
          </p:nvSpPr>
          <p:spPr bwMode="hidden">
            <a:xfrm>
              <a:off x="288"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48" name="Line 4">
              <a:extLst>
                <a:ext uri="{FF2B5EF4-FFF2-40B4-BE49-F238E27FC236}">
                  <a16:creationId xmlns:a16="http://schemas.microsoft.com/office/drawing/2014/main" id="{355F4A3C-1EBF-4372-A413-B201DBBD48F7}"/>
                </a:ext>
              </a:extLst>
            </p:cNvPr>
            <p:cNvSpPr>
              <a:spLocks noChangeShapeType="1"/>
            </p:cNvSpPr>
            <p:nvPr/>
          </p:nvSpPr>
          <p:spPr bwMode="hidden">
            <a:xfrm>
              <a:off x="576"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49" name="Line 5">
              <a:extLst>
                <a:ext uri="{FF2B5EF4-FFF2-40B4-BE49-F238E27FC236}">
                  <a16:creationId xmlns:a16="http://schemas.microsoft.com/office/drawing/2014/main" id="{BD43256B-5E66-4A14-AF8C-85B37A0729CD}"/>
                </a:ext>
              </a:extLst>
            </p:cNvPr>
            <p:cNvSpPr>
              <a:spLocks noChangeShapeType="1"/>
            </p:cNvSpPr>
            <p:nvPr/>
          </p:nvSpPr>
          <p:spPr bwMode="hidden">
            <a:xfrm>
              <a:off x="864"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50" name="Line 6">
              <a:extLst>
                <a:ext uri="{FF2B5EF4-FFF2-40B4-BE49-F238E27FC236}">
                  <a16:creationId xmlns:a16="http://schemas.microsoft.com/office/drawing/2014/main" id="{55CDA532-B034-4FC2-9C97-FC46C48400C5}"/>
                </a:ext>
              </a:extLst>
            </p:cNvPr>
            <p:cNvSpPr>
              <a:spLocks noChangeShapeType="1"/>
            </p:cNvSpPr>
            <p:nvPr/>
          </p:nvSpPr>
          <p:spPr bwMode="hidden">
            <a:xfrm>
              <a:off x="1152"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51" name="Line 7">
              <a:extLst>
                <a:ext uri="{FF2B5EF4-FFF2-40B4-BE49-F238E27FC236}">
                  <a16:creationId xmlns:a16="http://schemas.microsoft.com/office/drawing/2014/main" id="{7353D1E7-66C8-4D1E-ADF2-A77031BF521A}"/>
                </a:ext>
              </a:extLst>
            </p:cNvPr>
            <p:cNvSpPr>
              <a:spLocks noChangeShapeType="1"/>
            </p:cNvSpPr>
            <p:nvPr/>
          </p:nvSpPr>
          <p:spPr bwMode="hidden">
            <a:xfrm>
              <a:off x="1440"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52" name="Line 8">
              <a:extLst>
                <a:ext uri="{FF2B5EF4-FFF2-40B4-BE49-F238E27FC236}">
                  <a16:creationId xmlns:a16="http://schemas.microsoft.com/office/drawing/2014/main" id="{4A494333-EF7B-480B-836C-B17F0121AA1A}"/>
                </a:ext>
              </a:extLst>
            </p:cNvPr>
            <p:cNvSpPr>
              <a:spLocks noChangeShapeType="1"/>
            </p:cNvSpPr>
            <p:nvPr/>
          </p:nvSpPr>
          <p:spPr bwMode="hidden">
            <a:xfrm>
              <a:off x="1728"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53" name="Line 9">
              <a:extLst>
                <a:ext uri="{FF2B5EF4-FFF2-40B4-BE49-F238E27FC236}">
                  <a16:creationId xmlns:a16="http://schemas.microsoft.com/office/drawing/2014/main" id="{463046BA-AAF9-433A-8836-57F3E2C6CC69}"/>
                </a:ext>
              </a:extLst>
            </p:cNvPr>
            <p:cNvSpPr>
              <a:spLocks noChangeShapeType="1"/>
            </p:cNvSpPr>
            <p:nvPr/>
          </p:nvSpPr>
          <p:spPr bwMode="hidden">
            <a:xfrm>
              <a:off x="2016"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54" name="Line 10">
              <a:extLst>
                <a:ext uri="{FF2B5EF4-FFF2-40B4-BE49-F238E27FC236}">
                  <a16:creationId xmlns:a16="http://schemas.microsoft.com/office/drawing/2014/main" id="{D0E0B28F-9A5A-4628-AB84-3B054BD01EEC}"/>
                </a:ext>
              </a:extLst>
            </p:cNvPr>
            <p:cNvSpPr>
              <a:spLocks noChangeShapeType="1"/>
            </p:cNvSpPr>
            <p:nvPr/>
          </p:nvSpPr>
          <p:spPr bwMode="hidden">
            <a:xfrm>
              <a:off x="2304"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55" name="Line 11">
              <a:extLst>
                <a:ext uri="{FF2B5EF4-FFF2-40B4-BE49-F238E27FC236}">
                  <a16:creationId xmlns:a16="http://schemas.microsoft.com/office/drawing/2014/main" id="{3227F9CB-E68B-422C-B030-F19E986AB9E1}"/>
                </a:ext>
              </a:extLst>
            </p:cNvPr>
            <p:cNvSpPr>
              <a:spLocks noChangeShapeType="1"/>
            </p:cNvSpPr>
            <p:nvPr/>
          </p:nvSpPr>
          <p:spPr bwMode="hidden">
            <a:xfrm>
              <a:off x="2592"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56" name="Line 12">
              <a:extLst>
                <a:ext uri="{FF2B5EF4-FFF2-40B4-BE49-F238E27FC236}">
                  <a16:creationId xmlns:a16="http://schemas.microsoft.com/office/drawing/2014/main" id="{FA8DD138-9848-4A39-A35A-5C40CDB0693C}"/>
                </a:ext>
              </a:extLst>
            </p:cNvPr>
            <p:cNvSpPr>
              <a:spLocks noChangeShapeType="1"/>
            </p:cNvSpPr>
            <p:nvPr/>
          </p:nvSpPr>
          <p:spPr bwMode="hidden">
            <a:xfrm>
              <a:off x="2880"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57" name="Line 13">
              <a:extLst>
                <a:ext uri="{FF2B5EF4-FFF2-40B4-BE49-F238E27FC236}">
                  <a16:creationId xmlns:a16="http://schemas.microsoft.com/office/drawing/2014/main" id="{3892FADE-786F-46DD-96B6-B5AB82728FC2}"/>
                </a:ext>
              </a:extLst>
            </p:cNvPr>
            <p:cNvSpPr>
              <a:spLocks noChangeShapeType="1"/>
            </p:cNvSpPr>
            <p:nvPr/>
          </p:nvSpPr>
          <p:spPr bwMode="hidden">
            <a:xfrm>
              <a:off x="3168"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58" name="Line 14">
              <a:extLst>
                <a:ext uri="{FF2B5EF4-FFF2-40B4-BE49-F238E27FC236}">
                  <a16:creationId xmlns:a16="http://schemas.microsoft.com/office/drawing/2014/main" id="{EBAE9743-86CF-4083-B113-0BF9273AAE5E}"/>
                </a:ext>
              </a:extLst>
            </p:cNvPr>
            <p:cNvSpPr>
              <a:spLocks noChangeShapeType="1"/>
            </p:cNvSpPr>
            <p:nvPr/>
          </p:nvSpPr>
          <p:spPr bwMode="hidden">
            <a:xfrm>
              <a:off x="3456"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59" name="Line 15">
              <a:extLst>
                <a:ext uri="{FF2B5EF4-FFF2-40B4-BE49-F238E27FC236}">
                  <a16:creationId xmlns:a16="http://schemas.microsoft.com/office/drawing/2014/main" id="{6D626EDB-9EF1-48DB-9760-E4FB663174A0}"/>
                </a:ext>
              </a:extLst>
            </p:cNvPr>
            <p:cNvSpPr>
              <a:spLocks noChangeShapeType="1"/>
            </p:cNvSpPr>
            <p:nvPr/>
          </p:nvSpPr>
          <p:spPr bwMode="hidden">
            <a:xfrm>
              <a:off x="3744"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60" name="Line 16">
              <a:extLst>
                <a:ext uri="{FF2B5EF4-FFF2-40B4-BE49-F238E27FC236}">
                  <a16:creationId xmlns:a16="http://schemas.microsoft.com/office/drawing/2014/main" id="{F066F7FF-3F7A-4238-932C-01D8E5A1DA5E}"/>
                </a:ext>
              </a:extLst>
            </p:cNvPr>
            <p:cNvSpPr>
              <a:spLocks noChangeShapeType="1"/>
            </p:cNvSpPr>
            <p:nvPr/>
          </p:nvSpPr>
          <p:spPr bwMode="hidden">
            <a:xfrm>
              <a:off x="4032"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61" name="Line 17">
              <a:extLst>
                <a:ext uri="{FF2B5EF4-FFF2-40B4-BE49-F238E27FC236}">
                  <a16:creationId xmlns:a16="http://schemas.microsoft.com/office/drawing/2014/main" id="{36A24F66-9909-48CC-A206-6001F8FCDA1A}"/>
                </a:ext>
              </a:extLst>
            </p:cNvPr>
            <p:cNvSpPr>
              <a:spLocks noChangeShapeType="1"/>
            </p:cNvSpPr>
            <p:nvPr/>
          </p:nvSpPr>
          <p:spPr bwMode="hidden">
            <a:xfrm>
              <a:off x="4320"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62" name="Line 18">
              <a:extLst>
                <a:ext uri="{FF2B5EF4-FFF2-40B4-BE49-F238E27FC236}">
                  <a16:creationId xmlns:a16="http://schemas.microsoft.com/office/drawing/2014/main" id="{FF99AA86-F519-40CA-B5C8-51BE9C597950}"/>
                </a:ext>
              </a:extLst>
            </p:cNvPr>
            <p:cNvSpPr>
              <a:spLocks noChangeShapeType="1"/>
            </p:cNvSpPr>
            <p:nvPr/>
          </p:nvSpPr>
          <p:spPr bwMode="hidden">
            <a:xfrm>
              <a:off x="4608"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63" name="Line 19">
              <a:extLst>
                <a:ext uri="{FF2B5EF4-FFF2-40B4-BE49-F238E27FC236}">
                  <a16:creationId xmlns:a16="http://schemas.microsoft.com/office/drawing/2014/main" id="{50A251C6-29CF-42B4-A6E2-D29C771EA30E}"/>
                </a:ext>
              </a:extLst>
            </p:cNvPr>
            <p:cNvSpPr>
              <a:spLocks noChangeShapeType="1"/>
            </p:cNvSpPr>
            <p:nvPr/>
          </p:nvSpPr>
          <p:spPr bwMode="hidden">
            <a:xfrm>
              <a:off x="4896"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64" name="Line 20">
              <a:extLst>
                <a:ext uri="{FF2B5EF4-FFF2-40B4-BE49-F238E27FC236}">
                  <a16:creationId xmlns:a16="http://schemas.microsoft.com/office/drawing/2014/main" id="{BC3EB4E2-93AE-438A-B368-2332B4DABA3C}"/>
                </a:ext>
              </a:extLst>
            </p:cNvPr>
            <p:cNvSpPr>
              <a:spLocks noChangeShapeType="1"/>
            </p:cNvSpPr>
            <p:nvPr/>
          </p:nvSpPr>
          <p:spPr bwMode="hidden">
            <a:xfrm>
              <a:off x="5184"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65" name="Line 21">
              <a:extLst>
                <a:ext uri="{FF2B5EF4-FFF2-40B4-BE49-F238E27FC236}">
                  <a16:creationId xmlns:a16="http://schemas.microsoft.com/office/drawing/2014/main" id="{0C26A0CE-19F4-4FAE-B3C3-DDB2E745090E}"/>
                </a:ext>
              </a:extLst>
            </p:cNvPr>
            <p:cNvSpPr>
              <a:spLocks noChangeShapeType="1"/>
            </p:cNvSpPr>
            <p:nvPr/>
          </p:nvSpPr>
          <p:spPr bwMode="hidden">
            <a:xfrm>
              <a:off x="5472"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6166" name="Group 22">
              <a:extLst>
                <a:ext uri="{FF2B5EF4-FFF2-40B4-BE49-F238E27FC236}">
                  <a16:creationId xmlns:a16="http://schemas.microsoft.com/office/drawing/2014/main" id="{CF26BD98-CD13-4533-929F-046B68090114}"/>
                </a:ext>
              </a:extLst>
            </p:cNvPr>
            <p:cNvGrpSpPr>
              <a:grpSpLocks/>
            </p:cNvGrpSpPr>
            <p:nvPr/>
          </p:nvGrpSpPr>
          <p:grpSpPr bwMode="auto">
            <a:xfrm>
              <a:off x="0" y="336"/>
              <a:ext cx="5760" cy="3744"/>
              <a:chOff x="0" y="384"/>
              <a:chExt cx="5760" cy="3744"/>
            </a:xfrm>
          </p:grpSpPr>
          <p:sp>
            <p:nvSpPr>
              <p:cNvPr id="6167" name="Line 23">
                <a:extLst>
                  <a:ext uri="{FF2B5EF4-FFF2-40B4-BE49-F238E27FC236}">
                    <a16:creationId xmlns:a16="http://schemas.microsoft.com/office/drawing/2014/main" id="{79EBDFF1-2FFC-4EF2-AC39-7A92448C20E4}"/>
                  </a:ext>
                </a:extLst>
              </p:cNvPr>
              <p:cNvSpPr>
                <a:spLocks noChangeShapeType="1"/>
              </p:cNvSpPr>
              <p:nvPr/>
            </p:nvSpPr>
            <p:spPr bwMode="hidden">
              <a:xfrm>
                <a:off x="0" y="384"/>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68" name="Line 24">
                <a:extLst>
                  <a:ext uri="{FF2B5EF4-FFF2-40B4-BE49-F238E27FC236}">
                    <a16:creationId xmlns:a16="http://schemas.microsoft.com/office/drawing/2014/main" id="{3F2CB74B-4F07-4EE8-A83E-93099F9BE427}"/>
                  </a:ext>
                </a:extLst>
              </p:cNvPr>
              <p:cNvSpPr>
                <a:spLocks noChangeShapeType="1"/>
              </p:cNvSpPr>
              <p:nvPr/>
            </p:nvSpPr>
            <p:spPr bwMode="hidden">
              <a:xfrm>
                <a:off x="0" y="672"/>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69" name="Line 25">
                <a:extLst>
                  <a:ext uri="{FF2B5EF4-FFF2-40B4-BE49-F238E27FC236}">
                    <a16:creationId xmlns:a16="http://schemas.microsoft.com/office/drawing/2014/main" id="{E8782F95-096A-4BC3-AEBD-6D682D35300A}"/>
                  </a:ext>
                </a:extLst>
              </p:cNvPr>
              <p:cNvSpPr>
                <a:spLocks noChangeShapeType="1"/>
              </p:cNvSpPr>
              <p:nvPr/>
            </p:nvSpPr>
            <p:spPr bwMode="hidden">
              <a:xfrm>
                <a:off x="0" y="960"/>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70" name="Line 26">
                <a:extLst>
                  <a:ext uri="{FF2B5EF4-FFF2-40B4-BE49-F238E27FC236}">
                    <a16:creationId xmlns:a16="http://schemas.microsoft.com/office/drawing/2014/main" id="{28210E7A-4C06-4A8B-A188-3E93E333D879}"/>
                  </a:ext>
                </a:extLst>
              </p:cNvPr>
              <p:cNvSpPr>
                <a:spLocks noChangeShapeType="1"/>
              </p:cNvSpPr>
              <p:nvPr/>
            </p:nvSpPr>
            <p:spPr bwMode="hidden">
              <a:xfrm>
                <a:off x="0" y="1248"/>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71" name="Line 27">
                <a:extLst>
                  <a:ext uri="{FF2B5EF4-FFF2-40B4-BE49-F238E27FC236}">
                    <a16:creationId xmlns:a16="http://schemas.microsoft.com/office/drawing/2014/main" id="{FF57A691-2112-4725-8D70-2B4A99CBC64B}"/>
                  </a:ext>
                </a:extLst>
              </p:cNvPr>
              <p:cNvSpPr>
                <a:spLocks noChangeShapeType="1"/>
              </p:cNvSpPr>
              <p:nvPr/>
            </p:nvSpPr>
            <p:spPr bwMode="hidden">
              <a:xfrm>
                <a:off x="0" y="1536"/>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72" name="Line 28">
                <a:extLst>
                  <a:ext uri="{FF2B5EF4-FFF2-40B4-BE49-F238E27FC236}">
                    <a16:creationId xmlns:a16="http://schemas.microsoft.com/office/drawing/2014/main" id="{C2748F9D-C43C-4EBD-A5F3-B9847079F1C7}"/>
                  </a:ext>
                </a:extLst>
              </p:cNvPr>
              <p:cNvSpPr>
                <a:spLocks noChangeShapeType="1"/>
              </p:cNvSpPr>
              <p:nvPr/>
            </p:nvSpPr>
            <p:spPr bwMode="hidden">
              <a:xfrm>
                <a:off x="0" y="1824"/>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73" name="Line 29">
                <a:extLst>
                  <a:ext uri="{FF2B5EF4-FFF2-40B4-BE49-F238E27FC236}">
                    <a16:creationId xmlns:a16="http://schemas.microsoft.com/office/drawing/2014/main" id="{5F040EB4-3857-48A3-860B-67D62235AC7B}"/>
                  </a:ext>
                </a:extLst>
              </p:cNvPr>
              <p:cNvSpPr>
                <a:spLocks noChangeShapeType="1"/>
              </p:cNvSpPr>
              <p:nvPr/>
            </p:nvSpPr>
            <p:spPr bwMode="hidden">
              <a:xfrm>
                <a:off x="0" y="2112"/>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74" name="Line 30">
                <a:extLst>
                  <a:ext uri="{FF2B5EF4-FFF2-40B4-BE49-F238E27FC236}">
                    <a16:creationId xmlns:a16="http://schemas.microsoft.com/office/drawing/2014/main" id="{9B4D9A48-E6F1-435F-BE69-6EBAC6845E6A}"/>
                  </a:ext>
                </a:extLst>
              </p:cNvPr>
              <p:cNvSpPr>
                <a:spLocks noChangeShapeType="1"/>
              </p:cNvSpPr>
              <p:nvPr/>
            </p:nvSpPr>
            <p:spPr bwMode="hidden">
              <a:xfrm>
                <a:off x="0" y="2400"/>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75" name="Line 31">
                <a:extLst>
                  <a:ext uri="{FF2B5EF4-FFF2-40B4-BE49-F238E27FC236}">
                    <a16:creationId xmlns:a16="http://schemas.microsoft.com/office/drawing/2014/main" id="{4B1DFCC9-8D0A-45A6-996C-685E65010F37}"/>
                  </a:ext>
                </a:extLst>
              </p:cNvPr>
              <p:cNvSpPr>
                <a:spLocks noChangeShapeType="1"/>
              </p:cNvSpPr>
              <p:nvPr/>
            </p:nvSpPr>
            <p:spPr bwMode="hidden">
              <a:xfrm>
                <a:off x="0" y="2688"/>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76" name="Line 32">
                <a:extLst>
                  <a:ext uri="{FF2B5EF4-FFF2-40B4-BE49-F238E27FC236}">
                    <a16:creationId xmlns:a16="http://schemas.microsoft.com/office/drawing/2014/main" id="{ED7B399E-32DB-43E2-B841-E1F9D36D29F8}"/>
                  </a:ext>
                </a:extLst>
              </p:cNvPr>
              <p:cNvSpPr>
                <a:spLocks noChangeShapeType="1"/>
              </p:cNvSpPr>
              <p:nvPr/>
            </p:nvSpPr>
            <p:spPr bwMode="hidden">
              <a:xfrm>
                <a:off x="0" y="2976"/>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77" name="Line 33">
                <a:extLst>
                  <a:ext uri="{FF2B5EF4-FFF2-40B4-BE49-F238E27FC236}">
                    <a16:creationId xmlns:a16="http://schemas.microsoft.com/office/drawing/2014/main" id="{7A9AA3DB-FD42-4CAA-B1C9-6D7ECD2E8576}"/>
                  </a:ext>
                </a:extLst>
              </p:cNvPr>
              <p:cNvSpPr>
                <a:spLocks noChangeShapeType="1"/>
              </p:cNvSpPr>
              <p:nvPr/>
            </p:nvSpPr>
            <p:spPr bwMode="hidden">
              <a:xfrm>
                <a:off x="0" y="3264"/>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78" name="Line 34">
                <a:extLst>
                  <a:ext uri="{FF2B5EF4-FFF2-40B4-BE49-F238E27FC236}">
                    <a16:creationId xmlns:a16="http://schemas.microsoft.com/office/drawing/2014/main" id="{5566B765-69C1-4C5C-B504-44783B6CFC44}"/>
                  </a:ext>
                </a:extLst>
              </p:cNvPr>
              <p:cNvSpPr>
                <a:spLocks noChangeShapeType="1"/>
              </p:cNvSpPr>
              <p:nvPr/>
            </p:nvSpPr>
            <p:spPr bwMode="hidden">
              <a:xfrm>
                <a:off x="0" y="3552"/>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79" name="Line 35">
                <a:extLst>
                  <a:ext uri="{FF2B5EF4-FFF2-40B4-BE49-F238E27FC236}">
                    <a16:creationId xmlns:a16="http://schemas.microsoft.com/office/drawing/2014/main" id="{17A59F76-D938-4182-8BD7-F3641AF973E9}"/>
                  </a:ext>
                </a:extLst>
              </p:cNvPr>
              <p:cNvSpPr>
                <a:spLocks noChangeShapeType="1"/>
              </p:cNvSpPr>
              <p:nvPr/>
            </p:nvSpPr>
            <p:spPr bwMode="hidden">
              <a:xfrm>
                <a:off x="0" y="3840"/>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80" name="Line 36">
                <a:extLst>
                  <a:ext uri="{FF2B5EF4-FFF2-40B4-BE49-F238E27FC236}">
                    <a16:creationId xmlns:a16="http://schemas.microsoft.com/office/drawing/2014/main" id="{100930DE-C809-48B2-801E-CF5DCAA42C4B}"/>
                  </a:ext>
                </a:extLst>
              </p:cNvPr>
              <p:cNvSpPr>
                <a:spLocks noChangeShapeType="1"/>
              </p:cNvSpPr>
              <p:nvPr/>
            </p:nvSpPr>
            <p:spPr bwMode="hidden">
              <a:xfrm>
                <a:off x="0" y="4128"/>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pSp>
      <p:sp>
        <p:nvSpPr>
          <p:cNvPr id="6201" name="Rectangle 57">
            <a:extLst>
              <a:ext uri="{FF2B5EF4-FFF2-40B4-BE49-F238E27FC236}">
                <a16:creationId xmlns:a16="http://schemas.microsoft.com/office/drawing/2014/main" id="{3F22FC8E-6A2D-4D4E-B857-B6CE713EE172}"/>
              </a:ext>
            </a:extLst>
          </p:cNvPr>
          <p:cNvSpPr>
            <a:spLocks noChangeArrowheads="1"/>
          </p:cNvSpPr>
          <p:nvPr/>
        </p:nvSpPr>
        <p:spPr bwMode="auto">
          <a:xfrm>
            <a:off x="0" y="1676400"/>
            <a:ext cx="9144000" cy="1524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l-GR" altLang="el-GR"/>
          </a:p>
        </p:txBody>
      </p:sp>
      <p:sp>
        <p:nvSpPr>
          <p:cNvPr id="6196" name="Freeform 52">
            <a:extLst>
              <a:ext uri="{FF2B5EF4-FFF2-40B4-BE49-F238E27FC236}">
                <a16:creationId xmlns:a16="http://schemas.microsoft.com/office/drawing/2014/main" id="{480F7308-6C5F-4AF3-8C2C-BD3B684AE8C4}"/>
              </a:ext>
            </a:extLst>
          </p:cNvPr>
          <p:cNvSpPr>
            <a:spLocks/>
          </p:cNvSpPr>
          <p:nvPr/>
        </p:nvSpPr>
        <p:spPr bwMode="hidden">
          <a:xfrm rot="5400000">
            <a:off x="3788569" y="-1245394"/>
            <a:ext cx="1595438" cy="7591425"/>
          </a:xfrm>
          <a:custGeom>
            <a:avLst/>
            <a:gdLst>
              <a:gd name="T0" fmla="*/ 0 w 290"/>
              <a:gd name="T1" fmla="*/ 2 h 1250"/>
              <a:gd name="T2" fmla="*/ 240 w 290"/>
              <a:gd name="T3" fmla="*/ 2 h 1250"/>
              <a:gd name="T4" fmla="*/ 288 w 290"/>
              <a:gd name="T5" fmla="*/ 50 h 1250"/>
              <a:gd name="T6" fmla="*/ 288 w 290"/>
              <a:gd name="T7" fmla="*/ 1202 h 1250"/>
              <a:gd name="T8" fmla="*/ 240 w 290"/>
              <a:gd name="T9" fmla="*/ 1250 h 1250"/>
              <a:gd name="T10" fmla="*/ 0 w 290"/>
              <a:gd name="T11" fmla="*/ 1250 h 1250"/>
              <a:gd name="T12" fmla="*/ 0 w 290"/>
              <a:gd name="T13" fmla="*/ 2 h 1250"/>
            </a:gdLst>
            <a:ahLst/>
            <a:cxnLst>
              <a:cxn ang="0">
                <a:pos x="T0" y="T1"/>
              </a:cxn>
              <a:cxn ang="0">
                <a:pos x="T2" y="T3"/>
              </a:cxn>
              <a:cxn ang="0">
                <a:pos x="T4" y="T5"/>
              </a:cxn>
              <a:cxn ang="0">
                <a:pos x="T6" y="T7"/>
              </a:cxn>
              <a:cxn ang="0">
                <a:pos x="T8" y="T9"/>
              </a:cxn>
              <a:cxn ang="0">
                <a:pos x="T10" y="T11"/>
              </a:cxn>
              <a:cxn ang="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solidFill>
            <a:schemeClr val="bg2"/>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pic>
        <p:nvPicPr>
          <p:cNvPr id="6188" name="Picture 44">
            <a:extLst>
              <a:ext uri="{FF2B5EF4-FFF2-40B4-BE49-F238E27FC236}">
                <a16:creationId xmlns:a16="http://schemas.microsoft.com/office/drawing/2014/main" id="{5DBFE5A1-9328-4A5E-A030-4870F0D91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152400"/>
          </a:xfrm>
          <a:prstGeom prst="rect">
            <a:avLst/>
          </a:prstGeom>
          <a:noFill/>
          <a:extLst>
            <a:ext uri="{909E8E84-426E-40DD-AFC4-6F175D3DCCD1}">
              <a14:hiddenFill xmlns:a14="http://schemas.microsoft.com/office/drawing/2010/main">
                <a:solidFill>
                  <a:srgbClr val="FFFFFF"/>
                </a:solidFill>
              </a14:hiddenFill>
            </a:ext>
          </a:extLst>
        </p:spPr>
      </p:pic>
      <p:sp>
        <p:nvSpPr>
          <p:cNvPr id="6203" name="Rectangle 59">
            <a:extLst>
              <a:ext uri="{FF2B5EF4-FFF2-40B4-BE49-F238E27FC236}">
                <a16:creationId xmlns:a16="http://schemas.microsoft.com/office/drawing/2014/main" id="{2E55FB15-FA69-4077-A2C0-B8C3DD60ED49}"/>
              </a:ext>
            </a:extLst>
          </p:cNvPr>
          <p:cNvSpPr>
            <a:spLocks noChangeArrowheads="1"/>
          </p:cNvSpPr>
          <p:nvPr/>
        </p:nvSpPr>
        <p:spPr bwMode="auto">
          <a:xfrm>
            <a:off x="-3175" y="1752600"/>
            <a:ext cx="9147175" cy="74613"/>
          </a:xfrm>
          <a:prstGeom prst="rect">
            <a:avLst/>
          </a:prstGeom>
          <a:pattFill prst="dkVert">
            <a:fgClr>
              <a:schemeClr val="accent1"/>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l-GR" altLang="el-GR"/>
          </a:p>
        </p:txBody>
      </p:sp>
      <p:sp>
        <p:nvSpPr>
          <p:cNvPr id="6191" name="Rectangle 47">
            <a:extLst>
              <a:ext uri="{FF2B5EF4-FFF2-40B4-BE49-F238E27FC236}">
                <a16:creationId xmlns:a16="http://schemas.microsoft.com/office/drawing/2014/main" id="{868E8396-A2BF-4118-89BE-D6D5AB4FF586}"/>
              </a:ext>
            </a:extLst>
          </p:cNvPr>
          <p:cNvSpPr>
            <a:spLocks noGrp="1" noChangeArrowheads="1"/>
          </p:cNvSpPr>
          <p:nvPr>
            <p:ph type="ctrTitle"/>
          </p:nvPr>
        </p:nvSpPr>
        <p:spPr>
          <a:xfrm>
            <a:off x="685800" y="2057400"/>
            <a:ext cx="7772400" cy="1143000"/>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r>
              <a:rPr lang="el-GR" altLang="el-GR" noProof="0"/>
              <a:t>Κάντε κλικ για να επεξεργαστείτε τον τίτλο</a:t>
            </a:r>
          </a:p>
        </p:txBody>
      </p:sp>
      <p:sp>
        <p:nvSpPr>
          <p:cNvPr id="6192" name="Rectangle 48">
            <a:extLst>
              <a:ext uri="{FF2B5EF4-FFF2-40B4-BE49-F238E27FC236}">
                <a16:creationId xmlns:a16="http://schemas.microsoft.com/office/drawing/2014/main" id="{8286FFF9-DA59-4FAE-ABEB-E5309D45449A}"/>
              </a:ext>
            </a:extLst>
          </p:cNvPr>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l-GR" altLang="el-GR" noProof="0"/>
              <a:t>Κάντε κλικ για να επεξεργαστείτε τον υπότιτλο του υποδείγματος</a:t>
            </a:r>
          </a:p>
        </p:txBody>
      </p:sp>
      <p:sp>
        <p:nvSpPr>
          <p:cNvPr id="6193" name="Rectangle 49">
            <a:extLst>
              <a:ext uri="{FF2B5EF4-FFF2-40B4-BE49-F238E27FC236}">
                <a16:creationId xmlns:a16="http://schemas.microsoft.com/office/drawing/2014/main" id="{5B812A0C-4E20-4859-BAA0-4433261959A6}"/>
              </a:ext>
            </a:extLst>
          </p:cNvPr>
          <p:cNvSpPr>
            <a:spLocks noGrp="1" noChangeArrowheads="1"/>
          </p:cNvSpPr>
          <p:nvPr>
            <p:ph type="dt" sz="half" idx="2"/>
          </p:nvPr>
        </p:nvSpPr>
        <p:spPr>
          <a:xfrm>
            <a:off x="685800" y="6248400"/>
            <a:ext cx="1905000" cy="457200"/>
          </a:xfrm>
        </p:spPr>
        <p:txBody>
          <a:bodyPr/>
          <a:lstStyle>
            <a:lvl1pPr>
              <a:defRPr>
                <a:solidFill>
                  <a:schemeClr val="tx1"/>
                </a:solidFill>
              </a:defRPr>
            </a:lvl1pPr>
          </a:lstStyle>
          <a:p>
            <a:endParaRPr lang="el-GR" altLang="el-GR"/>
          </a:p>
        </p:txBody>
      </p:sp>
      <p:sp>
        <p:nvSpPr>
          <p:cNvPr id="6194" name="Rectangle 50">
            <a:extLst>
              <a:ext uri="{FF2B5EF4-FFF2-40B4-BE49-F238E27FC236}">
                <a16:creationId xmlns:a16="http://schemas.microsoft.com/office/drawing/2014/main" id="{D0D8DA71-8AF3-4CAE-AA54-167B72A45830}"/>
              </a:ext>
            </a:extLst>
          </p:cNvPr>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endParaRPr lang="el-GR" altLang="el-GR"/>
          </a:p>
        </p:txBody>
      </p:sp>
      <p:sp>
        <p:nvSpPr>
          <p:cNvPr id="6195" name="Rectangle 51">
            <a:extLst>
              <a:ext uri="{FF2B5EF4-FFF2-40B4-BE49-F238E27FC236}">
                <a16:creationId xmlns:a16="http://schemas.microsoft.com/office/drawing/2014/main" id="{60D58136-F9AC-44BE-8F01-3C06BBB2BBAF}"/>
              </a:ext>
            </a:extLst>
          </p:cNvPr>
          <p:cNvSpPr>
            <a:spLocks noGrp="1" noChangeArrowheads="1"/>
          </p:cNvSpPr>
          <p:nvPr>
            <p:ph type="sldNum" sz="quarter" idx="4"/>
          </p:nvPr>
        </p:nvSpPr>
        <p:spPr>
          <a:xfrm>
            <a:off x="6553200" y="6248400"/>
            <a:ext cx="1905000" cy="457200"/>
          </a:xfrm>
        </p:spPr>
        <p:txBody>
          <a:bodyPr/>
          <a:lstStyle>
            <a:lvl1pPr>
              <a:defRPr>
                <a:solidFill>
                  <a:schemeClr val="tx1"/>
                </a:solidFill>
              </a:defRPr>
            </a:lvl1pPr>
          </a:lstStyle>
          <a:p>
            <a:fld id="{33C53ED6-15C2-46DD-8732-82127FDA2010}" type="slidenum">
              <a:rPr lang="el-GR" altLang="el-GR"/>
              <a:pPr/>
              <a:t>‹#›</a:t>
            </a:fld>
            <a:endParaRPr lang="el-GR"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1D26CE-9ECD-444A-82F9-FDCDC5209B2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B8CF6E0-58C7-46C9-96F7-D8391331A8A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22BDB37-6056-44E4-A4C1-210D4DB61CE3}"/>
              </a:ext>
            </a:extLst>
          </p:cNvPr>
          <p:cNvSpPr>
            <a:spLocks noGrp="1"/>
          </p:cNvSpPr>
          <p:nvPr>
            <p:ph type="dt" sz="half"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BA75E0BE-7539-4EC3-921E-53DFCFA806D4}"/>
              </a:ext>
            </a:extLst>
          </p:cNvPr>
          <p:cNvSpPr>
            <a:spLocks noGrp="1"/>
          </p:cNvSpPr>
          <p:nvPr>
            <p:ph type="ftr" sz="quarter" idx="11"/>
          </p:nvPr>
        </p:nvSpPr>
        <p:spPr/>
        <p:txBody>
          <a:bodyPr/>
          <a:lstStyle>
            <a:lvl1pPr>
              <a:defRPr/>
            </a:lvl1pPr>
          </a:lstStyle>
          <a:p>
            <a:endParaRPr lang="el-GR" altLang="el-GR"/>
          </a:p>
        </p:txBody>
      </p:sp>
      <p:sp>
        <p:nvSpPr>
          <p:cNvPr id="6" name="Θέση αριθμού διαφάνειας 5">
            <a:extLst>
              <a:ext uri="{FF2B5EF4-FFF2-40B4-BE49-F238E27FC236}">
                <a16:creationId xmlns:a16="http://schemas.microsoft.com/office/drawing/2014/main" id="{DA2DC5C6-B6F3-4A6A-84C3-F542B0838DBA}"/>
              </a:ext>
            </a:extLst>
          </p:cNvPr>
          <p:cNvSpPr>
            <a:spLocks noGrp="1"/>
          </p:cNvSpPr>
          <p:nvPr>
            <p:ph type="sldNum" sz="quarter" idx="12"/>
          </p:nvPr>
        </p:nvSpPr>
        <p:spPr/>
        <p:txBody>
          <a:bodyPr/>
          <a:lstStyle>
            <a:lvl1pPr>
              <a:defRPr/>
            </a:lvl1pPr>
          </a:lstStyle>
          <a:p>
            <a:fld id="{C6E2196E-BFDA-4598-BCA6-70F85D89E237}" type="slidenum">
              <a:rPr lang="el-GR" altLang="el-GR"/>
              <a:pPr/>
              <a:t>‹#›</a:t>
            </a:fld>
            <a:endParaRPr lang="el-GR" altLang="el-GR"/>
          </a:p>
        </p:txBody>
      </p:sp>
    </p:spTree>
    <p:extLst>
      <p:ext uri="{BB962C8B-B14F-4D97-AF65-F5344CB8AC3E}">
        <p14:creationId xmlns:p14="http://schemas.microsoft.com/office/powerpoint/2010/main" val="2497118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66A7989-CD18-4852-BCB2-4A535BC752AD}"/>
              </a:ext>
            </a:extLst>
          </p:cNvPr>
          <p:cNvSpPr>
            <a:spLocks noGrp="1"/>
          </p:cNvSpPr>
          <p:nvPr>
            <p:ph type="title" orient="vert"/>
          </p:nvPr>
        </p:nvSpPr>
        <p:spPr>
          <a:xfrm>
            <a:off x="6515100" y="609600"/>
            <a:ext cx="1943100" cy="5486400"/>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F0222D8-3584-4818-A7C4-3C77EA132182}"/>
              </a:ext>
            </a:extLst>
          </p:cNvPr>
          <p:cNvSpPr>
            <a:spLocks noGrp="1"/>
          </p:cNvSpPr>
          <p:nvPr>
            <p:ph type="body" orient="vert" idx="1"/>
          </p:nvPr>
        </p:nvSpPr>
        <p:spPr>
          <a:xfrm>
            <a:off x="685800" y="609600"/>
            <a:ext cx="5676900" cy="54864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AFA1923-1538-4B8D-8095-D7529B69487C}"/>
              </a:ext>
            </a:extLst>
          </p:cNvPr>
          <p:cNvSpPr>
            <a:spLocks noGrp="1"/>
          </p:cNvSpPr>
          <p:nvPr>
            <p:ph type="dt" sz="half"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FA152744-5848-4D6A-AEEB-674925C025CA}"/>
              </a:ext>
            </a:extLst>
          </p:cNvPr>
          <p:cNvSpPr>
            <a:spLocks noGrp="1"/>
          </p:cNvSpPr>
          <p:nvPr>
            <p:ph type="ftr" sz="quarter" idx="11"/>
          </p:nvPr>
        </p:nvSpPr>
        <p:spPr/>
        <p:txBody>
          <a:bodyPr/>
          <a:lstStyle>
            <a:lvl1pPr>
              <a:defRPr/>
            </a:lvl1pPr>
          </a:lstStyle>
          <a:p>
            <a:endParaRPr lang="el-GR" altLang="el-GR"/>
          </a:p>
        </p:txBody>
      </p:sp>
      <p:sp>
        <p:nvSpPr>
          <p:cNvPr id="6" name="Θέση αριθμού διαφάνειας 5">
            <a:extLst>
              <a:ext uri="{FF2B5EF4-FFF2-40B4-BE49-F238E27FC236}">
                <a16:creationId xmlns:a16="http://schemas.microsoft.com/office/drawing/2014/main" id="{1C5740B0-5289-407C-B87B-EE6748352F52}"/>
              </a:ext>
            </a:extLst>
          </p:cNvPr>
          <p:cNvSpPr>
            <a:spLocks noGrp="1"/>
          </p:cNvSpPr>
          <p:nvPr>
            <p:ph type="sldNum" sz="quarter" idx="12"/>
          </p:nvPr>
        </p:nvSpPr>
        <p:spPr/>
        <p:txBody>
          <a:bodyPr/>
          <a:lstStyle>
            <a:lvl1pPr>
              <a:defRPr/>
            </a:lvl1pPr>
          </a:lstStyle>
          <a:p>
            <a:fld id="{92C80527-3C00-4560-9B76-2879B54DEF73}" type="slidenum">
              <a:rPr lang="el-GR" altLang="el-GR"/>
              <a:pPr/>
              <a:t>‹#›</a:t>
            </a:fld>
            <a:endParaRPr lang="el-GR" altLang="el-GR"/>
          </a:p>
        </p:txBody>
      </p:sp>
    </p:spTree>
    <p:extLst>
      <p:ext uri="{BB962C8B-B14F-4D97-AF65-F5344CB8AC3E}">
        <p14:creationId xmlns:p14="http://schemas.microsoft.com/office/powerpoint/2010/main" val="368900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81C6E5-B7C5-41A5-85AD-1C15EDBF797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BB044E5-21B5-4500-AC75-609288D1321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070181F-9AEA-4A4B-B289-E3F10765FC10}"/>
              </a:ext>
            </a:extLst>
          </p:cNvPr>
          <p:cNvSpPr>
            <a:spLocks noGrp="1"/>
          </p:cNvSpPr>
          <p:nvPr>
            <p:ph type="dt" sz="half"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A4AB99E1-9DB4-49AA-9D89-AC71C547D563}"/>
              </a:ext>
            </a:extLst>
          </p:cNvPr>
          <p:cNvSpPr>
            <a:spLocks noGrp="1"/>
          </p:cNvSpPr>
          <p:nvPr>
            <p:ph type="ftr" sz="quarter" idx="11"/>
          </p:nvPr>
        </p:nvSpPr>
        <p:spPr/>
        <p:txBody>
          <a:bodyPr/>
          <a:lstStyle>
            <a:lvl1pPr>
              <a:defRPr/>
            </a:lvl1pPr>
          </a:lstStyle>
          <a:p>
            <a:endParaRPr lang="el-GR" altLang="el-GR"/>
          </a:p>
        </p:txBody>
      </p:sp>
      <p:sp>
        <p:nvSpPr>
          <p:cNvPr id="6" name="Θέση αριθμού διαφάνειας 5">
            <a:extLst>
              <a:ext uri="{FF2B5EF4-FFF2-40B4-BE49-F238E27FC236}">
                <a16:creationId xmlns:a16="http://schemas.microsoft.com/office/drawing/2014/main" id="{ABE14763-69A1-49A6-9483-948DA024DED0}"/>
              </a:ext>
            </a:extLst>
          </p:cNvPr>
          <p:cNvSpPr>
            <a:spLocks noGrp="1"/>
          </p:cNvSpPr>
          <p:nvPr>
            <p:ph type="sldNum" sz="quarter" idx="12"/>
          </p:nvPr>
        </p:nvSpPr>
        <p:spPr/>
        <p:txBody>
          <a:bodyPr/>
          <a:lstStyle>
            <a:lvl1pPr>
              <a:defRPr/>
            </a:lvl1pPr>
          </a:lstStyle>
          <a:p>
            <a:fld id="{F3BFAD56-684B-47F5-97E3-ECE36F15674B}" type="slidenum">
              <a:rPr lang="el-GR" altLang="el-GR"/>
              <a:pPr/>
              <a:t>‹#›</a:t>
            </a:fld>
            <a:endParaRPr lang="el-GR" altLang="el-GR"/>
          </a:p>
        </p:txBody>
      </p:sp>
    </p:spTree>
    <p:extLst>
      <p:ext uri="{BB962C8B-B14F-4D97-AF65-F5344CB8AC3E}">
        <p14:creationId xmlns:p14="http://schemas.microsoft.com/office/powerpoint/2010/main" val="42298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AA3717-C843-41AE-B12E-B4E3F202DAEE}"/>
              </a:ext>
            </a:extLst>
          </p:cNvPr>
          <p:cNvSpPr>
            <a:spLocks noGrp="1"/>
          </p:cNvSpPr>
          <p:nvPr>
            <p:ph type="title"/>
          </p:nvPr>
        </p:nvSpPr>
        <p:spPr>
          <a:xfrm>
            <a:off x="623888" y="1709738"/>
            <a:ext cx="78867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F195FF3-7E13-4639-9F0A-1250364E895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3B89E32-A31F-46AB-9E44-7FB93D58423B}"/>
              </a:ext>
            </a:extLst>
          </p:cNvPr>
          <p:cNvSpPr>
            <a:spLocks noGrp="1"/>
          </p:cNvSpPr>
          <p:nvPr>
            <p:ph type="dt" sz="half"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46FC909D-0B7A-47C8-9FE7-604BE95B57EE}"/>
              </a:ext>
            </a:extLst>
          </p:cNvPr>
          <p:cNvSpPr>
            <a:spLocks noGrp="1"/>
          </p:cNvSpPr>
          <p:nvPr>
            <p:ph type="ftr" sz="quarter" idx="11"/>
          </p:nvPr>
        </p:nvSpPr>
        <p:spPr/>
        <p:txBody>
          <a:bodyPr/>
          <a:lstStyle>
            <a:lvl1pPr>
              <a:defRPr/>
            </a:lvl1pPr>
          </a:lstStyle>
          <a:p>
            <a:endParaRPr lang="el-GR" altLang="el-GR"/>
          </a:p>
        </p:txBody>
      </p:sp>
      <p:sp>
        <p:nvSpPr>
          <p:cNvPr id="6" name="Θέση αριθμού διαφάνειας 5">
            <a:extLst>
              <a:ext uri="{FF2B5EF4-FFF2-40B4-BE49-F238E27FC236}">
                <a16:creationId xmlns:a16="http://schemas.microsoft.com/office/drawing/2014/main" id="{4C92DF50-3351-4267-B5D0-2D829DFBC44E}"/>
              </a:ext>
            </a:extLst>
          </p:cNvPr>
          <p:cNvSpPr>
            <a:spLocks noGrp="1"/>
          </p:cNvSpPr>
          <p:nvPr>
            <p:ph type="sldNum" sz="quarter" idx="12"/>
          </p:nvPr>
        </p:nvSpPr>
        <p:spPr/>
        <p:txBody>
          <a:bodyPr/>
          <a:lstStyle>
            <a:lvl1pPr>
              <a:defRPr/>
            </a:lvl1pPr>
          </a:lstStyle>
          <a:p>
            <a:fld id="{68BA2CDF-B420-4B8F-AC31-1CD7D27735F7}" type="slidenum">
              <a:rPr lang="el-GR" altLang="el-GR"/>
              <a:pPr/>
              <a:t>‹#›</a:t>
            </a:fld>
            <a:endParaRPr lang="el-GR" altLang="el-GR"/>
          </a:p>
        </p:txBody>
      </p:sp>
    </p:spTree>
    <p:extLst>
      <p:ext uri="{BB962C8B-B14F-4D97-AF65-F5344CB8AC3E}">
        <p14:creationId xmlns:p14="http://schemas.microsoft.com/office/powerpoint/2010/main" val="24516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ACB56-7AC0-4738-913A-982F050A633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2CDAC11-4B57-4E0B-B570-9AD6942C97F7}"/>
              </a:ext>
            </a:extLst>
          </p:cNvPr>
          <p:cNvSpPr>
            <a:spLocks noGrp="1"/>
          </p:cNvSpPr>
          <p:nvPr>
            <p:ph sz="half" idx="1"/>
          </p:nvPr>
        </p:nvSpPr>
        <p:spPr>
          <a:xfrm>
            <a:off x="685800" y="1981200"/>
            <a:ext cx="3810000" cy="4114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66C911D8-E507-4777-9C50-EF69C1AE3A2A}"/>
              </a:ext>
            </a:extLst>
          </p:cNvPr>
          <p:cNvSpPr>
            <a:spLocks noGrp="1"/>
          </p:cNvSpPr>
          <p:nvPr>
            <p:ph sz="half" idx="2"/>
          </p:nvPr>
        </p:nvSpPr>
        <p:spPr>
          <a:xfrm>
            <a:off x="4648200" y="1981200"/>
            <a:ext cx="3810000" cy="4114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C78B5E1C-23C2-4715-8698-04C17EB51625}"/>
              </a:ext>
            </a:extLst>
          </p:cNvPr>
          <p:cNvSpPr>
            <a:spLocks noGrp="1"/>
          </p:cNvSpPr>
          <p:nvPr>
            <p:ph type="dt" sz="half"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E22CBF0F-F414-475F-BAAF-F34C9C337435}"/>
              </a:ext>
            </a:extLst>
          </p:cNvPr>
          <p:cNvSpPr>
            <a:spLocks noGrp="1"/>
          </p:cNvSpPr>
          <p:nvPr>
            <p:ph type="ftr" sz="quarter" idx="11"/>
          </p:nvPr>
        </p:nvSpPr>
        <p:spPr/>
        <p:txBody>
          <a:bodyPr/>
          <a:lstStyle>
            <a:lvl1pPr>
              <a:defRPr/>
            </a:lvl1pPr>
          </a:lstStyle>
          <a:p>
            <a:endParaRPr lang="el-GR" altLang="el-GR"/>
          </a:p>
        </p:txBody>
      </p:sp>
      <p:sp>
        <p:nvSpPr>
          <p:cNvPr id="7" name="Θέση αριθμού διαφάνειας 6">
            <a:extLst>
              <a:ext uri="{FF2B5EF4-FFF2-40B4-BE49-F238E27FC236}">
                <a16:creationId xmlns:a16="http://schemas.microsoft.com/office/drawing/2014/main" id="{2A16B57D-9324-4A32-A02A-A207CB00822D}"/>
              </a:ext>
            </a:extLst>
          </p:cNvPr>
          <p:cNvSpPr>
            <a:spLocks noGrp="1"/>
          </p:cNvSpPr>
          <p:nvPr>
            <p:ph type="sldNum" sz="quarter" idx="12"/>
          </p:nvPr>
        </p:nvSpPr>
        <p:spPr/>
        <p:txBody>
          <a:bodyPr/>
          <a:lstStyle>
            <a:lvl1pPr>
              <a:defRPr/>
            </a:lvl1pPr>
          </a:lstStyle>
          <a:p>
            <a:fld id="{7EAEEDD2-D6C3-4166-AD20-DD88D59B89A6}" type="slidenum">
              <a:rPr lang="el-GR" altLang="el-GR"/>
              <a:pPr/>
              <a:t>‹#›</a:t>
            </a:fld>
            <a:endParaRPr lang="el-GR" altLang="el-GR"/>
          </a:p>
        </p:txBody>
      </p:sp>
    </p:spTree>
    <p:extLst>
      <p:ext uri="{BB962C8B-B14F-4D97-AF65-F5344CB8AC3E}">
        <p14:creationId xmlns:p14="http://schemas.microsoft.com/office/powerpoint/2010/main" val="66714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C37EF6-3CE6-481C-9F4F-1FA0D4DCCA39}"/>
              </a:ext>
            </a:extLst>
          </p:cNvPr>
          <p:cNvSpPr>
            <a:spLocks noGrp="1"/>
          </p:cNvSpPr>
          <p:nvPr>
            <p:ph type="title"/>
          </p:nvPr>
        </p:nvSpPr>
        <p:spPr>
          <a:xfrm>
            <a:off x="630238" y="365125"/>
            <a:ext cx="78867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A695F8A-D159-4993-86B7-A87E96CBF86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FE2BB06-8220-49F1-96F7-FC0116DF28FE}"/>
              </a:ext>
            </a:extLst>
          </p:cNvPr>
          <p:cNvSpPr>
            <a:spLocks noGrp="1"/>
          </p:cNvSpPr>
          <p:nvPr>
            <p:ph sz="half" idx="2"/>
          </p:nvPr>
        </p:nvSpPr>
        <p:spPr>
          <a:xfrm>
            <a:off x="630238" y="2505075"/>
            <a:ext cx="386873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B37A47F-FC02-4303-85E8-15D05A93FAF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F9EFFF0-BC7A-4EAB-A07E-75FB529D4B86}"/>
              </a:ext>
            </a:extLst>
          </p:cNvPr>
          <p:cNvSpPr>
            <a:spLocks noGrp="1"/>
          </p:cNvSpPr>
          <p:nvPr>
            <p:ph sz="quarter" idx="4"/>
          </p:nvPr>
        </p:nvSpPr>
        <p:spPr>
          <a:xfrm>
            <a:off x="4629150" y="2505075"/>
            <a:ext cx="38877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9DFB0EA1-4744-47A0-B7C0-D91C6F584538}"/>
              </a:ext>
            </a:extLst>
          </p:cNvPr>
          <p:cNvSpPr>
            <a:spLocks noGrp="1"/>
          </p:cNvSpPr>
          <p:nvPr>
            <p:ph type="dt" sz="half" idx="10"/>
          </p:nvPr>
        </p:nvSpPr>
        <p:spPr/>
        <p:txBody>
          <a:bodyPr/>
          <a:lstStyle>
            <a:lvl1pPr>
              <a:defRPr/>
            </a:lvl1pPr>
          </a:lstStyle>
          <a:p>
            <a:endParaRPr lang="el-GR" altLang="el-GR"/>
          </a:p>
        </p:txBody>
      </p:sp>
      <p:sp>
        <p:nvSpPr>
          <p:cNvPr id="8" name="Θέση υποσέλιδου 7">
            <a:extLst>
              <a:ext uri="{FF2B5EF4-FFF2-40B4-BE49-F238E27FC236}">
                <a16:creationId xmlns:a16="http://schemas.microsoft.com/office/drawing/2014/main" id="{42DD236B-D6F6-4CC7-AAF3-7CACE8951FA3}"/>
              </a:ext>
            </a:extLst>
          </p:cNvPr>
          <p:cNvSpPr>
            <a:spLocks noGrp="1"/>
          </p:cNvSpPr>
          <p:nvPr>
            <p:ph type="ftr" sz="quarter" idx="11"/>
          </p:nvPr>
        </p:nvSpPr>
        <p:spPr/>
        <p:txBody>
          <a:bodyPr/>
          <a:lstStyle>
            <a:lvl1pPr>
              <a:defRPr/>
            </a:lvl1pPr>
          </a:lstStyle>
          <a:p>
            <a:endParaRPr lang="el-GR" altLang="el-GR"/>
          </a:p>
        </p:txBody>
      </p:sp>
      <p:sp>
        <p:nvSpPr>
          <p:cNvPr id="9" name="Θέση αριθμού διαφάνειας 8">
            <a:extLst>
              <a:ext uri="{FF2B5EF4-FFF2-40B4-BE49-F238E27FC236}">
                <a16:creationId xmlns:a16="http://schemas.microsoft.com/office/drawing/2014/main" id="{61FC2943-2E30-4014-A30C-28C11B9D97D3}"/>
              </a:ext>
            </a:extLst>
          </p:cNvPr>
          <p:cNvSpPr>
            <a:spLocks noGrp="1"/>
          </p:cNvSpPr>
          <p:nvPr>
            <p:ph type="sldNum" sz="quarter" idx="12"/>
          </p:nvPr>
        </p:nvSpPr>
        <p:spPr/>
        <p:txBody>
          <a:bodyPr/>
          <a:lstStyle>
            <a:lvl1pPr>
              <a:defRPr/>
            </a:lvl1pPr>
          </a:lstStyle>
          <a:p>
            <a:fld id="{2E1C1668-6FC5-4793-9C34-0CAD9C52D220}" type="slidenum">
              <a:rPr lang="el-GR" altLang="el-GR"/>
              <a:pPr/>
              <a:t>‹#›</a:t>
            </a:fld>
            <a:endParaRPr lang="el-GR" altLang="el-GR"/>
          </a:p>
        </p:txBody>
      </p:sp>
    </p:spTree>
    <p:extLst>
      <p:ext uri="{BB962C8B-B14F-4D97-AF65-F5344CB8AC3E}">
        <p14:creationId xmlns:p14="http://schemas.microsoft.com/office/powerpoint/2010/main" val="153072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1313EE-A189-481B-9E9A-0DB79FEBCE2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E9AB625-8F2D-49B6-A8BC-EF0A15C64FE9}"/>
              </a:ext>
            </a:extLst>
          </p:cNvPr>
          <p:cNvSpPr>
            <a:spLocks noGrp="1"/>
          </p:cNvSpPr>
          <p:nvPr>
            <p:ph type="dt" sz="half" idx="10"/>
          </p:nvPr>
        </p:nvSpPr>
        <p:spPr/>
        <p:txBody>
          <a:bodyPr/>
          <a:lstStyle>
            <a:lvl1pPr>
              <a:defRPr/>
            </a:lvl1pPr>
          </a:lstStyle>
          <a:p>
            <a:endParaRPr lang="el-GR" altLang="el-GR"/>
          </a:p>
        </p:txBody>
      </p:sp>
      <p:sp>
        <p:nvSpPr>
          <p:cNvPr id="4" name="Θέση υποσέλιδου 3">
            <a:extLst>
              <a:ext uri="{FF2B5EF4-FFF2-40B4-BE49-F238E27FC236}">
                <a16:creationId xmlns:a16="http://schemas.microsoft.com/office/drawing/2014/main" id="{7E3A6ADD-F278-4221-8D33-A55F68E609AE}"/>
              </a:ext>
            </a:extLst>
          </p:cNvPr>
          <p:cNvSpPr>
            <a:spLocks noGrp="1"/>
          </p:cNvSpPr>
          <p:nvPr>
            <p:ph type="ftr" sz="quarter" idx="11"/>
          </p:nvPr>
        </p:nvSpPr>
        <p:spPr/>
        <p:txBody>
          <a:bodyPr/>
          <a:lstStyle>
            <a:lvl1pPr>
              <a:defRPr/>
            </a:lvl1pPr>
          </a:lstStyle>
          <a:p>
            <a:endParaRPr lang="el-GR" altLang="el-GR"/>
          </a:p>
        </p:txBody>
      </p:sp>
      <p:sp>
        <p:nvSpPr>
          <p:cNvPr id="5" name="Θέση αριθμού διαφάνειας 4">
            <a:extLst>
              <a:ext uri="{FF2B5EF4-FFF2-40B4-BE49-F238E27FC236}">
                <a16:creationId xmlns:a16="http://schemas.microsoft.com/office/drawing/2014/main" id="{7E8327E5-2074-4F09-A4C6-FDB407D12ED5}"/>
              </a:ext>
            </a:extLst>
          </p:cNvPr>
          <p:cNvSpPr>
            <a:spLocks noGrp="1"/>
          </p:cNvSpPr>
          <p:nvPr>
            <p:ph type="sldNum" sz="quarter" idx="12"/>
          </p:nvPr>
        </p:nvSpPr>
        <p:spPr/>
        <p:txBody>
          <a:bodyPr/>
          <a:lstStyle>
            <a:lvl1pPr>
              <a:defRPr/>
            </a:lvl1pPr>
          </a:lstStyle>
          <a:p>
            <a:fld id="{695ECCC3-13B0-49B4-8EA9-D2EC1964541B}" type="slidenum">
              <a:rPr lang="el-GR" altLang="el-GR"/>
              <a:pPr/>
              <a:t>‹#›</a:t>
            </a:fld>
            <a:endParaRPr lang="el-GR" altLang="el-GR"/>
          </a:p>
        </p:txBody>
      </p:sp>
    </p:spTree>
    <p:extLst>
      <p:ext uri="{BB962C8B-B14F-4D97-AF65-F5344CB8AC3E}">
        <p14:creationId xmlns:p14="http://schemas.microsoft.com/office/powerpoint/2010/main" val="112442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80A6D26-7CA0-48FC-AC52-D70DF3B766CD}"/>
              </a:ext>
            </a:extLst>
          </p:cNvPr>
          <p:cNvSpPr>
            <a:spLocks noGrp="1"/>
          </p:cNvSpPr>
          <p:nvPr>
            <p:ph type="dt" sz="half" idx="10"/>
          </p:nvPr>
        </p:nvSpPr>
        <p:spPr/>
        <p:txBody>
          <a:bodyPr/>
          <a:lstStyle>
            <a:lvl1pPr>
              <a:defRPr/>
            </a:lvl1pPr>
          </a:lstStyle>
          <a:p>
            <a:endParaRPr lang="el-GR" altLang="el-GR"/>
          </a:p>
        </p:txBody>
      </p:sp>
      <p:sp>
        <p:nvSpPr>
          <p:cNvPr id="3" name="Θέση υποσέλιδου 2">
            <a:extLst>
              <a:ext uri="{FF2B5EF4-FFF2-40B4-BE49-F238E27FC236}">
                <a16:creationId xmlns:a16="http://schemas.microsoft.com/office/drawing/2014/main" id="{25EF6399-B71F-4D74-87FA-2326177B7425}"/>
              </a:ext>
            </a:extLst>
          </p:cNvPr>
          <p:cNvSpPr>
            <a:spLocks noGrp="1"/>
          </p:cNvSpPr>
          <p:nvPr>
            <p:ph type="ftr" sz="quarter" idx="11"/>
          </p:nvPr>
        </p:nvSpPr>
        <p:spPr/>
        <p:txBody>
          <a:bodyPr/>
          <a:lstStyle>
            <a:lvl1pPr>
              <a:defRPr/>
            </a:lvl1pPr>
          </a:lstStyle>
          <a:p>
            <a:endParaRPr lang="el-GR" altLang="el-GR"/>
          </a:p>
        </p:txBody>
      </p:sp>
      <p:sp>
        <p:nvSpPr>
          <p:cNvPr id="4" name="Θέση αριθμού διαφάνειας 3">
            <a:extLst>
              <a:ext uri="{FF2B5EF4-FFF2-40B4-BE49-F238E27FC236}">
                <a16:creationId xmlns:a16="http://schemas.microsoft.com/office/drawing/2014/main" id="{8E097B2F-88F8-4398-A1B1-85BD9D6087A3}"/>
              </a:ext>
            </a:extLst>
          </p:cNvPr>
          <p:cNvSpPr>
            <a:spLocks noGrp="1"/>
          </p:cNvSpPr>
          <p:nvPr>
            <p:ph type="sldNum" sz="quarter" idx="12"/>
          </p:nvPr>
        </p:nvSpPr>
        <p:spPr/>
        <p:txBody>
          <a:bodyPr/>
          <a:lstStyle>
            <a:lvl1pPr>
              <a:defRPr/>
            </a:lvl1pPr>
          </a:lstStyle>
          <a:p>
            <a:fld id="{E71C6BAD-D2D4-4E64-A05E-B6CFEB1319DF}" type="slidenum">
              <a:rPr lang="el-GR" altLang="el-GR"/>
              <a:pPr/>
              <a:t>‹#›</a:t>
            </a:fld>
            <a:endParaRPr lang="el-GR" altLang="el-GR"/>
          </a:p>
        </p:txBody>
      </p:sp>
    </p:spTree>
    <p:extLst>
      <p:ext uri="{BB962C8B-B14F-4D97-AF65-F5344CB8AC3E}">
        <p14:creationId xmlns:p14="http://schemas.microsoft.com/office/powerpoint/2010/main" val="4227949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6FA8E3-9E02-4C92-A487-04D61BA2C1BC}"/>
              </a:ext>
            </a:extLst>
          </p:cNvPr>
          <p:cNvSpPr>
            <a:spLocks noGrp="1"/>
          </p:cNvSpPr>
          <p:nvPr>
            <p:ph type="title"/>
          </p:nvPr>
        </p:nvSpPr>
        <p:spPr>
          <a:xfrm>
            <a:off x="630238" y="457200"/>
            <a:ext cx="2949575"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5355AA1-8460-4D7F-9E6D-2D23724FFBC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01EF96E1-6A64-477F-8430-C7BC0D6843A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0E12B8B-E337-43F4-8DC9-54D1B6EE0D38}"/>
              </a:ext>
            </a:extLst>
          </p:cNvPr>
          <p:cNvSpPr>
            <a:spLocks noGrp="1"/>
          </p:cNvSpPr>
          <p:nvPr>
            <p:ph type="dt" sz="half"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09622471-9365-4FF0-861D-66E1D6633C2F}"/>
              </a:ext>
            </a:extLst>
          </p:cNvPr>
          <p:cNvSpPr>
            <a:spLocks noGrp="1"/>
          </p:cNvSpPr>
          <p:nvPr>
            <p:ph type="ftr" sz="quarter" idx="11"/>
          </p:nvPr>
        </p:nvSpPr>
        <p:spPr/>
        <p:txBody>
          <a:bodyPr/>
          <a:lstStyle>
            <a:lvl1pPr>
              <a:defRPr/>
            </a:lvl1pPr>
          </a:lstStyle>
          <a:p>
            <a:endParaRPr lang="el-GR" altLang="el-GR"/>
          </a:p>
        </p:txBody>
      </p:sp>
      <p:sp>
        <p:nvSpPr>
          <p:cNvPr id="7" name="Θέση αριθμού διαφάνειας 6">
            <a:extLst>
              <a:ext uri="{FF2B5EF4-FFF2-40B4-BE49-F238E27FC236}">
                <a16:creationId xmlns:a16="http://schemas.microsoft.com/office/drawing/2014/main" id="{043439F1-C1C9-4279-8FE3-F1130841D7EA}"/>
              </a:ext>
            </a:extLst>
          </p:cNvPr>
          <p:cNvSpPr>
            <a:spLocks noGrp="1"/>
          </p:cNvSpPr>
          <p:nvPr>
            <p:ph type="sldNum" sz="quarter" idx="12"/>
          </p:nvPr>
        </p:nvSpPr>
        <p:spPr/>
        <p:txBody>
          <a:bodyPr/>
          <a:lstStyle>
            <a:lvl1pPr>
              <a:defRPr/>
            </a:lvl1pPr>
          </a:lstStyle>
          <a:p>
            <a:fld id="{681AD8C6-B296-4CF1-A103-986A97DBD627}" type="slidenum">
              <a:rPr lang="el-GR" altLang="el-GR"/>
              <a:pPr/>
              <a:t>‹#›</a:t>
            </a:fld>
            <a:endParaRPr lang="el-GR" altLang="el-GR"/>
          </a:p>
        </p:txBody>
      </p:sp>
    </p:spTree>
    <p:extLst>
      <p:ext uri="{BB962C8B-B14F-4D97-AF65-F5344CB8AC3E}">
        <p14:creationId xmlns:p14="http://schemas.microsoft.com/office/powerpoint/2010/main" val="322769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F81AB3-A871-4E6A-9607-1B9854901465}"/>
              </a:ext>
            </a:extLst>
          </p:cNvPr>
          <p:cNvSpPr>
            <a:spLocks noGrp="1"/>
          </p:cNvSpPr>
          <p:nvPr>
            <p:ph type="title"/>
          </p:nvPr>
        </p:nvSpPr>
        <p:spPr>
          <a:xfrm>
            <a:off x="630238" y="457200"/>
            <a:ext cx="2949575"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66F2B3A1-0AC6-4C51-98B4-F2030B21B49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3E10F0B6-C037-45AA-AC2E-274EB3AAFF4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6DFFD8A-BEAF-4EB6-872F-72E8E41A0824}"/>
              </a:ext>
            </a:extLst>
          </p:cNvPr>
          <p:cNvSpPr>
            <a:spLocks noGrp="1"/>
          </p:cNvSpPr>
          <p:nvPr>
            <p:ph type="dt" sz="half"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4A07CA91-B7DC-44FE-969A-BDCB676E324F}"/>
              </a:ext>
            </a:extLst>
          </p:cNvPr>
          <p:cNvSpPr>
            <a:spLocks noGrp="1"/>
          </p:cNvSpPr>
          <p:nvPr>
            <p:ph type="ftr" sz="quarter" idx="11"/>
          </p:nvPr>
        </p:nvSpPr>
        <p:spPr/>
        <p:txBody>
          <a:bodyPr/>
          <a:lstStyle>
            <a:lvl1pPr>
              <a:defRPr/>
            </a:lvl1pPr>
          </a:lstStyle>
          <a:p>
            <a:endParaRPr lang="el-GR" altLang="el-GR"/>
          </a:p>
        </p:txBody>
      </p:sp>
      <p:sp>
        <p:nvSpPr>
          <p:cNvPr id="7" name="Θέση αριθμού διαφάνειας 6">
            <a:extLst>
              <a:ext uri="{FF2B5EF4-FFF2-40B4-BE49-F238E27FC236}">
                <a16:creationId xmlns:a16="http://schemas.microsoft.com/office/drawing/2014/main" id="{77C45A3D-710D-430A-BB88-7895C7225172}"/>
              </a:ext>
            </a:extLst>
          </p:cNvPr>
          <p:cNvSpPr>
            <a:spLocks noGrp="1"/>
          </p:cNvSpPr>
          <p:nvPr>
            <p:ph type="sldNum" sz="quarter" idx="12"/>
          </p:nvPr>
        </p:nvSpPr>
        <p:spPr/>
        <p:txBody>
          <a:bodyPr/>
          <a:lstStyle>
            <a:lvl1pPr>
              <a:defRPr/>
            </a:lvl1pPr>
          </a:lstStyle>
          <a:p>
            <a:fld id="{8B4F0A57-AEF8-4DDC-B375-331C73BD88D9}" type="slidenum">
              <a:rPr lang="el-GR" altLang="el-GR"/>
              <a:pPr/>
              <a:t>‹#›</a:t>
            </a:fld>
            <a:endParaRPr lang="el-GR" altLang="el-GR"/>
          </a:p>
        </p:txBody>
      </p:sp>
    </p:spTree>
    <p:extLst>
      <p:ext uri="{BB962C8B-B14F-4D97-AF65-F5344CB8AC3E}">
        <p14:creationId xmlns:p14="http://schemas.microsoft.com/office/powerpoint/2010/main" val="114022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81" name="Group 57">
            <a:extLst>
              <a:ext uri="{FF2B5EF4-FFF2-40B4-BE49-F238E27FC236}">
                <a16:creationId xmlns:a16="http://schemas.microsoft.com/office/drawing/2014/main" id="{89A80044-DE4A-4BD4-BA95-F592434CABF0}"/>
              </a:ext>
            </a:extLst>
          </p:cNvPr>
          <p:cNvGrpSpPr>
            <a:grpSpLocks/>
          </p:cNvGrpSpPr>
          <p:nvPr/>
        </p:nvGrpSpPr>
        <p:grpSpPr bwMode="auto">
          <a:xfrm>
            <a:off x="0" y="0"/>
            <a:ext cx="9144000" cy="6858000"/>
            <a:chOff x="0" y="0"/>
            <a:chExt cx="5760" cy="4320"/>
          </a:xfrm>
        </p:grpSpPr>
        <p:grpSp>
          <p:nvGrpSpPr>
            <p:cNvPr id="1031" name="Group 7">
              <a:extLst>
                <a:ext uri="{FF2B5EF4-FFF2-40B4-BE49-F238E27FC236}">
                  <a16:creationId xmlns:a16="http://schemas.microsoft.com/office/drawing/2014/main" id="{774E86DD-4C00-442D-9D19-F1030196B2C9}"/>
                </a:ext>
              </a:extLst>
            </p:cNvPr>
            <p:cNvGrpSpPr>
              <a:grpSpLocks/>
            </p:cNvGrpSpPr>
            <p:nvPr/>
          </p:nvGrpSpPr>
          <p:grpSpPr bwMode="auto">
            <a:xfrm>
              <a:off x="0" y="0"/>
              <a:ext cx="5760" cy="4320"/>
              <a:chOff x="0" y="0"/>
              <a:chExt cx="5760" cy="4320"/>
            </a:xfrm>
          </p:grpSpPr>
          <p:sp>
            <p:nvSpPr>
              <p:cNvPr id="1032" name="Line 8">
                <a:extLst>
                  <a:ext uri="{FF2B5EF4-FFF2-40B4-BE49-F238E27FC236}">
                    <a16:creationId xmlns:a16="http://schemas.microsoft.com/office/drawing/2014/main" id="{E3012D51-D412-4466-AF90-974C0818C500}"/>
                  </a:ext>
                </a:extLst>
              </p:cNvPr>
              <p:cNvSpPr>
                <a:spLocks noChangeShapeType="1"/>
              </p:cNvSpPr>
              <p:nvPr/>
            </p:nvSpPr>
            <p:spPr bwMode="hidden">
              <a:xfrm>
                <a:off x="288"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33" name="Line 9">
                <a:extLst>
                  <a:ext uri="{FF2B5EF4-FFF2-40B4-BE49-F238E27FC236}">
                    <a16:creationId xmlns:a16="http://schemas.microsoft.com/office/drawing/2014/main" id="{4F6131DA-8732-48A4-A3B7-8A9DA8AF6473}"/>
                  </a:ext>
                </a:extLst>
              </p:cNvPr>
              <p:cNvSpPr>
                <a:spLocks noChangeShapeType="1"/>
              </p:cNvSpPr>
              <p:nvPr/>
            </p:nvSpPr>
            <p:spPr bwMode="hidden">
              <a:xfrm>
                <a:off x="576"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34" name="Line 10">
                <a:extLst>
                  <a:ext uri="{FF2B5EF4-FFF2-40B4-BE49-F238E27FC236}">
                    <a16:creationId xmlns:a16="http://schemas.microsoft.com/office/drawing/2014/main" id="{F0DBB357-21EF-4F6A-B22A-ADAB62BC179C}"/>
                  </a:ext>
                </a:extLst>
              </p:cNvPr>
              <p:cNvSpPr>
                <a:spLocks noChangeShapeType="1"/>
              </p:cNvSpPr>
              <p:nvPr/>
            </p:nvSpPr>
            <p:spPr bwMode="hidden">
              <a:xfrm>
                <a:off x="864"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35" name="Line 11">
                <a:extLst>
                  <a:ext uri="{FF2B5EF4-FFF2-40B4-BE49-F238E27FC236}">
                    <a16:creationId xmlns:a16="http://schemas.microsoft.com/office/drawing/2014/main" id="{F3C4C689-28E5-432F-9AC5-639E159CFFBA}"/>
                  </a:ext>
                </a:extLst>
              </p:cNvPr>
              <p:cNvSpPr>
                <a:spLocks noChangeShapeType="1"/>
              </p:cNvSpPr>
              <p:nvPr/>
            </p:nvSpPr>
            <p:spPr bwMode="hidden">
              <a:xfrm>
                <a:off x="1152"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36" name="Line 12">
                <a:extLst>
                  <a:ext uri="{FF2B5EF4-FFF2-40B4-BE49-F238E27FC236}">
                    <a16:creationId xmlns:a16="http://schemas.microsoft.com/office/drawing/2014/main" id="{0EB60562-A7E8-48A3-8146-AC2292E4EDE8}"/>
                  </a:ext>
                </a:extLst>
              </p:cNvPr>
              <p:cNvSpPr>
                <a:spLocks noChangeShapeType="1"/>
              </p:cNvSpPr>
              <p:nvPr/>
            </p:nvSpPr>
            <p:spPr bwMode="hidden">
              <a:xfrm>
                <a:off x="1440"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37" name="Line 13">
                <a:extLst>
                  <a:ext uri="{FF2B5EF4-FFF2-40B4-BE49-F238E27FC236}">
                    <a16:creationId xmlns:a16="http://schemas.microsoft.com/office/drawing/2014/main" id="{DB012A00-B133-44F8-91C3-E89C04D15A12}"/>
                  </a:ext>
                </a:extLst>
              </p:cNvPr>
              <p:cNvSpPr>
                <a:spLocks noChangeShapeType="1"/>
              </p:cNvSpPr>
              <p:nvPr/>
            </p:nvSpPr>
            <p:spPr bwMode="hidden">
              <a:xfrm>
                <a:off x="1728"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38" name="Line 14">
                <a:extLst>
                  <a:ext uri="{FF2B5EF4-FFF2-40B4-BE49-F238E27FC236}">
                    <a16:creationId xmlns:a16="http://schemas.microsoft.com/office/drawing/2014/main" id="{DA9C7C43-55A4-4A11-8DA0-61B4CBCC22ED}"/>
                  </a:ext>
                </a:extLst>
              </p:cNvPr>
              <p:cNvSpPr>
                <a:spLocks noChangeShapeType="1"/>
              </p:cNvSpPr>
              <p:nvPr/>
            </p:nvSpPr>
            <p:spPr bwMode="hidden">
              <a:xfrm>
                <a:off x="2016"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39" name="Line 15">
                <a:extLst>
                  <a:ext uri="{FF2B5EF4-FFF2-40B4-BE49-F238E27FC236}">
                    <a16:creationId xmlns:a16="http://schemas.microsoft.com/office/drawing/2014/main" id="{98B363C5-614D-4BF5-9EF0-8EC8A08C77C7}"/>
                  </a:ext>
                </a:extLst>
              </p:cNvPr>
              <p:cNvSpPr>
                <a:spLocks noChangeShapeType="1"/>
              </p:cNvSpPr>
              <p:nvPr/>
            </p:nvSpPr>
            <p:spPr bwMode="hidden">
              <a:xfrm>
                <a:off x="2304"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40" name="Line 16">
                <a:extLst>
                  <a:ext uri="{FF2B5EF4-FFF2-40B4-BE49-F238E27FC236}">
                    <a16:creationId xmlns:a16="http://schemas.microsoft.com/office/drawing/2014/main" id="{C33B15F1-54F7-40C0-8FDA-B197FB87BB7B}"/>
                  </a:ext>
                </a:extLst>
              </p:cNvPr>
              <p:cNvSpPr>
                <a:spLocks noChangeShapeType="1"/>
              </p:cNvSpPr>
              <p:nvPr/>
            </p:nvSpPr>
            <p:spPr bwMode="hidden">
              <a:xfrm>
                <a:off x="2592"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41" name="Line 17">
                <a:extLst>
                  <a:ext uri="{FF2B5EF4-FFF2-40B4-BE49-F238E27FC236}">
                    <a16:creationId xmlns:a16="http://schemas.microsoft.com/office/drawing/2014/main" id="{F5383A71-638E-4154-8E4E-996710530626}"/>
                  </a:ext>
                </a:extLst>
              </p:cNvPr>
              <p:cNvSpPr>
                <a:spLocks noChangeShapeType="1"/>
              </p:cNvSpPr>
              <p:nvPr/>
            </p:nvSpPr>
            <p:spPr bwMode="hidden">
              <a:xfrm>
                <a:off x="2880"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42" name="Line 18">
                <a:extLst>
                  <a:ext uri="{FF2B5EF4-FFF2-40B4-BE49-F238E27FC236}">
                    <a16:creationId xmlns:a16="http://schemas.microsoft.com/office/drawing/2014/main" id="{2762C6F7-8473-46A8-A018-AD9CC41A2146}"/>
                  </a:ext>
                </a:extLst>
              </p:cNvPr>
              <p:cNvSpPr>
                <a:spLocks noChangeShapeType="1"/>
              </p:cNvSpPr>
              <p:nvPr/>
            </p:nvSpPr>
            <p:spPr bwMode="hidden">
              <a:xfrm>
                <a:off x="3168"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43" name="Line 19">
                <a:extLst>
                  <a:ext uri="{FF2B5EF4-FFF2-40B4-BE49-F238E27FC236}">
                    <a16:creationId xmlns:a16="http://schemas.microsoft.com/office/drawing/2014/main" id="{E50B924F-284E-470C-B45B-B89674B3DD70}"/>
                  </a:ext>
                </a:extLst>
              </p:cNvPr>
              <p:cNvSpPr>
                <a:spLocks noChangeShapeType="1"/>
              </p:cNvSpPr>
              <p:nvPr/>
            </p:nvSpPr>
            <p:spPr bwMode="hidden">
              <a:xfrm>
                <a:off x="3456"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44" name="Line 20">
                <a:extLst>
                  <a:ext uri="{FF2B5EF4-FFF2-40B4-BE49-F238E27FC236}">
                    <a16:creationId xmlns:a16="http://schemas.microsoft.com/office/drawing/2014/main" id="{4BB36E7C-9B85-4951-AFDC-C1F29CE8CEBE}"/>
                  </a:ext>
                </a:extLst>
              </p:cNvPr>
              <p:cNvSpPr>
                <a:spLocks noChangeShapeType="1"/>
              </p:cNvSpPr>
              <p:nvPr/>
            </p:nvSpPr>
            <p:spPr bwMode="hidden">
              <a:xfrm>
                <a:off x="3744"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45" name="Line 21">
                <a:extLst>
                  <a:ext uri="{FF2B5EF4-FFF2-40B4-BE49-F238E27FC236}">
                    <a16:creationId xmlns:a16="http://schemas.microsoft.com/office/drawing/2014/main" id="{94028044-6FBC-4245-B2A5-4038748D8829}"/>
                  </a:ext>
                </a:extLst>
              </p:cNvPr>
              <p:cNvSpPr>
                <a:spLocks noChangeShapeType="1"/>
              </p:cNvSpPr>
              <p:nvPr/>
            </p:nvSpPr>
            <p:spPr bwMode="hidden">
              <a:xfrm>
                <a:off x="4032"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46" name="Line 22">
                <a:extLst>
                  <a:ext uri="{FF2B5EF4-FFF2-40B4-BE49-F238E27FC236}">
                    <a16:creationId xmlns:a16="http://schemas.microsoft.com/office/drawing/2014/main" id="{6A373D04-ADCB-410F-BA3A-80DC2DE4F0C8}"/>
                  </a:ext>
                </a:extLst>
              </p:cNvPr>
              <p:cNvSpPr>
                <a:spLocks noChangeShapeType="1"/>
              </p:cNvSpPr>
              <p:nvPr/>
            </p:nvSpPr>
            <p:spPr bwMode="hidden">
              <a:xfrm>
                <a:off x="4320"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47" name="Line 23">
                <a:extLst>
                  <a:ext uri="{FF2B5EF4-FFF2-40B4-BE49-F238E27FC236}">
                    <a16:creationId xmlns:a16="http://schemas.microsoft.com/office/drawing/2014/main" id="{E6D48B81-6FE9-4627-8448-62927E15A314}"/>
                  </a:ext>
                </a:extLst>
              </p:cNvPr>
              <p:cNvSpPr>
                <a:spLocks noChangeShapeType="1"/>
              </p:cNvSpPr>
              <p:nvPr/>
            </p:nvSpPr>
            <p:spPr bwMode="hidden">
              <a:xfrm>
                <a:off x="4608"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48" name="Line 24">
                <a:extLst>
                  <a:ext uri="{FF2B5EF4-FFF2-40B4-BE49-F238E27FC236}">
                    <a16:creationId xmlns:a16="http://schemas.microsoft.com/office/drawing/2014/main" id="{C2C8076E-ED80-4F08-A9C6-F6B0797CD29B}"/>
                  </a:ext>
                </a:extLst>
              </p:cNvPr>
              <p:cNvSpPr>
                <a:spLocks noChangeShapeType="1"/>
              </p:cNvSpPr>
              <p:nvPr/>
            </p:nvSpPr>
            <p:spPr bwMode="hidden">
              <a:xfrm>
                <a:off x="4896"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49" name="Line 25">
                <a:extLst>
                  <a:ext uri="{FF2B5EF4-FFF2-40B4-BE49-F238E27FC236}">
                    <a16:creationId xmlns:a16="http://schemas.microsoft.com/office/drawing/2014/main" id="{D9C54087-10A4-4A70-B1B6-D419BC9013F8}"/>
                  </a:ext>
                </a:extLst>
              </p:cNvPr>
              <p:cNvSpPr>
                <a:spLocks noChangeShapeType="1"/>
              </p:cNvSpPr>
              <p:nvPr/>
            </p:nvSpPr>
            <p:spPr bwMode="hidden">
              <a:xfrm>
                <a:off x="5184"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50" name="Line 26">
                <a:extLst>
                  <a:ext uri="{FF2B5EF4-FFF2-40B4-BE49-F238E27FC236}">
                    <a16:creationId xmlns:a16="http://schemas.microsoft.com/office/drawing/2014/main" id="{48CBD7AC-1D4F-4477-A741-41594F2E524B}"/>
                  </a:ext>
                </a:extLst>
              </p:cNvPr>
              <p:cNvSpPr>
                <a:spLocks noChangeShapeType="1"/>
              </p:cNvSpPr>
              <p:nvPr/>
            </p:nvSpPr>
            <p:spPr bwMode="hidden">
              <a:xfrm>
                <a:off x="5472" y="0"/>
                <a:ext cx="0" cy="432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1051" name="Group 27">
                <a:extLst>
                  <a:ext uri="{FF2B5EF4-FFF2-40B4-BE49-F238E27FC236}">
                    <a16:creationId xmlns:a16="http://schemas.microsoft.com/office/drawing/2014/main" id="{C11CAC80-7F56-43F8-BC33-EB896FFFDBEB}"/>
                  </a:ext>
                </a:extLst>
              </p:cNvPr>
              <p:cNvGrpSpPr>
                <a:grpSpLocks/>
              </p:cNvGrpSpPr>
              <p:nvPr/>
            </p:nvGrpSpPr>
            <p:grpSpPr bwMode="auto">
              <a:xfrm>
                <a:off x="0" y="336"/>
                <a:ext cx="5760" cy="3744"/>
                <a:chOff x="0" y="384"/>
                <a:chExt cx="5760" cy="3744"/>
              </a:xfrm>
            </p:grpSpPr>
            <p:sp>
              <p:nvSpPr>
                <p:cNvPr id="1052" name="Line 28">
                  <a:extLst>
                    <a:ext uri="{FF2B5EF4-FFF2-40B4-BE49-F238E27FC236}">
                      <a16:creationId xmlns:a16="http://schemas.microsoft.com/office/drawing/2014/main" id="{06A85712-6451-4930-B060-696ABD2A2C5D}"/>
                    </a:ext>
                  </a:extLst>
                </p:cNvPr>
                <p:cNvSpPr>
                  <a:spLocks noChangeShapeType="1"/>
                </p:cNvSpPr>
                <p:nvPr/>
              </p:nvSpPr>
              <p:spPr bwMode="hidden">
                <a:xfrm>
                  <a:off x="0" y="384"/>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53" name="Line 29">
                  <a:extLst>
                    <a:ext uri="{FF2B5EF4-FFF2-40B4-BE49-F238E27FC236}">
                      <a16:creationId xmlns:a16="http://schemas.microsoft.com/office/drawing/2014/main" id="{DA90B4AD-D132-417D-B17A-04FE6B2B629C}"/>
                    </a:ext>
                  </a:extLst>
                </p:cNvPr>
                <p:cNvSpPr>
                  <a:spLocks noChangeShapeType="1"/>
                </p:cNvSpPr>
                <p:nvPr/>
              </p:nvSpPr>
              <p:spPr bwMode="hidden">
                <a:xfrm>
                  <a:off x="0" y="672"/>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54" name="Line 30">
                  <a:extLst>
                    <a:ext uri="{FF2B5EF4-FFF2-40B4-BE49-F238E27FC236}">
                      <a16:creationId xmlns:a16="http://schemas.microsoft.com/office/drawing/2014/main" id="{5DC8D673-BDAE-4A17-8C8A-9B8B27CEE261}"/>
                    </a:ext>
                  </a:extLst>
                </p:cNvPr>
                <p:cNvSpPr>
                  <a:spLocks noChangeShapeType="1"/>
                </p:cNvSpPr>
                <p:nvPr/>
              </p:nvSpPr>
              <p:spPr bwMode="hidden">
                <a:xfrm>
                  <a:off x="0" y="960"/>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55" name="Line 31">
                  <a:extLst>
                    <a:ext uri="{FF2B5EF4-FFF2-40B4-BE49-F238E27FC236}">
                      <a16:creationId xmlns:a16="http://schemas.microsoft.com/office/drawing/2014/main" id="{2B04B60C-FBB0-46B2-A52E-72C9E363C7B7}"/>
                    </a:ext>
                  </a:extLst>
                </p:cNvPr>
                <p:cNvSpPr>
                  <a:spLocks noChangeShapeType="1"/>
                </p:cNvSpPr>
                <p:nvPr/>
              </p:nvSpPr>
              <p:spPr bwMode="hidden">
                <a:xfrm>
                  <a:off x="0" y="1248"/>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56" name="Line 32">
                  <a:extLst>
                    <a:ext uri="{FF2B5EF4-FFF2-40B4-BE49-F238E27FC236}">
                      <a16:creationId xmlns:a16="http://schemas.microsoft.com/office/drawing/2014/main" id="{3810147A-FB35-4F74-8DF9-2A0893390F6E}"/>
                    </a:ext>
                  </a:extLst>
                </p:cNvPr>
                <p:cNvSpPr>
                  <a:spLocks noChangeShapeType="1"/>
                </p:cNvSpPr>
                <p:nvPr/>
              </p:nvSpPr>
              <p:spPr bwMode="hidden">
                <a:xfrm>
                  <a:off x="0" y="1536"/>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57" name="Line 33">
                  <a:extLst>
                    <a:ext uri="{FF2B5EF4-FFF2-40B4-BE49-F238E27FC236}">
                      <a16:creationId xmlns:a16="http://schemas.microsoft.com/office/drawing/2014/main" id="{FF950FFB-D8C8-43D9-A8E9-6665F874D363}"/>
                    </a:ext>
                  </a:extLst>
                </p:cNvPr>
                <p:cNvSpPr>
                  <a:spLocks noChangeShapeType="1"/>
                </p:cNvSpPr>
                <p:nvPr/>
              </p:nvSpPr>
              <p:spPr bwMode="hidden">
                <a:xfrm>
                  <a:off x="0" y="1824"/>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58" name="Line 34">
                  <a:extLst>
                    <a:ext uri="{FF2B5EF4-FFF2-40B4-BE49-F238E27FC236}">
                      <a16:creationId xmlns:a16="http://schemas.microsoft.com/office/drawing/2014/main" id="{6F474C58-A12D-4396-AB12-C72F65A3CB44}"/>
                    </a:ext>
                  </a:extLst>
                </p:cNvPr>
                <p:cNvSpPr>
                  <a:spLocks noChangeShapeType="1"/>
                </p:cNvSpPr>
                <p:nvPr/>
              </p:nvSpPr>
              <p:spPr bwMode="hidden">
                <a:xfrm>
                  <a:off x="0" y="2112"/>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59" name="Line 35">
                  <a:extLst>
                    <a:ext uri="{FF2B5EF4-FFF2-40B4-BE49-F238E27FC236}">
                      <a16:creationId xmlns:a16="http://schemas.microsoft.com/office/drawing/2014/main" id="{6F5A250D-6A83-421C-A801-D205682F98ED}"/>
                    </a:ext>
                  </a:extLst>
                </p:cNvPr>
                <p:cNvSpPr>
                  <a:spLocks noChangeShapeType="1"/>
                </p:cNvSpPr>
                <p:nvPr/>
              </p:nvSpPr>
              <p:spPr bwMode="hidden">
                <a:xfrm>
                  <a:off x="0" y="2400"/>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60" name="Line 36">
                  <a:extLst>
                    <a:ext uri="{FF2B5EF4-FFF2-40B4-BE49-F238E27FC236}">
                      <a16:creationId xmlns:a16="http://schemas.microsoft.com/office/drawing/2014/main" id="{E9B06CEA-21DA-475B-8E33-16CF6AD0C7BC}"/>
                    </a:ext>
                  </a:extLst>
                </p:cNvPr>
                <p:cNvSpPr>
                  <a:spLocks noChangeShapeType="1"/>
                </p:cNvSpPr>
                <p:nvPr/>
              </p:nvSpPr>
              <p:spPr bwMode="hidden">
                <a:xfrm>
                  <a:off x="0" y="2688"/>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61" name="Line 37">
                  <a:extLst>
                    <a:ext uri="{FF2B5EF4-FFF2-40B4-BE49-F238E27FC236}">
                      <a16:creationId xmlns:a16="http://schemas.microsoft.com/office/drawing/2014/main" id="{01B1FCF3-3EB9-43FE-A819-FE0DD72E3A38}"/>
                    </a:ext>
                  </a:extLst>
                </p:cNvPr>
                <p:cNvSpPr>
                  <a:spLocks noChangeShapeType="1"/>
                </p:cNvSpPr>
                <p:nvPr/>
              </p:nvSpPr>
              <p:spPr bwMode="hidden">
                <a:xfrm>
                  <a:off x="0" y="2976"/>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62" name="Line 38">
                  <a:extLst>
                    <a:ext uri="{FF2B5EF4-FFF2-40B4-BE49-F238E27FC236}">
                      <a16:creationId xmlns:a16="http://schemas.microsoft.com/office/drawing/2014/main" id="{1BF070B0-C1E3-4D5C-9DCB-FA9648A528BE}"/>
                    </a:ext>
                  </a:extLst>
                </p:cNvPr>
                <p:cNvSpPr>
                  <a:spLocks noChangeShapeType="1"/>
                </p:cNvSpPr>
                <p:nvPr/>
              </p:nvSpPr>
              <p:spPr bwMode="hidden">
                <a:xfrm>
                  <a:off x="0" y="3264"/>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63" name="Line 39">
                  <a:extLst>
                    <a:ext uri="{FF2B5EF4-FFF2-40B4-BE49-F238E27FC236}">
                      <a16:creationId xmlns:a16="http://schemas.microsoft.com/office/drawing/2014/main" id="{70FF6B2A-0B92-4E01-943E-A95512E99A6E}"/>
                    </a:ext>
                  </a:extLst>
                </p:cNvPr>
                <p:cNvSpPr>
                  <a:spLocks noChangeShapeType="1"/>
                </p:cNvSpPr>
                <p:nvPr/>
              </p:nvSpPr>
              <p:spPr bwMode="hidden">
                <a:xfrm>
                  <a:off x="0" y="3552"/>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64" name="Line 40">
                  <a:extLst>
                    <a:ext uri="{FF2B5EF4-FFF2-40B4-BE49-F238E27FC236}">
                      <a16:creationId xmlns:a16="http://schemas.microsoft.com/office/drawing/2014/main" id="{B3C4FA21-5675-4E9D-B6F1-6273F20B53FA}"/>
                    </a:ext>
                  </a:extLst>
                </p:cNvPr>
                <p:cNvSpPr>
                  <a:spLocks noChangeShapeType="1"/>
                </p:cNvSpPr>
                <p:nvPr/>
              </p:nvSpPr>
              <p:spPr bwMode="hidden">
                <a:xfrm>
                  <a:off x="0" y="3840"/>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65" name="Line 41">
                  <a:extLst>
                    <a:ext uri="{FF2B5EF4-FFF2-40B4-BE49-F238E27FC236}">
                      <a16:creationId xmlns:a16="http://schemas.microsoft.com/office/drawing/2014/main" id="{23E94A54-A892-4D4D-B38B-2A15BACACB2F}"/>
                    </a:ext>
                  </a:extLst>
                </p:cNvPr>
                <p:cNvSpPr>
                  <a:spLocks noChangeShapeType="1"/>
                </p:cNvSpPr>
                <p:nvPr/>
              </p:nvSpPr>
              <p:spPr bwMode="hidden">
                <a:xfrm>
                  <a:off x="0" y="4128"/>
                  <a:ext cx="5760" cy="0"/>
                </a:xfrm>
                <a:prstGeom prst="line">
                  <a:avLst/>
                </a:prstGeom>
                <a:noFill/>
                <a:ln w="9525">
                  <a:pattFill prst="pct50">
                    <a:fgClr>
                      <a:schemeClr val="bg1"/>
                    </a:fgClr>
                    <a:bgClr>
                      <a:schemeClr val="folHlink"/>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pSp>
        <p:grpSp>
          <p:nvGrpSpPr>
            <p:cNvPr id="1080" name="Group 56">
              <a:extLst>
                <a:ext uri="{FF2B5EF4-FFF2-40B4-BE49-F238E27FC236}">
                  <a16:creationId xmlns:a16="http://schemas.microsoft.com/office/drawing/2014/main" id="{1EE07F61-F78A-4D64-90D5-1021F24ACEE7}"/>
                </a:ext>
              </a:extLst>
            </p:cNvPr>
            <p:cNvGrpSpPr>
              <a:grpSpLocks/>
            </p:cNvGrpSpPr>
            <p:nvPr userDrawn="1"/>
          </p:nvGrpSpPr>
          <p:grpSpPr bwMode="auto">
            <a:xfrm>
              <a:off x="384" y="3936"/>
              <a:ext cx="4992" cy="384"/>
              <a:chOff x="384" y="3936"/>
              <a:chExt cx="4992" cy="384"/>
            </a:xfrm>
          </p:grpSpPr>
          <p:sp>
            <p:nvSpPr>
              <p:cNvPr id="1071" name="Freeform 47">
                <a:extLst>
                  <a:ext uri="{FF2B5EF4-FFF2-40B4-BE49-F238E27FC236}">
                    <a16:creationId xmlns:a16="http://schemas.microsoft.com/office/drawing/2014/main" id="{FD7D7B87-6DBF-44D7-96A7-26F809D1330E}"/>
                  </a:ext>
                </a:extLst>
              </p:cNvPr>
              <p:cNvSpPr>
                <a:spLocks/>
              </p:cNvSpPr>
              <p:nvPr/>
            </p:nvSpPr>
            <p:spPr bwMode="hidden">
              <a:xfrm rot="16200000" flipV="1">
                <a:off x="4566" y="3496"/>
                <a:ext cx="370" cy="1250"/>
              </a:xfrm>
              <a:custGeom>
                <a:avLst/>
                <a:gdLst>
                  <a:gd name="T0" fmla="*/ 0 w 290"/>
                  <a:gd name="T1" fmla="*/ 2 h 1250"/>
                  <a:gd name="T2" fmla="*/ 240 w 290"/>
                  <a:gd name="T3" fmla="*/ 2 h 1250"/>
                  <a:gd name="T4" fmla="*/ 288 w 290"/>
                  <a:gd name="T5" fmla="*/ 50 h 1250"/>
                  <a:gd name="T6" fmla="*/ 288 w 290"/>
                  <a:gd name="T7" fmla="*/ 1202 h 1250"/>
                  <a:gd name="T8" fmla="*/ 240 w 290"/>
                  <a:gd name="T9" fmla="*/ 1250 h 1250"/>
                  <a:gd name="T10" fmla="*/ 0 w 290"/>
                  <a:gd name="T11" fmla="*/ 1250 h 1250"/>
                  <a:gd name="T12" fmla="*/ 0 w 290"/>
                  <a:gd name="T13" fmla="*/ 2 h 1250"/>
                </a:gdLst>
                <a:ahLst/>
                <a:cxnLst>
                  <a:cxn ang="0">
                    <a:pos x="T0" y="T1"/>
                  </a:cxn>
                  <a:cxn ang="0">
                    <a:pos x="T2" y="T3"/>
                  </a:cxn>
                  <a:cxn ang="0">
                    <a:pos x="T4" y="T5"/>
                  </a:cxn>
                  <a:cxn ang="0">
                    <a:pos x="T6" y="T7"/>
                  </a:cxn>
                  <a:cxn ang="0">
                    <a:pos x="T8" y="T9"/>
                  </a:cxn>
                  <a:cxn ang="0">
                    <a:pos x="T10" y="T11"/>
                  </a:cxn>
                  <a:cxn ang="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solidFill>
                <a:schemeClr val="bg2"/>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72" name="Rectangle 48">
                <a:extLst>
                  <a:ext uri="{FF2B5EF4-FFF2-40B4-BE49-F238E27FC236}">
                    <a16:creationId xmlns:a16="http://schemas.microsoft.com/office/drawing/2014/main" id="{56BB9CCF-9000-4F18-A327-8019FB6230C0}"/>
                  </a:ext>
                </a:extLst>
              </p:cNvPr>
              <p:cNvSpPr>
                <a:spLocks noChangeArrowheads="1"/>
              </p:cNvSpPr>
              <p:nvPr/>
            </p:nvSpPr>
            <p:spPr bwMode="hidden">
              <a:xfrm rot="16200000" flipV="1">
                <a:off x="4729" y="3680"/>
                <a:ext cx="32" cy="1248"/>
              </a:xfrm>
              <a:prstGeom prst="rect">
                <a:avLst/>
              </a:prstGeom>
              <a:pattFill prst="dkVert">
                <a:fgClr>
                  <a:schemeClr val="accent1"/>
                </a:fgClr>
                <a:bgClr>
                  <a:schemeClr val="bg1"/>
                </a:bgClr>
              </a:patt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74" name="Freeform 50">
                <a:extLst>
                  <a:ext uri="{FF2B5EF4-FFF2-40B4-BE49-F238E27FC236}">
                    <a16:creationId xmlns:a16="http://schemas.microsoft.com/office/drawing/2014/main" id="{65BDF58B-68ED-4CF5-9F42-BCF0C61C29CA}"/>
                  </a:ext>
                </a:extLst>
              </p:cNvPr>
              <p:cNvSpPr>
                <a:spLocks/>
              </p:cNvSpPr>
              <p:nvPr/>
            </p:nvSpPr>
            <p:spPr bwMode="hidden">
              <a:xfrm rot="16200000" flipV="1">
                <a:off x="829" y="3496"/>
                <a:ext cx="370" cy="1250"/>
              </a:xfrm>
              <a:custGeom>
                <a:avLst/>
                <a:gdLst>
                  <a:gd name="T0" fmla="*/ 0 w 290"/>
                  <a:gd name="T1" fmla="*/ 2 h 1250"/>
                  <a:gd name="T2" fmla="*/ 240 w 290"/>
                  <a:gd name="T3" fmla="*/ 2 h 1250"/>
                  <a:gd name="T4" fmla="*/ 288 w 290"/>
                  <a:gd name="T5" fmla="*/ 50 h 1250"/>
                  <a:gd name="T6" fmla="*/ 288 w 290"/>
                  <a:gd name="T7" fmla="*/ 1202 h 1250"/>
                  <a:gd name="T8" fmla="*/ 240 w 290"/>
                  <a:gd name="T9" fmla="*/ 1250 h 1250"/>
                  <a:gd name="T10" fmla="*/ 0 w 290"/>
                  <a:gd name="T11" fmla="*/ 1250 h 1250"/>
                  <a:gd name="T12" fmla="*/ 0 w 290"/>
                  <a:gd name="T13" fmla="*/ 2 h 1250"/>
                </a:gdLst>
                <a:ahLst/>
                <a:cxnLst>
                  <a:cxn ang="0">
                    <a:pos x="T0" y="T1"/>
                  </a:cxn>
                  <a:cxn ang="0">
                    <a:pos x="T2" y="T3"/>
                  </a:cxn>
                  <a:cxn ang="0">
                    <a:pos x="T4" y="T5"/>
                  </a:cxn>
                  <a:cxn ang="0">
                    <a:pos x="T6" y="T7"/>
                  </a:cxn>
                  <a:cxn ang="0">
                    <a:pos x="T8" y="T9"/>
                  </a:cxn>
                  <a:cxn ang="0">
                    <a:pos x="T10" y="T11"/>
                  </a:cxn>
                  <a:cxn ang="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solidFill>
                <a:schemeClr val="bg2"/>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75" name="Rectangle 51">
                <a:extLst>
                  <a:ext uri="{FF2B5EF4-FFF2-40B4-BE49-F238E27FC236}">
                    <a16:creationId xmlns:a16="http://schemas.microsoft.com/office/drawing/2014/main" id="{1AF46281-3EBA-446C-AD41-8394263C9E45}"/>
                  </a:ext>
                </a:extLst>
              </p:cNvPr>
              <p:cNvSpPr>
                <a:spLocks noChangeArrowheads="1"/>
              </p:cNvSpPr>
              <p:nvPr/>
            </p:nvSpPr>
            <p:spPr bwMode="hidden">
              <a:xfrm rot="16200000" flipV="1">
                <a:off x="992" y="3680"/>
                <a:ext cx="32" cy="1248"/>
              </a:xfrm>
              <a:prstGeom prst="rect">
                <a:avLst/>
              </a:prstGeom>
              <a:pattFill prst="dkVert">
                <a:fgClr>
                  <a:schemeClr val="accent1"/>
                </a:fgClr>
                <a:bgClr>
                  <a:schemeClr val="bg1"/>
                </a:bgClr>
              </a:patt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77" name="Freeform 53">
                <a:extLst>
                  <a:ext uri="{FF2B5EF4-FFF2-40B4-BE49-F238E27FC236}">
                    <a16:creationId xmlns:a16="http://schemas.microsoft.com/office/drawing/2014/main" id="{E1BC7509-F882-4877-A63B-A0632C2EFA60}"/>
                  </a:ext>
                </a:extLst>
              </p:cNvPr>
              <p:cNvSpPr>
                <a:spLocks/>
              </p:cNvSpPr>
              <p:nvPr/>
            </p:nvSpPr>
            <p:spPr bwMode="hidden">
              <a:xfrm rot="16200000" flipV="1">
                <a:off x="2699" y="3212"/>
                <a:ext cx="370" cy="1817"/>
              </a:xfrm>
              <a:custGeom>
                <a:avLst/>
                <a:gdLst>
                  <a:gd name="T0" fmla="*/ 0 w 290"/>
                  <a:gd name="T1" fmla="*/ 2 h 1250"/>
                  <a:gd name="T2" fmla="*/ 240 w 290"/>
                  <a:gd name="T3" fmla="*/ 2 h 1250"/>
                  <a:gd name="T4" fmla="*/ 288 w 290"/>
                  <a:gd name="T5" fmla="*/ 50 h 1250"/>
                  <a:gd name="T6" fmla="*/ 288 w 290"/>
                  <a:gd name="T7" fmla="*/ 1202 h 1250"/>
                  <a:gd name="T8" fmla="*/ 240 w 290"/>
                  <a:gd name="T9" fmla="*/ 1250 h 1250"/>
                  <a:gd name="T10" fmla="*/ 0 w 290"/>
                  <a:gd name="T11" fmla="*/ 1250 h 1250"/>
                  <a:gd name="T12" fmla="*/ 0 w 290"/>
                  <a:gd name="T13" fmla="*/ 2 h 1250"/>
                </a:gdLst>
                <a:ahLst/>
                <a:cxnLst>
                  <a:cxn ang="0">
                    <a:pos x="T0" y="T1"/>
                  </a:cxn>
                  <a:cxn ang="0">
                    <a:pos x="T2" y="T3"/>
                  </a:cxn>
                  <a:cxn ang="0">
                    <a:pos x="T4" y="T5"/>
                  </a:cxn>
                  <a:cxn ang="0">
                    <a:pos x="T6" y="T7"/>
                  </a:cxn>
                  <a:cxn ang="0">
                    <a:pos x="T8" y="T9"/>
                  </a:cxn>
                  <a:cxn ang="0">
                    <a:pos x="T10" y="T11"/>
                  </a:cxn>
                  <a:cxn ang="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solidFill>
                <a:schemeClr val="bg2"/>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78" name="Rectangle 54">
                <a:extLst>
                  <a:ext uri="{FF2B5EF4-FFF2-40B4-BE49-F238E27FC236}">
                    <a16:creationId xmlns:a16="http://schemas.microsoft.com/office/drawing/2014/main" id="{4DB106E8-BF53-4BBB-8815-99E343289F4B}"/>
                  </a:ext>
                </a:extLst>
              </p:cNvPr>
              <p:cNvSpPr>
                <a:spLocks noChangeArrowheads="1"/>
              </p:cNvSpPr>
              <p:nvPr/>
            </p:nvSpPr>
            <p:spPr bwMode="hidden">
              <a:xfrm rot="16200000" flipV="1">
                <a:off x="2859" y="3397"/>
                <a:ext cx="32" cy="1814"/>
              </a:xfrm>
              <a:prstGeom prst="rect">
                <a:avLst/>
              </a:prstGeom>
              <a:pattFill prst="dkVert">
                <a:fgClr>
                  <a:schemeClr val="accent1"/>
                </a:fgClr>
                <a:bgClr>
                  <a:schemeClr val="bg1"/>
                </a:bgClr>
              </a:patt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pSp>
      <p:grpSp>
        <p:nvGrpSpPr>
          <p:cNvPr id="1066" name="Group 42">
            <a:extLst>
              <a:ext uri="{FF2B5EF4-FFF2-40B4-BE49-F238E27FC236}">
                <a16:creationId xmlns:a16="http://schemas.microsoft.com/office/drawing/2014/main" id="{C8AA2FF6-5EB8-4302-87A6-C8B57018A755}"/>
              </a:ext>
            </a:extLst>
          </p:cNvPr>
          <p:cNvGrpSpPr>
            <a:grpSpLocks/>
          </p:cNvGrpSpPr>
          <p:nvPr/>
        </p:nvGrpSpPr>
        <p:grpSpPr bwMode="auto">
          <a:xfrm>
            <a:off x="0" y="0"/>
            <a:ext cx="9144000" cy="236538"/>
            <a:chOff x="0" y="0"/>
            <a:chExt cx="5760" cy="149"/>
          </a:xfrm>
        </p:grpSpPr>
        <p:pic>
          <p:nvPicPr>
            <p:cNvPr id="1067" name="Picture 43">
              <a:extLst>
                <a:ext uri="{FF2B5EF4-FFF2-40B4-BE49-F238E27FC236}">
                  <a16:creationId xmlns:a16="http://schemas.microsoft.com/office/drawing/2014/main" id="{55BAA21E-E9F2-4D18-9E3D-6124D98B450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60" cy="96"/>
            </a:xfrm>
            <a:prstGeom prst="rect">
              <a:avLst/>
            </a:prstGeom>
            <a:noFill/>
            <a:extLst>
              <a:ext uri="{909E8E84-426E-40DD-AFC4-6F175D3DCCD1}">
                <a14:hiddenFill xmlns:a14="http://schemas.microsoft.com/office/drawing/2010/main">
                  <a:solidFill>
                    <a:srgbClr val="FFFFFF"/>
                  </a:solidFill>
                </a14:hiddenFill>
              </a:ext>
            </a:extLst>
          </p:spPr>
        </p:pic>
        <p:sp>
          <p:nvSpPr>
            <p:cNvPr id="1068" name="Rectangle 44">
              <a:extLst>
                <a:ext uri="{FF2B5EF4-FFF2-40B4-BE49-F238E27FC236}">
                  <a16:creationId xmlns:a16="http://schemas.microsoft.com/office/drawing/2014/main" id="{F838E58F-151C-440D-ABAF-0B1B8C37F010}"/>
                </a:ext>
              </a:extLst>
            </p:cNvPr>
            <p:cNvSpPr>
              <a:spLocks noChangeArrowheads="1"/>
            </p:cNvSpPr>
            <p:nvPr/>
          </p:nvSpPr>
          <p:spPr bwMode="auto">
            <a:xfrm>
              <a:off x="0" y="92"/>
              <a:ext cx="5760" cy="30"/>
            </a:xfrm>
            <a:prstGeom prst="rect">
              <a:avLst/>
            </a:prstGeom>
            <a:pattFill prst="dkVert">
              <a:fgClr>
                <a:schemeClr val="accent1"/>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69" name="Rectangle 45">
              <a:extLst>
                <a:ext uri="{FF2B5EF4-FFF2-40B4-BE49-F238E27FC236}">
                  <a16:creationId xmlns:a16="http://schemas.microsoft.com/office/drawing/2014/main" id="{59C1638F-0F89-482D-B44D-7286D7AA4D04}"/>
                </a:ext>
              </a:extLst>
            </p:cNvPr>
            <p:cNvSpPr>
              <a:spLocks noChangeArrowheads="1"/>
            </p:cNvSpPr>
            <p:nvPr/>
          </p:nvSpPr>
          <p:spPr bwMode="auto">
            <a:xfrm>
              <a:off x="0" y="119"/>
              <a:ext cx="5760" cy="3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1026" name="Rectangle 2">
            <a:extLst>
              <a:ext uri="{FF2B5EF4-FFF2-40B4-BE49-F238E27FC236}">
                <a16:creationId xmlns:a16="http://schemas.microsoft.com/office/drawing/2014/main" id="{D010EA8A-8B2C-4826-BAAE-F70D418D2872}"/>
              </a:ext>
            </a:extLst>
          </p:cNvPr>
          <p:cNvSpPr>
            <a:spLocks noGrp="1" noChangeArrowheads="1"/>
          </p:cNvSpPr>
          <p:nvPr>
            <p:ph type="title"/>
          </p:nvPr>
        </p:nvSpPr>
        <p:spPr bwMode="auto">
          <a:xfrm>
            <a:off x="685800" y="609600"/>
            <a:ext cx="7772400"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Κάντε κλικ για να επεξεργαστείτε τον τίτλο</a:t>
            </a:r>
          </a:p>
        </p:txBody>
      </p:sp>
      <p:sp>
        <p:nvSpPr>
          <p:cNvPr id="1027" name="Rectangle 3">
            <a:extLst>
              <a:ext uri="{FF2B5EF4-FFF2-40B4-BE49-F238E27FC236}">
                <a16:creationId xmlns:a16="http://schemas.microsoft.com/office/drawing/2014/main" id="{0DAFD6E1-E9D0-4004-A94C-87F4DCBE586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28" name="Rectangle 4">
            <a:extLst>
              <a:ext uri="{FF2B5EF4-FFF2-40B4-BE49-F238E27FC236}">
                <a16:creationId xmlns:a16="http://schemas.microsoft.com/office/drawing/2014/main" id="{DC112F42-60A3-4983-878E-65B335C7AA12}"/>
              </a:ext>
            </a:extLst>
          </p:cNvPr>
          <p:cNvSpPr>
            <a:spLocks noGrp="1" noChangeArrowheads="1"/>
          </p:cNvSpPr>
          <p:nvPr>
            <p:ph type="dt" sz="half" idx="2"/>
          </p:nvPr>
        </p:nvSpPr>
        <p:spPr bwMode="auto">
          <a:xfrm>
            <a:off x="685800" y="628332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folHlink"/>
                </a:solidFill>
                <a:latin typeface="+mn-lt"/>
              </a:defRPr>
            </a:lvl1pPr>
          </a:lstStyle>
          <a:p>
            <a:endParaRPr lang="el-GR" altLang="el-GR"/>
          </a:p>
        </p:txBody>
      </p:sp>
      <p:sp>
        <p:nvSpPr>
          <p:cNvPr id="1029" name="Rectangle 5">
            <a:extLst>
              <a:ext uri="{FF2B5EF4-FFF2-40B4-BE49-F238E27FC236}">
                <a16:creationId xmlns:a16="http://schemas.microsoft.com/office/drawing/2014/main" id="{F514F44D-B4FA-4424-B1F9-AA346BDF0507}"/>
              </a:ext>
            </a:extLst>
          </p:cNvPr>
          <p:cNvSpPr>
            <a:spLocks noGrp="1" noChangeArrowheads="1"/>
          </p:cNvSpPr>
          <p:nvPr>
            <p:ph type="ftr" sz="quarter" idx="3"/>
          </p:nvPr>
        </p:nvSpPr>
        <p:spPr bwMode="auto">
          <a:xfrm>
            <a:off x="3124200" y="628332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folHlink"/>
                </a:solidFill>
                <a:latin typeface="+mn-lt"/>
              </a:defRPr>
            </a:lvl1pPr>
          </a:lstStyle>
          <a:p>
            <a:endParaRPr lang="el-GR" altLang="el-GR"/>
          </a:p>
        </p:txBody>
      </p:sp>
      <p:sp>
        <p:nvSpPr>
          <p:cNvPr id="1030" name="Rectangle 6">
            <a:extLst>
              <a:ext uri="{FF2B5EF4-FFF2-40B4-BE49-F238E27FC236}">
                <a16:creationId xmlns:a16="http://schemas.microsoft.com/office/drawing/2014/main" id="{B246E162-5D2E-4482-AF7B-FD03C0E3A859}"/>
              </a:ext>
            </a:extLst>
          </p:cNvPr>
          <p:cNvSpPr>
            <a:spLocks noGrp="1" noChangeArrowheads="1"/>
          </p:cNvSpPr>
          <p:nvPr>
            <p:ph type="sldNum" sz="quarter" idx="4"/>
          </p:nvPr>
        </p:nvSpPr>
        <p:spPr bwMode="auto">
          <a:xfrm>
            <a:off x="6553200" y="628332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folHlink"/>
                </a:solidFill>
                <a:latin typeface="+mn-lt"/>
              </a:defRPr>
            </a:lvl1pPr>
          </a:lstStyle>
          <a:p>
            <a:fld id="{CB4B6F07-E876-4350-A6D0-12CE78F65DEF}" type="slidenum">
              <a:rPr lang="el-GR" altLang="el-GR"/>
              <a:pPr/>
              <a:t>‹#›</a:t>
            </a:fld>
            <a:endParaRPr lang="el-GR"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Impact" panose="020B0806030902050204" pitchFamily="34" charset="0"/>
        </a:defRPr>
      </a:lvl2pPr>
      <a:lvl3pPr algn="ctr" rtl="0" fontAlgn="base">
        <a:spcBef>
          <a:spcPct val="0"/>
        </a:spcBef>
        <a:spcAft>
          <a:spcPct val="0"/>
        </a:spcAft>
        <a:defRPr sz="4400">
          <a:solidFill>
            <a:schemeClr val="tx2"/>
          </a:solidFill>
          <a:latin typeface="Impact" panose="020B0806030902050204" pitchFamily="34" charset="0"/>
        </a:defRPr>
      </a:lvl3pPr>
      <a:lvl4pPr algn="ctr" rtl="0" fontAlgn="base">
        <a:spcBef>
          <a:spcPct val="0"/>
        </a:spcBef>
        <a:spcAft>
          <a:spcPct val="0"/>
        </a:spcAft>
        <a:defRPr sz="4400">
          <a:solidFill>
            <a:schemeClr val="tx2"/>
          </a:solidFill>
          <a:latin typeface="Impact" panose="020B0806030902050204" pitchFamily="34" charset="0"/>
        </a:defRPr>
      </a:lvl4pPr>
      <a:lvl5pPr algn="ctr" rtl="0" fontAlgn="base">
        <a:spcBef>
          <a:spcPct val="0"/>
        </a:spcBef>
        <a:spcAft>
          <a:spcPct val="0"/>
        </a:spcAft>
        <a:defRPr sz="4400">
          <a:solidFill>
            <a:schemeClr val="tx2"/>
          </a:solidFill>
          <a:latin typeface="Impact" panose="020B0806030902050204" pitchFamily="34" charset="0"/>
        </a:defRPr>
      </a:lvl5pPr>
      <a:lvl6pPr marL="457200" algn="ctr" rtl="0" fontAlgn="base">
        <a:spcBef>
          <a:spcPct val="0"/>
        </a:spcBef>
        <a:spcAft>
          <a:spcPct val="0"/>
        </a:spcAft>
        <a:defRPr sz="4400">
          <a:solidFill>
            <a:schemeClr val="tx2"/>
          </a:solidFill>
          <a:latin typeface="Impact" panose="020B0806030902050204" pitchFamily="34" charset="0"/>
        </a:defRPr>
      </a:lvl6pPr>
      <a:lvl7pPr marL="914400" algn="ctr" rtl="0" fontAlgn="base">
        <a:spcBef>
          <a:spcPct val="0"/>
        </a:spcBef>
        <a:spcAft>
          <a:spcPct val="0"/>
        </a:spcAft>
        <a:defRPr sz="4400">
          <a:solidFill>
            <a:schemeClr val="tx2"/>
          </a:solidFill>
          <a:latin typeface="Impact" panose="020B0806030902050204" pitchFamily="34" charset="0"/>
        </a:defRPr>
      </a:lvl7pPr>
      <a:lvl8pPr marL="1371600" algn="ctr" rtl="0" fontAlgn="base">
        <a:spcBef>
          <a:spcPct val="0"/>
        </a:spcBef>
        <a:spcAft>
          <a:spcPct val="0"/>
        </a:spcAft>
        <a:defRPr sz="4400">
          <a:solidFill>
            <a:schemeClr val="tx2"/>
          </a:solidFill>
          <a:latin typeface="Impact" panose="020B0806030902050204" pitchFamily="34" charset="0"/>
        </a:defRPr>
      </a:lvl8pPr>
      <a:lvl9pPr marL="1828800" algn="ctr" rtl="0" fontAlgn="base">
        <a:spcBef>
          <a:spcPct val="0"/>
        </a:spcBef>
        <a:spcAft>
          <a:spcPct val="0"/>
        </a:spcAft>
        <a:defRPr sz="4400">
          <a:solidFill>
            <a:schemeClr val="tx2"/>
          </a:solidFill>
          <a:latin typeface="Impact" panose="020B0806030902050204" pitchFamily="34" charset="0"/>
        </a:defRPr>
      </a:lvl9pPr>
    </p:titleStyle>
    <p:bodyStyle>
      <a:lvl1pPr marL="231775" indent="-231775" algn="l" rtl="0" fontAlgn="base">
        <a:spcBef>
          <a:spcPct val="20000"/>
        </a:spcBef>
        <a:spcAft>
          <a:spcPct val="0"/>
        </a:spcAft>
        <a:buClr>
          <a:schemeClr val="tx2"/>
        </a:buClr>
        <a:buSzPct val="75000"/>
        <a:buFont typeface="Wingdings" panose="05000000000000000000" pitchFamily="2" charset="2"/>
        <a:buChar char="t"/>
        <a:defRPr sz="3200" kern="1200">
          <a:solidFill>
            <a:schemeClr val="tx1"/>
          </a:solidFill>
          <a:latin typeface="+mn-lt"/>
          <a:ea typeface="+mn-ea"/>
          <a:cs typeface="+mn-cs"/>
        </a:defRPr>
      </a:lvl1pPr>
      <a:lvl2pPr marL="630238" indent="-173038" algn="l" rtl="0" fontAlgn="base">
        <a:spcBef>
          <a:spcPct val="20000"/>
        </a:spcBef>
        <a:spcAft>
          <a:spcPct val="0"/>
        </a:spcAft>
        <a:buClr>
          <a:schemeClr val="accent1"/>
        </a:buClr>
        <a:buSzPct val="70000"/>
        <a:buFont typeface="Wingdings" panose="05000000000000000000" pitchFamily="2" charset="2"/>
        <a:buChar char="t"/>
        <a:defRPr sz="2800" kern="1200">
          <a:solidFill>
            <a:schemeClr val="tx1"/>
          </a:solidFill>
          <a:latin typeface="+mn-lt"/>
          <a:ea typeface="+mn-ea"/>
          <a:cs typeface="+mn-cs"/>
        </a:defRPr>
      </a:lvl2pPr>
      <a:lvl3pPr marL="1081088" indent="-166688" algn="l" rtl="0" fontAlgn="base">
        <a:spcBef>
          <a:spcPct val="20000"/>
        </a:spcBef>
        <a:spcAft>
          <a:spcPct val="0"/>
        </a:spcAft>
        <a:buClr>
          <a:schemeClr val="folHlink"/>
        </a:buClr>
        <a:buSzPct val="70000"/>
        <a:buFont typeface="Wingdings" panose="05000000000000000000" pitchFamily="2" charset="2"/>
        <a:buChar char="t"/>
        <a:defRPr sz="2400" kern="1200">
          <a:solidFill>
            <a:schemeClr val="tx1"/>
          </a:solidFill>
          <a:latin typeface="+mn-lt"/>
          <a:ea typeface="+mn-ea"/>
          <a:cs typeface="+mn-cs"/>
        </a:defRPr>
      </a:lvl3pPr>
      <a:lvl4pPr marL="1600200" indent="-228600" algn="l" rtl="0" fontAlgn="base">
        <a:spcBef>
          <a:spcPct val="20000"/>
        </a:spcBef>
        <a:spcAft>
          <a:spcPct val="0"/>
        </a:spcAft>
        <a:buChar char="&gt;"/>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4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0_didask/Oryktologia/powerpoint/ma8hma_sulfides.ppt#3. FeS2 &#931;&#953;&#948;&#951;&#961;&#959;&#960;&#965;&#961;&#943;&#964;&#951;&#962; &#922;&#965;&#946;&#953;&#954;&#972;"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1" name="Picture 7">
            <a:extLst>
              <a:ext uri="{FF2B5EF4-FFF2-40B4-BE49-F238E27FC236}">
                <a16:creationId xmlns:a16="http://schemas.microsoft.com/office/drawing/2014/main" id="{FDD7951E-E574-48C5-9F15-1CE7B7887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005263"/>
            <a:ext cx="2524125" cy="2152650"/>
          </a:xfrm>
          <a:prstGeom prst="rect">
            <a:avLst/>
          </a:prstGeom>
          <a:noFill/>
          <a:ln w="9525">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36873" name="Picture 9">
            <a:extLst>
              <a:ext uri="{FF2B5EF4-FFF2-40B4-BE49-F238E27FC236}">
                <a16:creationId xmlns:a16="http://schemas.microsoft.com/office/drawing/2014/main" id="{BC772DA6-906B-4059-B277-C5C388425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4005263"/>
            <a:ext cx="2438400" cy="2124075"/>
          </a:xfrm>
          <a:prstGeom prst="rect">
            <a:avLst/>
          </a:prstGeom>
          <a:noFill/>
          <a:ln w="9525">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36866" name="Rectangle 2">
            <a:extLst>
              <a:ext uri="{FF2B5EF4-FFF2-40B4-BE49-F238E27FC236}">
                <a16:creationId xmlns:a16="http://schemas.microsoft.com/office/drawing/2014/main" id="{C5014EB4-EA95-4696-A162-81C7401F0A98}"/>
              </a:ext>
            </a:extLst>
          </p:cNvPr>
          <p:cNvSpPr>
            <a:spLocks noGrp="1" noChangeArrowheads="1"/>
          </p:cNvSpPr>
          <p:nvPr>
            <p:ph type="ctrTitle"/>
          </p:nvPr>
        </p:nvSpPr>
        <p:spPr/>
        <p:txBody>
          <a:bodyPr/>
          <a:lstStyle/>
          <a:p>
            <a:r>
              <a:rPr lang="el-GR" altLang="el-GR"/>
              <a:t>Σουλφίδια, Θειοάλατα</a:t>
            </a:r>
          </a:p>
        </p:txBody>
      </p:sp>
      <p:pic>
        <p:nvPicPr>
          <p:cNvPr id="36872" name="Picture 8">
            <a:extLst>
              <a:ext uri="{FF2B5EF4-FFF2-40B4-BE49-F238E27FC236}">
                <a16:creationId xmlns:a16="http://schemas.microsoft.com/office/drawing/2014/main" id="{8823C160-D3C8-4836-8A61-A47C1BFBC4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005263"/>
            <a:ext cx="2324100" cy="2143125"/>
          </a:xfrm>
          <a:prstGeom prst="rect">
            <a:avLst/>
          </a:prstGeom>
          <a:noFill/>
          <a:ln w="9525">
            <a:solidFill>
              <a:srgbClr val="CC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83" name="Picture 35">
            <a:extLst>
              <a:ext uri="{FF2B5EF4-FFF2-40B4-BE49-F238E27FC236}">
                <a16:creationId xmlns:a16="http://schemas.microsoft.com/office/drawing/2014/main" id="{17128D3F-E6BE-4B68-9F23-15E6A1E84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716338"/>
            <a:ext cx="7753350" cy="2798762"/>
          </a:xfrm>
          <a:prstGeom prst="rect">
            <a:avLst/>
          </a:prstGeom>
          <a:noFill/>
          <a:extLst>
            <a:ext uri="{909E8E84-426E-40DD-AFC4-6F175D3DCCD1}">
              <a14:hiddenFill xmlns:a14="http://schemas.microsoft.com/office/drawing/2010/main">
                <a:solidFill>
                  <a:srgbClr val="FFFFFF"/>
                </a:solidFill>
              </a14:hiddenFill>
            </a:ext>
          </a:extLst>
        </p:spPr>
      </p:pic>
      <p:sp>
        <p:nvSpPr>
          <p:cNvPr id="53251" name="Rectangle 3">
            <a:extLst>
              <a:ext uri="{FF2B5EF4-FFF2-40B4-BE49-F238E27FC236}">
                <a16:creationId xmlns:a16="http://schemas.microsoft.com/office/drawing/2014/main" id="{5554EAD2-7336-4F39-8A14-39FA133B00CE}"/>
              </a:ext>
            </a:extLst>
          </p:cNvPr>
          <p:cNvSpPr>
            <a:spLocks noGrp="1" noChangeArrowheads="1"/>
          </p:cNvSpPr>
          <p:nvPr>
            <p:ph type="title"/>
          </p:nvPr>
        </p:nvSpPr>
        <p:spPr>
          <a:xfrm>
            <a:off x="304800" y="381000"/>
            <a:ext cx="8713788" cy="762000"/>
          </a:xfrm>
        </p:spPr>
        <p:txBody>
          <a:bodyPr>
            <a:spAutoFit/>
          </a:bodyPr>
          <a:lstStyle/>
          <a:p>
            <a:pPr algn="l">
              <a:tabLst>
                <a:tab pos="2289175" algn="l"/>
                <a:tab pos="5999163" algn="l"/>
              </a:tabLst>
            </a:pPr>
            <a:r>
              <a:rPr lang="en-US" altLang="el-GR">
                <a:solidFill>
                  <a:srgbClr val="66FFFF"/>
                </a:solidFill>
              </a:rPr>
              <a:t>CuFeS</a:t>
            </a:r>
            <a:r>
              <a:rPr lang="en-US" altLang="el-GR" baseline="-25000">
                <a:solidFill>
                  <a:srgbClr val="66FFFF"/>
                </a:solidFill>
              </a:rPr>
              <a:t>2</a:t>
            </a:r>
            <a:r>
              <a:rPr lang="el-GR" altLang="el-GR"/>
              <a:t>	Χαλκοπυρίτης</a:t>
            </a:r>
            <a:r>
              <a:rPr lang="en-US" altLang="el-GR"/>
              <a:t>	</a:t>
            </a:r>
            <a:r>
              <a:rPr lang="el-GR" altLang="el-GR" sz="3600">
                <a:solidFill>
                  <a:srgbClr val="66FFFF"/>
                </a:solidFill>
              </a:rPr>
              <a:t>Τετραγωνικό</a:t>
            </a:r>
          </a:p>
        </p:txBody>
      </p:sp>
      <p:graphicFrame>
        <p:nvGraphicFramePr>
          <p:cNvPr id="53279" name="Group 31">
            <a:extLst>
              <a:ext uri="{FF2B5EF4-FFF2-40B4-BE49-F238E27FC236}">
                <a16:creationId xmlns:a16="http://schemas.microsoft.com/office/drawing/2014/main" id="{AD89C24C-7A4E-4875-9A7A-DC9444E11462}"/>
              </a:ext>
            </a:extLst>
          </p:cNvPr>
          <p:cNvGraphicFramePr>
            <a:graphicFrameLocks noGrp="1"/>
          </p:cNvGraphicFramePr>
          <p:nvPr/>
        </p:nvGraphicFramePr>
        <p:xfrm>
          <a:off x="457200" y="1468438"/>
          <a:ext cx="8229600" cy="2006600"/>
        </p:xfrm>
        <a:graphic>
          <a:graphicData uri="http://schemas.openxmlformats.org/drawingml/2006/table">
            <a:tbl>
              <a:tblPr/>
              <a:tblGrid>
                <a:gridCol w="5486400">
                  <a:extLst>
                    <a:ext uri="{9D8B030D-6E8A-4147-A177-3AD203B41FA5}">
                      <a16:colId xmlns:a16="http://schemas.microsoft.com/office/drawing/2014/main" val="4206166793"/>
                    </a:ext>
                  </a:extLst>
                </a:gridCol>
                <a:gridCol w="2743200">
                  <a:extLst>
                    <a:ext uri="{9D8B030D-6E8A-4147-A177-3AD203B41FA5}">
                      <a16:colId xmlns:a16="http://schemas.microsoft.com/office/drawing/2014/main" val="612540513"/>
                    </a:ext>
                  </a:extLst>
                </a:gridCol>
              </a:tblGrid>
              <a:tr h="2032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Μορφή</a:t>
                      </a:r>
                    </a:p>
                  </a:txBody>
                  <a:tcPr horzOverflow="overflow">
                    <a:lnL cap="flat">
                      <a:noFill/>
                    </a:lnL>
                    <a:lnR>
                      <a:noFill/>
                    </a:lnR>
                    <a:lnT cap="flat">
                      <a:noFill/>
                    </a:lnT>
                    <a:lnB>
                      <a:noFill/>
                    </a:lnB>
                    <a:lnTlToBr>
                      <a:noFill/>
                    </a:lnTlToBr>
                    <a:lnBlToTr>
                      <a:noFill/>
                    </a:lnBlToTr>
                    <a:solidFill>
                      <a:srgbClr val="996600"/>
                    </a:solidFill>
                  </a:tcPr>
                </a:tc>
                <a:tc rowSpan="2">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400" b="0" i="0" u="none" strike="noStrike" cap="none" normalizeH="0" baseline="0">
                        <a:ln>
                          <a:noFill/>
                        </a:ln>
                        <a:solidFill>
                          <a:schemeClr val="accent1"/>
                        </a:solidFill>
                        <a:effectLst/>
                        <a:latin typeface="Arial" panose="020B0604020202020204" pitchFamily="34" charset="0"/>
                      </a:endParaRPr>
                    </a:p>
                  </a:txBody>
                  <a:tcPr horzOverflow="overflow">
                    <a:lnL>
                      <a:noFill/>
                    </a:lnL>
                    <a:lnR cap="flat">
                      <a:noFill/>
                    </a:lnR>
                    <a:lnT cap="flat">
                      <a:noFill/>
                    </a:lnT>
                    <a:lnB cap="flat">
                      <a:noFill/>
                    </a:lnB>
                    <a:lnTlToBr>
                      <a:noFill/>
                    </a:lnTlToBr>
                    <a:lnBlToTr>
                      <a:noFill/>
                    </a:lnBlToTr>
                    <a:solidFill>
                      <a:schemeClr val="accent1"/>
                    </a:solidFill>
                  </a:tcPr>
                </a:tc>
                <a:extLst>
                  <a:ext uri="{0D108BD9-81ED-4DB2-BD59-A6C34878D82A}">
                    <a16:rowId xmlns:a16="http://schemas.microsoft.com/office/drawing/2014/main" val="1799763861"/>
                  </a:ext>
                </a:extLst>
              </a:tr>
              <a:tr h="127635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Κρύσταλλοι σφηνοεδρικοί, ψευδοτετραεδρικοί. </a:t>
                      </a:r>
                      <a:br>
                        <a:rPr kumimoji="0" lang="el-GR" altLang="el-GR" sz="2400" b="0" i="0" u="none" strike="noStrike" cap="none" normalizeH="0" baseline="0">
                          <a:ln>
                            <a:noFill/>
                          </a:ln>
                          <a:solidFill>
                            <a:schemeClr val="tx1"/>
                          </a:solidFill>
                          <a:effectLst/>
                          <a:latin typeface="Arial" panose="020B0604020202020204" pitchFamily="34" charset="0"/>
                        </a:rPr>
                      </a:br>
                      <a:r>
                        <a:rPr kumimoji="0" lang="el-GR" altLang="el-GR" sz="2400" b="0" i="0" u="none" strike="noStrike" cap="none" normalizeH="0" baseline="0">
                          <a:ln>
                            <a:noFill/>
                          </a:ln>
                          <a:solidFill>
                            <a:schemeClr val="tx1"/>
                          </a:solidFill>
                          <a:effectLst/>
                          <a:latin typeface="Arial" panose="020B0604020202020204" pitchFamily="34" charset="0"/>
                        </a:rPr>
                        <a:t>Σε συσσωματώματα συμπαγή</a:t>
                      </a:r>
                      <a:r>
                        <a:rPr kumimoji="0" lang="en-US" altLang="el-GR" sz="2400" b="0" i="0" u="none" strike="noStrike" cap="none" normalizeH="0" baseline="0">
                          <a:ln>
                            <a:noFill/>
                          </a:ln>
                          <a:solidFill>
                            <a:schemeClr val="tx1"/>
                          </a:solidFill>
                          <a:effectLst/>
                          <a:latin typeface="Arial" panose="020B0604020202020204" pitchFamily="34" charset="0"/>
                        </a:rPr>
                        <a:t>,</a:t>
                      </a:r>
                      <a:r>
                        <a:rPr kumimoji="0" lang="el-GR" altLang="el-GR" sz="2400" b="0" i="0" u="none" strike="noStrike" cap="none" normalizeH="0" baseline="0">
                          <a:ln>
                            <a:noFill/>
                          </a:ln>
                          <a:solidFill>
                            <a:schemeClr val="tx1"/>
                          </a:solidFill>
                          <a:effectLst/>
                          <a:latin typeface="Arial" panose="020B0604020202020204" pitchFamily="34" charset="0"/>
                        </a:rPr>
                        <a:t> στιφρά, ενίοτε βοτρυοειδή.</a:t>
                      </a:r>
                    </a:p>
                  </a:txBody>
                  <a:tcPr horzOverflow="overflow">
                    <a:lnL cap="flat">
                      <a:noFill/>
                    </a:lnL>
                    <a:lnR>
                      <a:noFill/>
                    </a:lnR>
                    <a:lnT>
                      <a:noFill/>
                    </a:lnT>
                    <a:lnB cap="flat">
                      <a:noFill/>
                    </a:lnB>
                    <a:lnTlToBr>
                      <a:noFill/>
                    </a:lnTlToBr>
                    <a:lnBlToTr>
                      <a:noFill/>
                    </a:lnBlToTr>
                    <a:solidFill>
                      <a:srgbClr val="FFFFCC"/>
                    </a:solidFill>
                  </a:tcPr>
                </a:tc>
                <a:tc vMerge="1">
                  <a:txBody>
                    <a:bodyPr/>
                    <a:lstStyle/>
                    <a:p>
                      <a:endParaRPr lang="el-GR"/>
                    </a:p>
                  </a:txBody>
                  <a:tcPr/>
                </a:tc>
                <a:extLst>
                  <a:ext uri="{0D108BD9-81ED-4DB2-BD59-A6C34878D82A}">
                    <a16:rowId xmlns:a16="http://schemas.microsoft.com/office/drawing/2014/main" val="1417700995"/>
                  </a:ext>
                </a:extLst>
              </a:tr>
            </a:tbl>
          </a:graphicData>
        </a:graphic>
      </p:graphicFrame>
      <p:pic>
        <p:nvPicPr>
          <p:cNvPr id="53271" name="Picture 23">
            <a:extLst>
              <a:ext uri="{FF2B5EF4-FFF2-40B4-BE49-F238E27FC236}">
                <a16:creationId xmlns:a16="http://schemas.microsoft.com/office/drawing/2014/main" id="{829B61AC-FCAC-4985-B86E-A7CDEAECE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76400"/>
            <a:ext cx="1905000" cy="1646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316" name="Picture 44">
            <a:extLst>
              <a:ext uri="{FF2B5EF4-FFF2-40B4-BE49-F238E27FC236}">
                <a16:creationId xmlns:a16="http://schemas.microsoft.com/office/drawing/2014/main" id="{7692DED1-721A-4851-82F8-301693B35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484313"/>
            <a:ext cx="3246438" cy="4581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4315" name="Group 43">
            <a:extLst>
              <a:ext uri="{FF2B5EF4-FFF2-40B4-BE49-F238E27FC236}">
                <a16:creationId xmlns:a16="http://schemas.microsoft.com/office/drawing/2014/main" id="{8D009DBD-FABC-4820-8EAE-5DC81DF4E393}"/>
              </a:ext>
            </a:extLst>
          </p:cNvPr>
          <p:cNvGraphicFramePr>
            <a:graphicFrameLocks noGrp="1"/>
          </p:cNvGraphicFramePr>
          <p:nvPr/>
        </p:nvGraphicFramePr>
        <p:xfrm>
          <a:off x="457200" y="1447800"/>
          <a:ext cx="4495800" cy="4867275"/>
        </p:xfrm>
        <a:graphic>
          <a:graphicData uri="http://schemas.openxmlformats.org/drawingml/2006/table">
            <a:tbl>
              <a:tblPr/>
              <a:tblGrid>
                <a:gridCol w="1371600">
                  <a:extLst>
                    <a:ext uri="{9D8B030D-6E8A-4147-A177-3AD203B41FA5}">
                      <a16:colId xmlns:a16="http://schemas.microsoft.com/office/drawing/2014/main" val="1905748466"/>
                    </a:ext>
                  </a:extLst>
                </a:gridCol>
                <a:gridCol w="3124200">
                  <a:extLst>
                    <a:ext uri="{9D8B030D-6E8A-4147-A177-3AD203B41FA5}">
                      <a16:colId xmlns:a16="http://schemas.microsoft.com/office/drawing/2014/main" val="797311319"/>
                    </a:ext>
                  </a:extLst>
                </a:gridCol>
              </a:tblGrid>
              <a:tr h="8382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Λάμψη</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Μεταλλική</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342144025"/>
                  </a:ext>
                </a:extLst>
              </a:tr>
              <a:tr h="15240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Χρώμα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rgbClr val="000000"/>
                          </a:solidFill>
                          <a:effectLst/>
                          <a:latin typeface="Arial" panose="020B0604020202020204" pitchFamily="34" charset="0"/>
                        </a:rPr>
                        <a:t>Ορειχάλκινο κίτρινο, χρυσοκίτρινο. </a:t>
                      </a:r>
                      <a:br>
                        <a:rPr kumimoji="0" lang="el-GR" altLang="el-GR" sz="2400" b="0" i="0" u="none" strike="noStrike" cap="none" normalizeH="0" baseline="0">
                          <a:ln>
                            <a:noFill/>
                          </a:ln>
                          <a:solidFill>
                            <a:srgbClr val="000000"/>
                          </a:solidFill>
                          <a:effectLst/>
                          <a:latin typeface="Arial" panose="020B0604020202020204" pitchFamily="34" charset="0"/>
                        </a:rPr>
                      </a:br>
                      <a:r>
                        <a:rPr kumimoji="0" lang="el-GR" altLang="el-GR" sz="2400" b="0" i="0" u="none" strike="noStrike" cap="none" normalizeH="0" baseline="0">
                          <a:ln>
                            <a:noFill/>
                          </a:ln>
                          <a:solidFill>
                            <a:srgbClr val="000000"/>
                          </a:solidFill>
                          <a:effectLst/>
                          <a:latin typeface="Arial" panose="020B0604020202020204" pitchFamily="34" charset="0"/>
                        </a:rPr>
                        <a:t>Μπρούτζινο, ιριδίζει</a:t>
                      </a:r>
                      <a:r>
                        <a:rPr kumimoji="0" lang="el-GR" altLang="el-GR" sz="24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r>
                        <a:rPr kumimoji="0" lang="el-GR" altLang="el-GR" sz="2800" b="0" i="0" u="none" strike="noStrike" cap="none" normalizeH="0" baseline="0">
                          <a:ln>
                            <a:noFill/>
                          </a:ln>
                          <a:solidFill>
                            <a:schemeClr val="tx1"/>
                          </a:solidFill>
                          <a:effectLst/>
                          <a:latin typeface="Arial Narrow" panose="020B0606020202030204" pitchFamily="34" charset="0"/>
                        </a:rPr>
                        <a:t> </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517403637"/>
                  </a:ext>
                </a:extLst>
              </a:tr>
              <a:tr h="12446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Γρ. σκόνης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l-GR" sz="2400" b="0" i="0" u="none" strike="noStrike" cap="none" normalizeH="0" baseline="0">
                          <a:ln>
                            <a:noFill/>
                          </a:ln>
                          <a:solidFill>
                            <a:srgbClr val="000000"/>
                          </a:solidFill>
                          <a:effectLst/>
                          <a:latin typeface="Arial" panose="020B0604020202020204" pitchFamily="34" charset="0"/>
                          <a:cs typeface="Arial" panose="020B0604020202020204" pitchFamily="34" charset="0"/>
                        </a:rPr>
                        <a:t>M</a:t>
                      </a:r>
                      <a:r>
                        <a:rPr kumimoji="0" lang="el-GR" altLang="el-GR" sz="2400" b="0" i="0" u="none" strike="noStrike" cap="none" normalizeH="0" baseline="0">
                          <a:ln>
                            <a:noFill/>
                          </a:ln>
                          <a:solidFill>
                            <a:srgbClr val="000000"/>
                          </a:solidFill>
                          <a:effectLst/>
                          <a:latin typeface="Arial" panose="020B0604020202020204" pitchFamily="34" charset="0"/>
                          <a:cs typeface="Arial" panose="020B0604020202020204" pitchFamily="34" charset="0"/>
                        </a:rPr>
                        <a:t>αύρη</a:t>
                      </a:r>
                      <a:r>
                        <a:rPr kumimoji="0" lang="en-US" altLang="el-GR" sz="24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r>
                        <a:rPr kumimoji="0" lang="el-GR" altLang="el-GR" sz="2400" b="0" i="0" u="none" strike="noStrike" cap="none" normalizeH="0" baseline="0">
                          <a:ln>
                            <a:noFill/>
                          </a:ln>
                          <a:solidFill>
                            <a:srgbClr val="000000"/>
                          </a:solidFill>
                          <a:effectLst/>
                          <a:latin typeface="Arial" panose="020B0604020202020204" pitchFamily="34" charset="0"/>
                        </a:rPr>
                        <a:t>υποπράσινη</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800" b="0" i="0" u="none" strike="noStrike" cap="none" normalizeH="0" baseline="0">
                        <a:ln>
                          <a:noFill/>
                        </a:ln>
                        <a:solidFill>
                          <a:schemeClr val="tx1"/>
                        </a:solidFill>
                        <a:effectLst/>
                        <a:latin typeface="Arial Narrow" panose="020B0606020202030204" pitchFamily="34" charset="0"/>
                      </a:endParaRP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183781386"/>
                  </a:ext>
                </a:extLst>
              </a:tr>
              <a:tr h="6604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Σκληρότητα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800" b="0" i="0" u="none" strike="noStrike" cap="none" normalizeH="0" baseline="0">
                          <a:ln>
                            <a:noFill/>
                          </a:ln>
                          <a:solidFill>
                            <a:srgbClr val="FF6600"/>
                          </a:solidFill>
                          <a:effectLst/>
                          <a:latin typeface="Arial" panose="020B0604020202020204" pitchFamily="34" charset="0"/>
                        </a:rPr>
                        <a:t>3</a:t>
                      </a:r>
                      <a:r>
                        <a:rPr kumimoji="0" lang="el-GR" altLang="el-GR" sz="2800" b="0" i="0" u="none" strike="noStrike" cap="none" normalizeH="0" baseline="0">
                          <a:ln>
                            <a:noFill/>
                          </a:ln>
                          <a:solidFill>
                            <a:srgbClr val="FF6600"/>
                          </a:solidFill>
                          <a:effectLst/>
                          <a:latin typeface="Arial" panose="020B0604020202020204" pitchFamily="34" charset="0"/>
                          <a:cs typeface="Arial" panose="020B0604020202020204" pitchFamily="34" charset="0"/>
                        </a:rPr>
                        <a:t>½</a:t>
                      </a:r>
                      <a:r>
                        <a:rPr kumimoji="0" lang="el-GR" altLang="el-GR" sz="2800" b="0" i="0" u="none" strike="noStrike" cap="none" normalizeH="0" baseline="0">
                          <a:ln>
                            <a:noFill/>
                          </a:ln>
                          <a:solidFill>
                            <a:srgbClr val="FF6600"/>
                          </a:solidFill>
                          <a:effectLst/>
                          <a:latin typeface="Arial" panose="020B0604020202020204" pitchFamily="34" charset="0"/>
                        </a:rPr>
                        <a:t> - 4</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4223703539"/>
                  </a:ext>
                </a:extLst>
              </a:tr>
              <a:tr h="600075">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Ειδ. βάρος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4,1 </a:t>
                      </a:r>
                      <a:r>
                        <a:rPr kumimoji="0" lang="en-US" altLang="el-GR" sz="2400" b="0" i="0" u="none" strike="noStrike" cap="none" normalizeH="0" baseline="0">
                          <a:ln>
                            <a:noFill/>
                          </a:ln>
                          <a:solidFill>
                            <a:schemeClr val="tx1"/>
                          </a:solidFill>
                          <a:effectLst/>
                          <a:latin typeface="Arial" panose="020B0604020202020204" pitchFamily="34" charset="0"/>
                        </a:rPr>
                        <a:t>-</a:t>
                      </a:r>
                      <a:r>
                        <a:rPr kumimoji="0" lang="el-GR" altLang="el-GR" sz="2400" b="0" i="0" u="none" strike="noStrike" cap="none" normalizeH="0" baseline="0">
                          <a:ln>
                            <a:noFill/>
                          </a:ln>
                          <a:solidFill>
                            <a:schemeClr val="tx1"/>
                          </a:solidFill>
                          <a:effectLst/>
                          <a:latin typeface="Arial" panose="020B0604020202020204" pitchFamily="34" charset="0"/>
                        </a:rPr>
                        <a:t> 4,3</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124728024"/>
                  </a:ext>
                </a:extLst>
              </a:tr>
            </a:tbl>
          </a:graphicData>
        </a:graphic>
      </p:graphicFrame>
      <p:sp>
        <p:nvSpPr>
          <p:cNvPr id="54302" name="Rectangle 30">
            <a:extLst>
              <a:ext uri="{FF2B5EF4-FFF2-40B4-BE49-F238E27FC236}">
                <a16:creationId xmlns:a16="http://schemas.microsoft.com/office/drawing/2014/main" id="{4E7EE61D-87CB-4BAB-A799-7219CF6B5753}"/>
              </a:ext>
            </a:extLst>
          </p:cNvPr>
          <p:cNvSpPr>
            <a:spLocks noGrp="1" noChangeArrowheads="1"/>
          </p:cNvSpPr>
          <p:nvPr>
            <p:ph type="title"/>
          </p:nvPr>
        </p:nvSpPr>
        <p:spPr>
          <a:xfrm>
            <a:off x="304800" y="381000"/>
            <a:ext cx="8713788" cy="762000"/>
          </a:xfrm>
          <a:noFill/>
          <a:ln/>
        </p:spPr>
        <p:txBody>
          <a:bodyPr>
            <a:spAutoFit/>
          </a:bodyPr>
          <a:lstStyle/>
          <a:p>
            <a:pPr algn="l">
              <a:tabLst>
                <a:tab pos="2289175" algn="l"/>
                <a:tab pos="5999163" algn="l"/>
              </a:tabLst>
            </a:pPr>
            <a:r>
              <a:rPr lang="en-US" altLang="el-GR">
                <a:solidFill>
                  <a:srgbClr val="66FFFF"/>
                </a:solidFill>
              </a:rPr>
              <a:t>CuFeS</a:t>
            </a:r>
            <a:r>
              <a:rPr lang="en-US" altLang="el-GR" baseline="-25000">
                <a:solidFill>
                  <a:srgbClr val="66FFFF"/>
                </a:solidFill>
              </a:rPr>
              <a:t>2</a:t>
            </a:r>
            <a:r>
              <a:rPr lang="el-GR" altLang="el-GR"/>
              <a:t>	Χαλκοπυρίτης</a:t>
            </a:r>
            <a:r>
              <a:rPr lang="en-US" altLang="el-GR"/>
              <a:t>	</a:t>
            </a:r>
            <a:r>
              <a:rPr lang="el-GR" altLang="el-GR" sz="3600">
                <a:solidFill>
                  <a:srgbClr val="66FFFF"/>
                </a:solidFill>
              </a:rPr>
              <a:t>Τετραγωνικό</a:t>
            </a:r>
          </a:p>
        </p:txBody>
      </p:sp>
      <p:pic>
        <p:nvPicPr>
          <p:cNvPr id="54305" name="Picture 33">
            <a:extLst>
              <a:ext uri="{FF2B5EF4-FFF2-40B4-BE49-F238E27FC236}">
                <a16:creationId xmlns:a16="http://schemas.microsoft.com/office/drawing/2014/main" id="{B5824AA2-8E27-4218-A700-36FD10CAF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418013"/>
            <a:ext cx="850900" cy="458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38" name="Picture 42">
            <a:extLst>
              <a:ext uri="{FF2B5EF4-FFF2-40B4-BE49-F238E27FC236}">
                <a16:creationId xmlns:a16="http://schemas.microsoft.com/office/drawing/2014/main" id="{72237E10-D2A1-4E19-8BF8-AB4310CBB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844675"/>
            <a:ext cx="3063875" cy="4197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5337" name="Group 41">
            <a:extLst>
              <a:ext uri="{FF2B5EF4-FFF2-40B4-BE49-F238E27FC236}">
                <a16:creationId xmlns:a16="http://schemas.microsoft.com/office/drawing/2014/main" id="{4FEC59C9-043E-4377-A51B-80A8AAC8F2DA}"/>
              </a:ext>
            </a:extLst>
          </p:cNvPr>
          <p:cNvGraphicFramePr>
            <a:graphicFrameLocks noGrp="1"/>
          </p:cNvGraphicFramePr>
          <p:nvPr/>
        </p:nvGraphicFramePr>
        <p:xfrm>
          <a:off x="228600" y="1428750"/>
          <a:ext cx="5486400" cy="4743450"/>
        </p:xfrm>
        <a:graphic>
          <a:graphicData uri="http://schemas.openxmlformats.org/drawingml/2006/table">
            <a:tbl>
              <a:tblPr/>
              <a:tblGrid>
                <a:gridCol w="5486400">
                  <a:extLst>
                    <a:ext uri="{9D8B030D-6E8A-4147-A177-3AD203B41FA5}">
                      <a16:colId xmlns:a16="http://schemas.microsoft.com/office/drawing/2014/main" val="3444504272"/>
                    </a:ext>
                  </a:extLst>
                </a:gridCol>
              </a:tblGrid>
              <a:tr h="24923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Εμφάνιση</a:t>
                      </a:r>
                    </a:p>
                  </a:txBody>
                  <a:tcPr horzOverflow="overflow">
                    <a:lnL cap="flat">
                      <a:noFill/>
                    </a:lnL>
                    <a:lnR cap="flat">
                      <a:noFill/>
                    </a:lnR>
                    <a:lnT cap="flat">
                      <a:noFill/>
                    </a:lnT>
                    <a:lnB>
                      <a:noFill/>
                    </a:lnB>
                    <a:lnTlToBr>
                      <a:noFill/>
                    </a:lnTlToBr>
                    <a:lnBlToTr>
                      <a:noFill/>
                    </a:lnBlToTr>
                    <a:solidFill>
                      <a:srgbClr val="996600"/>
                    </a:solidFill>
                  </a:tcPr>
                </a:tc>
                <a:extLst>
                  <a:ext uri="{0D108BD9-81ED-4DB2-BD59-A6C34878D82A}">
                    <a16:rowId xmlns:a16="http://schemas.microsoft.com/office/drawing/2014/main" val="2635095513"/>
                  </a:ext>
                </a:extLst>
              </a:tr>
              <a:tr h="644525">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Το πιο διαδεδομένο ορυκτό του </a:t>
                      </a:r>
                      <a:r>
                        <a:rPr kumimoji="0" lang="en-US" altLang="el-GR" sz="2400" b="1" i="0" u="none" strike="noStrike" cap="none" normalizeH="0" baseline="0">
                          <a:ln>
                            <a:noFill/>
                          </a:ln>
                          <a:solidFill>
                            <a:schemeClr val="folHlink"/>
                          </a:solidFill>
                          <a:effectLst/>
                          <a:latin typeface="Arial" panose="020B0604020202020204" pitchFamily="34" charset="0"/>
                        </a:rPr>
                        <a:t>Cu</a:t>
                      </a:r>
                      <a:r>
                        <a:rPr kumimoji="0" lang="el-GR" altLang="el-GR" sz="2400" b="0" i="0" u="none" strike="noStrike" cap="none" normalizeH="0" baseline="0">
                          <a:ln>
                            <a:noFill/>
                          </a:ln>
                          <a:solidFill>
                            <a:schemeClr val="tx1"/>
                          </a:solidFill>
                          <a:effectLst/>
                          <a:latin typeface="Arial" panose="020B0604020202020204" pitchFamily="34" charset="0"/>
                        </a:rPr>
                        <a:t>. Σε κοιτάσματα σουλφιδίων, υδροθερμικές φλέβες, κοιτάσματα αντικαταστάσεως. Σε πυριγενή πετρώματα ως πρωτογενές ορυκτό, σε κοιτάσματα μεταμορφώσεως επαφής, διάσπαρτος μέσα σε πετρώματα</a:t>
                      </a:r>
                      <a:r>
                        <a:rPr kumimoji="0" lang="en-US" altLang="el-GR" sz="2400" b="0" i="0" u="none" strike="noStrike" cap="none" normalizeH="0" baseline="0">
                          <a:ln>
                            <a:noFill/>
                          </a:ln>
                          <a:solidFill>
                            <a:schemeClr val="tx1"/>
                          </a:solidFill>
                          <a:effectLst/>
                          <a:latin typeface="Arial" panose="020B0604020202020204" pitchFamily="34" charset="0"/>
                        </a:rPr>
                        <a:t>. E</a:t>
                      </a:r>
                      <a:r>
                        <a:rPr kumimoji="0" lang="el-GR" altLang="el-GR" sz="2400" b="0" i="0" u="none" strike="noStrike" cap="none" normalizeH="0" baseline="0">
                          <a:ln>
                            <a:noFill/>
                          </a:ln>
                          <a:solidFill>
                            <a:schemeClr val="tx1"/>
                          </a:solidFill>
                          <a:effectLst/>
                          <a:latin typeface="Arial" panose="020B0604020202020204" pitchFamily="34" charset="0"/>
                        </a:rPr>
                        <a:t>πίσης ιζηματογενούς προέλευσης.</a:t>
                      </a:r>
                    </a:p>
                  </a:txBody>
                  <a:tcPr horzOverflow="overflow">
                    <a:lnL cap="flat">
                      <a:noFill/>
                    </a:lnL>
                    <a:lnR cap="flat">
                      <a:noFill/>
                    </a:lnR>
                    <a:lnT>
                      <a:noFill/>
                    </a:lnT>
                    <a:lnB>
                      <a:noFill/>
                    </a:lnB>
                    <a:lnTlToBr>
                      <a:noFill/>
                    </a:lnTlToBr>
                    <a:lnBlToTr>
                      <a:noFill/>
                    </a:lnBlToTr>
                    <a:solidFill>
                      <a:srgbClr val="FFFFCC"/>
                    </a:solidFill>
                  </a:tcPr>
                </a:tc>
                <a:extLst>
                  <a:ext uri="{0D108BD9-81ED-4DB2-BD59-A6C34878D82A}">
                    <a16:rowId xmlns:a16="http://schemas.microsoft.com/office/drawing/2014/main" val="2295024258"/>
                  </a:ext>
                </a:extLst>
              </a:tr>
              <a:tr h="25558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Αλλοίωση</a:t>
                      </a:r>
                    </a:p>
                  </a:txBody>
                  <a:tcPr horzOverflow="overflow">
                    <a:lnL cap="flat">
                      <a:noFill/>
                    </a:lnL>
                    <a:lnR cap="flat">
                      <a:noFill/>
                    </a:lnR>
                    <a:lnT>
                      <a:noFill/>
                    </a:lnT>
                    <a:lnB>
                      <a:noFill/>
                    </a:lnB>
                    <a:lnTlToBr>
                      <a:noFill/>
                    </a:lnTlToBr>
                    <a:lnBlToTr>
                      <a:noFill/>
                    </a:lnBlToTr>
                    <a:solidFill>
                      <a:srgbClr val="996600"/>
                    </a:solidFill>
                  </a:tcPr>
                </a:tc>
                <a:extLst>
                  <a:ext uri="{0D108BD9-81ED-4DB2-BD59-A6C34878D82A}">
                    <a16:rowId xmlns:a16="http://schemas.microsoft.com/office/drawing/2014/main" val="2172899525"/>
                  </a:ext>
                </a:extLst>
              </a:tr>
              <a:tr h="50006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Σε κοβελλίνη, χαλκοσίνη, χρυσόκολλα, μαλαχίτη, αζουρίτη και σιδηροξείδια.</a:t>
                      </a:r>
                    </a:p>
                  </a:txBody>
                  <a:tcPr horzOverflow="overflow">
                    <a:lnL cap="flat">
                      <a:noFill/>
                    </a:lnL>
                    <a:lnR cap="flat">
                      <a:noFill/>
                    </a:lnR>
                    <a:lnT>
                      <a:noFill/>
                    </a:lnT>
                    <a:lnB cap="flat">
                      <a:noFill/>
                    </a:lnB>
                    <a:lnTlToBr>
                      <a:noFill/>
                    </a:lnTlToBr>
                    <a:lnBlToTr>
                      <a:noFill/>
                    </a:lnBlToTr>
                    <a:solidFill>
                      <a:srgbClr val="FFFFCC"/>
                    </a:solidFill>
                  </a:tcPr>
                </a:tc>
                <a:extLst>
                  <a:ext uri="{0D108BD9-81ED-4DB2-BD59-A6C34878D82A}">
                    <a16:rowId xmlns:a16="http://schemas.microsoft.com/office/drawing/2014/main" val="1636254155"/>
                  </a:ext>
                </a:extLst>
              </a:tr>
            </a:tbl>
          </a:graphicData>
        </a:graphic>
      </p:graphicFrame>
      <p:sp>
        <p:nvSpPr>
          <p:cNvPr id="55322" name="Rectangle 26">
            <a:extLst>
              <a:ext uri="{FF2B5EF4-FFF2-40B4-BE49-F238E27FC236}">
                <a16:creationId xmlns:a16="http://schemas.microsoft.com/office/drawing/2014/main" id="{CF93E809-8FA1-4A45-8C57-7781BB219CEE}"/>
              </a:ext>
            </a:extLst>
          </p:cNvPr>
          <p:cNvSpPr>
            <a:spLocks noGrp="1" noChangeArrowheads="1"/>
          </p:cNvSpPr>
          <p:nvPr>
            <p:ph type="title"/>
          </p:nvPr>
        </p:nvSpPr>
        <p:spPr>
          <a:xfrm>
            <a:off x="304800" y="381000"/>
            <a:ext cx="8713788" cy="762000"/>
          </a:xfrm>
          <a:noFill/>
          <a:ln/>
        </p:spPr>
        <p:txBody>
          <a:bodyPr>
            <a:spAutoFit/>
          </a:bodyPr>
          <a:lstStyle/>
          <a:p>
            <a:pPr algn="l">
              <a:tabLst>
                <a:tab pos="2289175" algn="l"/>
                <a:tab pos="5999163" algn="l"/>
              </a:tabLst>
            </a:pPr>
            <a:r>
              <a:rPr lang="en-US" altLang="el-GR">
                <a:solidFill>
                  <a:srgbClr val="66FFFF"/>
                </a:solidFill>
              </a:rPr>
              <a:t>CuFeS</a:t>
            </a:r>
            <a:r>
              <a:rPr lang="en-US" altLang="el-GR" baseline="-25000">
                <a:solidFill>
                  <a:srgbClr val="66FFFF"/>
                </a:solidFill>
              </a:rPr>
              <a:t>2</a:t>
            </a:r>
            <a:r>
              <a:rPr lang="el-GR" altLang="el-GR"/>
              <a:t>	Χαλκοπυρίτης</a:t>
            </a:r>
            <a:r>
              <a:rPr lang="en-US" altLang="el-GR"/>
              <a:t>	</a:t>
            </a:r>
            <a:r>
              <a:rPr lang="el-GR" altLang="el-GR" sz="3600">
                <a:solidFill>
                  <a:srgbClr val="66FFFF"/>
                </a:solidFill>
              </a:rPr>
              <a:t>Τετραγωνικό</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52" name="Picture 32">
            <a:extLst>
              <a:ext uri="{FF2B5EF4-FFF2-40B4-BE49-F238E27FC236}">
                <a16:creationId xmlns:a16="http://schemas.microsoft.com/office/drawing/2014/main" id="{9B0465CC-1B72-4301-B7DE-929EBDC74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4362450"/>
            <a:ext cx="7799388" cy="1874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6351" name="Group 31">
            <a:extLst>
              <a:ext uri="{FF2B5EF4-FFF2-40B4-BE49-F238E27FC236}">
                <a16:creationId xmlns:a16="http://schemas.microsoft.com/office/drawing/2014/main" id="{A76627EB-F292-45B6-BBC0-FA38ACE5021D}"/>
              </a:ext>
            </a:extLst>
          </p:cNvPr>
          <p:cNvGraphicFramePr>
            <a:graphicFrameLocks noGrp="1"/>
          </p:cNvGraphicFramePr>
          <p:nvPr/>
        </p:nvGraphicFramePr>
        <p:xfrm>
          <a:off x="228600" y="1447800"/>
          <a:ext cx="8686800" cy="2724150"/>
        </p:xfrm>
        <a:graphic>
          <a:graphicData uri="http://schemas.openxmlformats.org/drawingml/2006/table">
            <a:tbl>
              <a:tblPr/>
              <a:tblGrid>
                <a:gridCol w="939800">
                  <a:extLst>
                    <a:ext uri="{9D8B030D-6E8A-4147-A177-3AD203B41FA5}">
                      <a16:colId xmlns:a16="http://schemas.microsoft.com/office/drawing/2014/main" val="1044320265"/>
                    </a:ext>
                  </a:extLst>
                </a:gridCol>
                <a:gridCol w="7747000">
                  <a:extLst>
                    <a:ext uri="{9D8B030D-6E8A-4147-A177-3AD203B41FA5}">
                      <a16:colId xmlns:a16="http://schemas.microsoft.com/office/drawing/2014/main" val="1632661384"/>
                    </a:ext>
                  </a:extLst>
                </a:gridCol>
              </a:tblGrid>
              <a:tr h="6096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Χρήση</a:t>
                      </a:r>
                    </a:p>
                  </a:txBody>
                  <a:tcP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Από τις κυριότερες πηγές παραγωγής </a:t>
                      </a:r>
                      <a:r>
                        <a:rPr kumimoji="0" lang="en-US" altLang="el-GR" sz="2400" b="1" i="0" u="none" strike="noStrike" cap="none" normalizeH="0" baseline="0">
                          <a:ln>
                            <a:noFill/>
                          </a:ln>
                          <a:solidFill>
                            <a:schemeClr val="folHlink"/>
                          </a:solidFill>
                          <a:effectLst/>
                          <a:latin typeface="Arial" panose="020B0604020202020204" pitchFamily="34" charset="0"/>
                        </a:rPr>
                        <a:t>Cu</a:t>
                      </a:r>
                      <a:r>
                        <a:rPr kumimoji="0" lang="el-GR" altLang="el-GR" sz="2400" b="0" i="0" u="none" strike="noStrike" cap="none" normalizeH="0" baseline="0">
                          <a:ln>
                            <a:noFill/>
                          </a:ln>
                          <a:solidFill>
                            <a:schemeClr val="tx1"/>
                          </a:solidFill>
                          <a:effectLst/>
                          <a:latin typeface="Arial" panose="020B0604020202020204" pitchFamily="34" charset="0"/>
                        </a:rPr>
                        <a:t>.</a:t>
                      </a: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241548620"/>
                  </a:ext>
                </a:extLst>
              </a:tr>
              <a:tr h="129381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Όνομα</a:t>
                      </a:r>
                    </a:p>
                  </a:txBody>
                  <a:tcPr horzOverflow="overflow">
                    <a:lnL cap="flat">
                      <a:noFill/>
                    </a:lnL>
                    <a:lnR>
                      <a:noFill/>
                    </a:lnR>
                    <a:lnT w="12700" cap="flat" cmpd="sng" algn="ctr">
                      <a:solidFill>
                        <a:schemeClr val="tx1"/>
                      </a:solidFill>
                      <a:prstDash val="dot"/>
                      <a:round/>
                      <a:headEnd type="none" w="med" len="med"/>
                      <a:tailEnd type="none" w="med" len="med"/>
                    </a:lnT>
                    <a:lnB>
                      <a:noFill/>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Οι αρχαίοι με τις ονομασίες </a:t>
                      </a:r>
                      <a:r>
                        <a:rPr kumimoji="0" lang="el-GR" altLang="el-GR" sz="2400" b="1" i="0" u="none" strike="noStrike" cap="none" normalizeH="0" baseline="0">
                          <a:ln>
                            <a:noFill/>
                          </a:ln>
                          <a:solidFill>
                            <a:schemeClr val="folHlink"/>
                          </a:solidFill>
                          <a:effectLst/>
                          <a:latin typeface="Arial" panose="020B0604020202020204" pitchFamily="34" charset="0"/>
                        </a:rPr>
                        <a:t>Χαλκίτης</a:t>
                      </a:r>
                      <a:r>
                        <a:rPr kumimoji="0" lang="el-GR" altLang="el-GR" sz="2400" b="0" i="0" u="none" strike="noStrike" cap="none" normalizeH="0" baseline="0">
                          <a:ln>
                            <a:noFill/>
                          </a:ln>
                          <a:solidFill>
                            <a:schemeClr val="tx1"/>
                          </a:solidFill>
                          <a:effectLst/>
                          <a:latin typeface="Arial" panose="020B0604020202020204" pitchFamily="34" charset="0"/>
                        </a:rPr>
                        <a:t> (Αριστοτέλης, Διοσκορίδης) και </a:t>
                      </a:r>
                      <a:r>
                        <a:rPr kumimoji="0" lang="el-GR" altLang="el-GR" sz="2400" b="1" i="0" u="none" strike="noStrike" cap="none" normalizeH="0" baseline="0">
                          <a:ln>
                            <a:noFill/>
                          </a:ln>
                          <a:solidFill>
                            <a:schemeClr val="folHlink"/>
                          </a:solidFill>
                          <a:effectLst/>
                          <a:latin typeface="Arial" panose="020B0604020202020204" pitchFamily="34" charset="0"/>
                        </a:rPr>
                        <a:t>Πυρίτης</a:t>
                      </a:r>
                      <a:r>
                        <a:rPr kumimoji="0" lang="el-GR" altLang="el-GR" sz="2400" b="0" i="0" u="none" strike="noStrike" cap="none" normalizeH="0" baseline="0">
                          <a:ln>
                            <a:noFill/>
                          </a:ln>
                          <a:solidFill>
                            <a:schemeClr val="tx1"/>
                          </a:solidFill>
                          <a:effectLst/>
                          <a:latin typeface="Arial" panose="020B0604020202020204" pitchFamily="34" charset="0"/>
                        </a:rPr>
                        <a:t> (Διοσκορίδης, Πλίνιος) εννοούσαν εν μέρει το χαλκοπυρίτη.</a:t>
                      </a: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366361430"/>
                  </a:ext>
                </a:extLst>
              </a:tr>
              <a:tr h="28416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000" b="1" i="0" u="none" strike="noStrike" cap="none" normalizeH="0" baseline="0">
                        <a:ln>
                          <a:noFill/>
                        </a:ln>
                        <a:solidFill>
                          <a:srgbClr val="FFFFFF"/>
                        </a:solidFill>
                        <a:effectLst/>
                        <a:latin typeface="Arial Narrow" panose="020B0606020202030204" pitchFamily="34" charset="0"/>
                      </a:endParaRPr>
                    </a:p>
                  </a:txBody>
                  <a:tcPr horzOverflow="overflow">
                    <a:lnL cap="flat">
                      <a:noFill/>
                    </a:lnL>
                    <a:lnR>
                      <a:noFill/>
                    </a:lnR>
                    <a:lnT>
                      <a:noFill/>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l-GR" sz="2400" b="1" i="0" u="none" strike="noStrike" cap="none" normalizeH="0" baseline="0">
                          <a:ln>
                            <a:noFill/>
                          </a:ln>
                          <a:solidFill>
                            <a:srgbClr val="CC0000"/>
                          </a:solidFill>
                          <a:effectLst/>
                          <a:latin typeface="Arial" panose="020B0604020202020204" pitchFamily="34" charset="0"/>
                        </a:rPr>
                        <a:t>Chalcop</a:t>
                      </a:r>
                      <a:r>
                        <a:rPr kumimoji="0" lang="el-GR" altLang="el-GR" sz="2400" b="1" i="0" u="none" strike="noStrike" cap="none" normalizeH="0" baseline="0">
                          <a:ln>
                            <a:noFill/>
                          </a:ln>
                          <a:solidFill>
                            <a:srgbClr val="CC0000"/>
                          </a:solidFill>
                          <a:effectLst/>
                          <a:latin typeface="Arial" panose="020B0604020202020204" pitchFamily="34" charset="0"/>
                        </a:rPr>
                        <a:t>yrite </a:t>
                      </a:r>
                      <a:r>
                        <a:rPr kumimoji="0" lang="en-US" altLang="el-GR" sz="2400" b="1" i="0" u="none" strike="noStrike" cap="none" normalizeH="0" baseline="0">
                          <a:ln>
                            <a:noFill/>
                          </a:ln>
                          <a:solidFill>
                            <a:srgbClr val="CC0000"/>
                          </a:solidFill>
                          <a:effectLst/>
                          <a:latin typeface="Arial" panose="020B0604020202020204" pitchFamily="34" charset="0"/>
                        </a:rPr>
                        <a:t>(GB),</a:t>
                      </a:r>
                      <a:r>
                        <a:rPr kumimoji="0" lang="en-US" altLang="el-GR" sz="2400" b="1" i="0" u="none" strike="noStrike" cap="none" normalizeH="0" baseline="0">
                          <a:ln>
                            <a:noFill/>
                          </a:ln>
                          <a:solidFill>
                            <a:schemeClr val="tx1"/>
                          </a:solidFill>
                          <a:effectLst/>
                          <a:latin typeface="Arial" panose="020B0604020202020204" pitchFamily="34" charset="0"/>
                        </a:rPr>
                        <a:t> </a:t>
                      </a:r>
                      <a:r>
                        <a:rPr kumimoji="0" lang="en-US" altLang="el-GR" sz="2400" b="1" i="0" u="none" strike="noStrike" cap="none" normalizeH="0" baseline="0">
                          <a:ln>
                            <a:noFill/>
                          </a:ln>
                          <a:solidFill>
                            <a:srgbClr val="000099"/>
                          </a:solidFill>
                          <a:effectLst/>
                          <a:latin typeface="Arial" panose="020B0604020202020204" pitchFamily="34" charset="0"/>
                        </a:rPr>
                        <a:t>Chalcop</a:t>
                      </a:r>
                      <a:r>
                        <a:rPr kumimoji="0" lang="el-GR" altLang="el-GR" sz="2400" b="1" i="0" u="none" strike="noStrike" cap="none" normalizeH="0" baseline="0">
                          <a:ln>
                            <a:noFill/>
                          </a:ln>
                          <a:solidFill>
                            <a:srgbClr val="000099"/>
                          </a:solidFill>
                          <a:effectLst/>
                          <a:latin typeface="Arial" panose="020B0604020202020204" pitchFamily="34" charset="0"/>
                        </a:rPr>
                        <a:t>yrite</a:t>
                      </a:r>
                      <a:r>
                        <a:rPr kumimoji="0" lang="en-US" altLang="el-GR" sz="2400" b="1" i="0" u="none" strike="noStrike" cap="none" normalizeH="0" baseline="0">
                          <a:ln>
                            <a:noFill/>
                          </a:ln>
                          <a:solidFill>
                            <a:srgbClr val="000099"/>
                          </a:solidFill>
                          <a:effectLst/>
                          <a:latin typeface="Arial" panose="020B0604020202020204" pitchFamily="34" charset="0"/>
                        </a:rPr>
                        <a:t> (F),</a:t>
                      </a:r>
                      <a:r>
                        <a:rPr kumimoji="0" lang="en-US" altLang="el-GR" sz="2400" b="1" i="0" u="none" strike="noStrike" cap="none" normalizeH="0" baseline="0">
                          <a:ln>
                            <a:noFill/>
                          </a:ln>
                          <a:solidFill>
                            <a:schemeClr val="tx1"/>
                          </a:solidFill>
                          <a:effectLst/>
                          <a:latin typeface="Arial" panose="020B0604020202020204" pitchFamily="34" charset="0"/>
                        </a:rPr>
                        <a:t> </a:t>
                      </a:r>
                      <a:br>
                        <a:rPr kumimoji="0" lang="en-US" altLang="el-GR" sz="2400" b="1" i="0" u="none" strike="noStrike" cap="none" normalizeH="0" baseline="0">
                          <a:ln>
                            <a:noFill/>
                          </a:ln>
                          <a:solidFill>
                            <a:schemeClr val="tx1"/>
                          </a:solidFill>
                          <a:effectLst/>
                          <a:latin typeface="Arial" panose="020B0604020202020204" pitchFamily="34" charset="0"/>
                        </a:rPr>
                      </a:br>
                      <a:r>
                        <a:rPr kumimoji="0" lang="en-US" altLang="el-GR" sz="2400" b="1" i="0" u="none" strike="noStrike" cap="none" normalizeH="0" baseline="0">
                          <a:ln>
                            <a:noFill/>
                          </a:ln>
                          <a:solidFill>
                            <a:srgbClr val="CC6600"/>
                          </a:solidFill>
                          <a:effectLst/>
                          <a:latin typeface="Arial" panose="020B0604020202020204" pitchFamily="34" charset="0"/>
                        </a:rPr>
                        <a:t>Chalkop</a:t>
                      </a:r>
                      <a:r>
                        <a:rPr kumimoji="0" lang="el-GR" altLang="el-GR" sz="2400" b="1" i="0" u="none" strike="noStrike" cap="none" normalizeH="0" baseline="0">
                          <a:ln>
                            <a:noFill/>
                          </a:ln>
                          <a:solidFill>
                            <a:srgbClr val="CC6600"/>
                          </a:solidFill>
                          <a:effectLst/>
                          <a:latin typeface="Arial" panose="020B0604020202020204" pitchFamily="34" charset="0"/>
                        </a:rPr>
                        <a:t>yrit, </a:t>
                      </a:r>
                      <a:r>
                        <a:rPr kumimoji="0" lang="en-US" altLang="el-GR" sz="2400" b="1" i="0" u="none" strike="noStrike" cap="none" normalizeH="0" baseline="0">
                          <a:ln>
                            <a:noFill/>
                          </a:ln>
                          <a:solidFill>
                            <a:srgbClr val="CC6600"/>
                          </a:solidFill>
                          <a:effectLst/>
                          <a:latin typeface="Arial" panose="020B0604020202020204" pitchFamily="34" charset="0"/>
                        </a:rPr>
                        <a:t>Kupfer</a:t>
                      </a:r>
                      <a:r>
                        <a:rPr kumimoji="0" lang="el-GR" altLang="el-GR" sz="2400" b="1" i="0" u="none" strike="noStrike" cap="none" normalizeH="0" baseline="0">
                          <a:ln>
                            <a:noFill/>
                          </a:ln>
                          <a:solidFill>
                            <a:srgbClr val="CC6600"/>
                          </a:solidFill>
                          <a:effectLst/>
                          <a:latin typeface="Arial" panose="020B0604020202020204" pitchFamily="34" charset="0"/>
                        </a:rPr>
                        <a:t>kies</a:t>
                      </a:r>
                      <a:r>
                        <a:rPr kumimoji="0" lang="en-US" altLang="el-GR" sz="2400" b="1" i="0" u="none" strike="noStrike" cap="none" normalizeH="0" baseline="0">
                          <a:ln>
                            <a:noFill/>
                          </a:ln>
                          <a:solidFill>
                            <a:srgbClr val="CC6600"/>
                          </a:solidFill>
                          <a:effectLst/>
                          <a:latin typeface="Arial" panose="020B0604020202020204" pitchFamily="34" charset="0"/>
                        </a:rPr>
                        <a:t> (D)</a:t>
                      </a:r>
                      <a:endParaRPr kumimoji="0" lang="el-GR" altLang="el-GR" sz="2400" b="1" i="0" u="none" strike="noStrike" cap="none" normalizeH="0" baseline="0">
                        <a:ln>
                          <a:noFill/>
                        </a:ln>
                        <a:solidFill>
                          <a:srgbClr val="CC6600"/>
                        </a:solidFill>
                        <a:effectLst/>
                        <a:latin typeface="Arial" panose="020B0604020202020204" pitchFamily="34" charset="0"/>
                      </a:endParaRP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609284513"/>
                  </a:ext>
                </a:extLst>
              </a:tr>
            </a:tbl>
          </a:graphicData>
        </a:graphic>
      </p:graphicFrame>
      <p:sp>
        <p:nvSpPr>
          <p:cNvPr id="56343" name="Rectangle 23">
            <a:extLst>
              <a:ext uri="{FF2B5EF4-FFF2-40B4-BE49-F238E27FC236}">
                <a16:creationId xmlns:a16="http://schemas.microsoft.com/office/drawing/2014/main" id="{1F180415-47A7-40B4-9D23-5A04766EB19F}"/>
              </a:ext>
            </a:extLst>
          </p:cNvPr>
          <p:cNvSpPr>
            <a:spLocks noGrp="1" noChangeArrowheads="1"/>
          </p:cNvSpPr>
          <p:nvPr>
            <p:ph type="title"/>
          </p:nvPr>
        </p:nvSpPr>
        <p:spPr>
          <a:xfrm>
            <a:off x="304800" y="381000"/>
            <a:ext cx="8713788" cy="762000"/>
          </a:xfrm>
          <a:noFill/>
          <a:ln/>
        </p:spPr>
        <p:txBody>
          <a:bodyPr>
            <a:spAutoFit/>
          </a:bodyPr>
          <a:lstStyle/>
          <a:p>
            <a:pPr algn="l">
              <a:tabLst>
                <a:tab pos="2289175" algn="l"/>
                <a:tab pos="5999163" algn="l"/>
              </a:tabLst>
            </a:pPr>
            <a:r>
              <a:rPr lang="en-US" altLang="el-GR">
                <a:solidFill>
                  <a:srgbClr val="66FFFF"/>
                </a:solidFill>
              </a:rPr>
              <a:t>CuFeS</a:t>
            </a:r>
            <a:r>
              <a:rPr lang="en-US" altLang="el-GR" baseline="-25000">
                <a:solidFill>
                  <a:srgbClr val="66FFFF"/>
                </a:solidFill>
              </a:rPr>
              <a:t>2</a:t>
            </a:r>
            <a:r>
              <a:rPr lang="el-GR" altLang="el-GR"/>
              <a:t>	Χαλκοπυρίτης</a:t>
            </a:r>
            <a:r>
              <a:rPr lang="en-US" altLang="el-GR"/>
              <a:t>	</a:t>
            </a:r>
            <a:r>
              <a:rPr lang="el-GR" altLang="el-GR" sz="3600">
                <a:solidFill>
                  <a:srgbClr val="66FFFF"/>
                </a:solidFill>
              </a:rPr>
              <a:t>Τετραγωνικό</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17" name="Picture 25">
            <a:extLst>
              <a:ext uri="{FF2B5EF4-FFF2-40B4-BE49-F238E27FC236}">
                <a16:creationId xmlns:a16="http://schemas.microsoft.com/office/drawing/2014/main" id="{EBFDE060-BEA4-43DB-875D-4843C18D7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663950"/>
            <a:ext cx="7753350" cy="27892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9395" name="Group 3">
            <a:extLst>
              <a:ext uri="{FF2B5EF4-FFF2-40B4-BE49-F238E27FC236}">
                <a16:creationId xmlns:a16="http://schemas.microsoft.com/office/drawing/2014/main" id="{FEA3F4D7-69CC-4DE3-B044-86AD5A9EF8A0}"/>
              </a:ext>
            </a:extLst>
          </p:cNvPr>
          <p:cNvGraphicFramePr>
            <a:graphicFrameLocks noGrp="1"/>
          </p:cNvGraphicFramePr>
          <p:nvPr/>
        </p:nvGraphicFramePr>
        <p:xfrm>
          <a:off x="457200" y="1468438"/>
          <a:ext cx="8229600" cy="2006600"/>
        </p:xfrm>
        <a:graphic>
          <a:graphicData uri="http://schemas.openxmlformats.org/drawingml/2006/table">
            <a:tbl>
              <a:tblPr/>
              <a:tblGrid>
                <a:gridCol w="5486400">
                  <a:extLst>
                    <a:ext uri="{9D8B030D-6E8A-4147-A177-3AD203B41FA5}">
                      <a16:colId xmlns:a16="http://schemas.microsoft.com/office/drawing/2014/main" val="2121379433"/>
                    </a:ext>
                  </a:extLst>
                </a:gridCol>
                <a:gridCol w="2743200">
                  <a:extLst>
                    <a:ext uri="{9D8B030D-6E8A-4147-A177-3AD203B41FA5}">
                      <a16:colId xmlns:a16="http://schemas.microsoft.com/office/drawing/2014/main" val="4122353357"/>
                    </a:ext>
                  </a:extLst>
                </a:gridCol>
              </a:tblGrid>
              <a:tr h="2032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Μορφή</a:t>
                      </a:r>
                    </a:p>
                  </a:txBody>
                  <a:tcPr horzOverflow="overflow">
                    <a:lnL cap="flat">
                      <a:noFill/>
                    </a:lnL>
                    <a:lnR>
                      <a:noFill/>
                    </a:lnR>
                    <a:lnT cap="flat">
                      <a:noFill/>
                    </a:lnT>
                    <a:lnB>
                      <a:noFill/>
                    </a:lnB>
                    <a:lnTlToBr>
                      <a:noFill/>
                    </a:lnTlToBr>
                    <a:lnBlToTr>
                      <a:noFill/>
                    </a:lnBlToTr>
                    <a:solidFill>
                      <a:srgbClr val="996600"/>
                    </a:solidFill>
                  </a:tcPr>
                </a:tc>
                <a:tc rowSpan="2">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400" b="0" i="0" u="none" strike="noStrike" cap="none" normalizeH="0" baseline="0">
                        <a:ln>
                          <a:noFill/>
                        </a:ln>
                        <a:solidFill>
                          <a:schemeClr val="accent1"/>
                        </a:solidFill>
                        <a:effectLst/>
                        <a:latin typeface="Arial" panose="020B0604020202020204" pitchFamily="34" charset="0"/>
                      </a:endParaRPr>
                    </a:p>
                  </a:txBody>
                  <a:tcPr horzOverflow="overflow">
                    <a:lnL>
                      <a:noFill/>
                    </a:lnL>
                    <a:lnR cap="flat">
                      <a:noFill/>
                    </a:lnR>
                    <a:lnT cap="flat">
                      <a:noFill/>
                    </a:lnT>
                    <a:lnB cap="flat">
                      <a:noFill/>
                    </a:lnB>
                    <a:lnTlToBr>
                      <a:noFill/>
                    </a:lnTlToBr>
                    <a:lnBlToTr>
                      <a:noFill/>
                    </a:lnBlToTr>
                    <a:solidFill>
                      <a:schemeClr val="accent1"/>
                    </a:solidFill>
                  </a:tcPr>
                </a:tc>
                <a:extLst>
                  <a:ext uri="{0D108BD9-81ED-4DB2-BD59-A6C34878D82A}">
                    <a16:rowId xmlns:a16="http://schemas.microsoft.com/office/drawing/2014/main" val="1101147249"/>
                  </a:ext>
                </a:extLst>
              </a:tr>
              <a:tr h="127635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Κρύσταλλοι σπάνιοι εξαγωνικοί πλακώδεις. Συνήθως σε ακανόνιστα συμπαγή, στιφρά και κοκκώδη συσσωματώματα.</a:t>
                      </a:r>
                    </a:p>
                  </a:txBody>
                  <a:tcPr horzOverflow="overflow">
                    <a:lnL cap="flat">
                      <a:noFill/>
                    </a:lnL>
                    <a:lnR>
                      <a:noFill/>
                    </a:lnR>
                    <a:lnT>
                      <a:noFill/>
                    </a:lnT>
                    <a:lnB cap="flat">
                      <a:noFill/>
                    </a:lnB>
                    <a:lnTlToBr>
                      <a:noFill/>
                    </a:lnTlToBr>
                    <a:lnBlToTr>
                      <a:noFill/>
                    </a:lnBlToTr>
                    <a:solidFill>
                      <a:srgbClr val="FFFFCC"/>
                    </a:solidFill>
                  </a:tcPr>
                </a:tc>
                <a:tc vMerge="1">
                  <a:txBody>
                    <a:bodyPr/>
                    <a:lstStyle/>
                    <a:p>
                      <a:endParaRPr lang="el-GR"/>
                    </a:p>
                  </a:txBody>
                  <a:tcPr/>
                </a:tc>
                <a:extLst>
                  <a:ext uri="{0D108BD9-81ED-4DB2-BD59-A6C34878D82A}">
                    <a16:rowId xmlns:a16="http://schemas.microsoft.com/office/drawing/2014/main" val="1355894582"/>
                  </a:ext>
                </a:extLst>
              </a:tr>
            </a:tbl>
          </a:graphicData>
        </a:graphic>
      </p:graphicFrame>
      <p:sp>
        <p:nvSpPr>
          <p:cNvPr id="59411" name="Rectangle 19">
            <a:extLst>
              <a:ext uri="{FF2B5EF4-FFF2-40B4-BE49-F238E27FC236}">
                <a16:creationId xmlns:a16="http://schemas.microsoft.com/office/drawing/2014/main" id="{DBFB429B-B318-43A0-9867-9A1C91AB3B9E}"/>
              </a:ext>
            </a:extLst>
          </p:cNvPr>
          <p:cNvSpPr>
            <a:spLocks noGrp="1" noChangeArrowheads="1"/>
          </p:cNvSpPr>
          <p:nvPr>
            <p:ph type="title"/>
          </p:nvPr>
        </p:nvSpPr>
        <p:spPr>
          <a:xfrm>
            <a:off x="533400" y="381000"/>
            <a:ext cx="8153400" cy="762000"/>
          </a:xfrm>
          <a:noFill/>
          <a:ln/>
        </p:spPr>
        <p:txBody>
          <a:bodyPr>
            <a:spAutoFit/>
          </a:bodyPr>
          <a:lstStyle/>
          <a:p>
            <a:pPr algn="l">
              <a:tabLst>
                <a:tab pos="1890713" algn="l"/>
                <a:tab pos="6113463" algn="l"/>
              </a:tabLst>
            </a:pPr>
            <a:r>
              <a:rPr lang="en-US" altLang="el-GR">
                <a:solidFill>
                  <a:srgbClr val="66FFFF"/>
                </a:solidFill>
              </a:rPr>
              <a:t>Fe</a:t>
            </a:r>
            <a:r>
              <a:rPr lang="el-GR" altLang="el-GR" baseline="-25000">
                <a:solidFill>
                  <a:srgbClr val="66FFFF"/>
                </a:solidFill>
              </a:rPr>
              <a:t>1-</a:t>
            </a:r>
            <a:r>
              <a:rPr lang="en-US" altLang="el-GR" baseline="-25000">
                <a:solidFill>
                  <a:srgbClr val="66FFFF"/>
                </a:solidFill>
              </a:rPr>
              <a:t>x</a:t>
            </a:r>
            <a:r>
              <a:rPr lang="en-US" altLang="el-GR">
                <a:solidFill>
                  <a:srgbClr val="66FFFF"/>
                </a:solidFill>
              </a:rPr>
              <a:t>S </a:t>
            </a:r>
            <a:r>
              <a:rPr lang="en-US" altLang="el-GR"/>
              <a:t>	</a:t>
            </a:r>
            <a:r>
              <a:rPr lang="el-GR" altLang="el-GR"/>
              <a:t>Μαγνητοπυρίτης</a:t>
            </a:r>
            <a:r>
              <a:rPr lang="en-US" altLang="el-GR"/>
              <a:t>	</a:t>
            </a:r>
            <a:r>
              <a:rPr lang="el-GR" altLang="el-GR" sz="3200">
                <a:solidFill>
                  <a:srgbClr val="66FFFF"/>
                </a:solidFill>
              </a:rPr>
              <a:t>Εξαγωνικό</a:t>
            </a:r>
          </a:p>
        </p:txBody>
      </p:sp>
      <p:pic>
        <p:nvPicPr>
          <p:cNvPr id="59413" name="Picture 21">
            <a:extLst>
              <a:ext uri="{FF2B5EF4-FFF2-40B4-BE49-F238E27FC236}">
                <a16:creationId xmlns:a16="http://schemas.microsoft.com/office/drawing/2014/main" id="{20D771AD-09B1-4438-BD4D-D7FED6625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752600"/>
            <a:ext cx="2133600" cy="1420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59" name="Picture 43">
            <a:extLst>
              <a:ext uri="{FF2B5EF4-FFF2-40B4-BE49-F238E27FC236}">
                <a16:creationId xmlns:a16="http://schemas.microsoft.com/office/drawing/2014/main" id="{A4009332-D43C-402B-910A-50D0B495D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484313"/>
            <a:ext cx="3402013" cy="44434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0455" name="Group 39">
            <a:extLst>
              <a:ext uri="{FF2B5EF4-FFF2-40B4-BE49-F238E27FC236}">
                <a16:creationId xmlns:a16="http://schemas.microsoft.com/office/drawing/2014/main" id="{235C4E09-2B38-46F3-8C04-29E5139433AC}"/>
              </a:ext>
            </a:extLst>
          </p:cNvPr>
          <p:cNvGraphicFramePr>
            <a:graphicFrameLocks noGrp="1"/>
          </p:cNvGraphicFramePr>
          <p:nvPr/>
        </p:nvGraphicFramePr>
        <p:xfrm>
          <a:off x="457200" y="1447800"/>
          <a:ext cx="4495800" cy="4537075"/>
        </p:xfrm>
        <a:graphic>
          <a:graphicData uri="http://schemas.openxmlformats.org/drawingml/2006/table">
            <a:tbl>
              <a:tblPr/>
              <a:tblGrid>
                <a:gridCol w="1371600">
                  <a:extLst>
                    <a:ext uri="{9D8B030D-6E8A-4147-A177-3AD203B41FA5}">
                      <a16:colId xmlns:a16="http://schemas.microsoft.com/office/drawing/2014/main" val="1349317395"/>
                    </a:ext>
                  </a:extLst>
                </a:gridCol>
                <a:gridCol w="3124200">
                  <a:extLst>
                    <a:ext uri="{9D8B030D-6E8A-4147-A177-3AD203B41FA5}">
                      <a16:colId xmlns:a16="http://schemas.microsoft.com/office/drawing/2014/main" val="1112631170"/>
                    </a:ext>
                  </a:extLst>
                </a:gridCol>
              </a:tblGrid>
              <a:tr h="8382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Λάμψη</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Μεταλλική</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427915948"/>
                  </a:ext>
                </a:extLst>
              </a:tr>
              <a:tr h="15240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Χρώμα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rgbClr val="000000"/>
                          </a:solidFill>
                          <a:effectLst/>
                          <a:latin typeface="Arial" panose="020B0604020202020204" pitchFamily="34" charset="0"/>
                        </a:rPr>
                        <a:t>Μπρούτζινο, ταμπακόχρωμο</a:t>
                      </a:r>
                      <a:r>
                        <a:rPr kumimoji="0" lang="el-GR" altLang="el-GR" sz="24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r>
                        <a:rPr kumimoji="0" lang="el-GR" altLang="el-GR" sz="2400" b="0" i="0" u="none" strike="noStrike" cap="none" normalizeH="0" baseline="0">
                          <a:ln>
                            <a:noFill/>
                          </a:ln>
                          <a:solidFill>
                            <a:srgbClr val="000000"/>
                          </a:solidFill>
                          <a:effectLst/>
                          <a:latin typeface="Arial" panose="020B0604020202020204" pitchFamily="34" charset="0"/>
                        </a:rPr>
                        <a:t> Επιφανειακά </a:t>
                      </a:r>
                      <a:br>
                        <a:rPr kumimoji="0" lang="el-GR" altLang="el-GR" sz="2400" b="0" i="0" u="none" strike="noStrike" cap="none" normalizeH="0" baseline="0">
                          <a:ln>
                            <a:noFill/>
                          </a:ln>
                          <a:solidFill>
                            <a:srgbClr val="000000"/>
                          </a:solidFill>
                          <a:effectLst/>
                          <a:latin typeface="Arial" panose="020B0604020202020204" pitchFamily="34" charset="0"/>
                        </a:rPr>
                      </a:br>
                      <a:r>
                        <a:rPr kumimoji="0" lang="el-GR" altLang="el-GR" sz="2400" b="0" i="0" u="none" strike="noStrike" cap="none" normalizeH="0" baseline="0">
                          <a:ln>
                            <a:noFill/>
                          </a:ln>
                          <a:solidFill>
                            <a:srgbClr val="000000"/>
                          </a:solidFill>
                          <a:effectLst/>
                          <a:latin typeface="Arial" panose="020B0604020202020204" pitchFamily="34" charset="0"/>
                        </a:rPr>
                        <a:t>σκούρο καστανό</a:t>
                      </a:r>
                      <a:r>
                        <a:rPr kumimoji="0" lang="el-GR" altLang="el-GR" sz="2800" b="0" i="0" u="none" strike="noStrike" cap="none" normalizeH="0" baseline="0">
                          <a:ln>
                            <a:noFill/>
                          </a:ln>
                          <a:solidFill>
                            <a:schemeClr val="tx1"/>
                          </a:solidFill>
                          <a:effectLst/>
                          <a:latin typeface="Arial Narrow" panose="020B0606020202030204" pitchFamily="34" charset="0"/>
                        </a:rPr>
                        <a:t>.</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831249043"/>
                  </a:ext>
                </a:extLst>
              </a:tr>
              <a:tr h="8255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Γρ. σκόνης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l-GR" sz="2400" b="0" i="0" u="none" strike="noStrike" cap="none" normalizeH="0" baseline="0">
                          <a:ln>
                            <a:noFill/>
                          </a:ln>
                          <a:solidFill>
                            <a:srgbClr val="000000"/>
                          </a:solidFill>
                          <a:effectLst/>
                          <a:latin typeface="Arial" panose="020B0604020202020204" pitchFamily="34" charset="0"/>
                          <a:cs typeface="Arial" panose="020B0604020202020204" pitchFamily="34" charset="0"/>
                        </a:rPr>
                        <a:t>M</a:t>
                      </a:r>
                      <a:r>
                        <a:rPr kumimoji="0" lang="el-GR" altLang="el-GR" sz="2400" b="0" i="0" u="none" strike="noStrike" cap="none" normalizeH="0" baseline="0">
                          <a:ln>
                            <a:noFill/>
                          </a:ln>
                          <a:solidFill>
                            <a:srgbClr val="000000"/>
                          </a:solidFill>
                          <a:effectLst/>
                          <a:latin typeface="Arial" panose="020B0604020202020204" pitchFamily="34" charset="0"/>
                          <a:cs typeface="Arial" panose="020B0604020202020204" pitchFamily="34" charset="0"/>
                        </a:rPr>
                        <a:t>αύρη</a:t>
                      </a:r>
                      <a:endParaRPr kumimoji="0" lang="el-GR" altLang="el-GR" sz="2800" b="0" i="0" u="none" strike="noStrike" cap="none" normalizeH="0" baseline="0">
                        <a:ln>
                          <a:noFill/>
                        </a:ln>
                        <a:solidFill>
                          <a:schemeClr val="tx1"/>
                        </a:solidFill>
                        <a:effectLst/>
                        <a:latin typeface="Arial Narrow" panose="020B0606020202030204" pitchFamily="34" charset="0"/>
                      </a:endParaRP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798957493"/>
                  </a:ext>
                </a:extLst>
              </a:tr>
              <a:tr h="6604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Σκληρότητα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800" b="0" i="0" u="none" strike="noStrike" cap="none" normalizeH="0" baseline="0">
                          <a:ln>
                            <a:noFill/>
                          </a:ln>
                          <a:solidFill>
                            <a:srgbClr val="FF6600"/>
                          </a:solidFill>
                          <a:effectLst/>
                          <a:latin typeface="Arial" panose="020B0604020202020204" pitchFamily="34" charset="0"/>
                        </a:rPr>
                        <a:t>3</a:t>
                      </a:r>
                      <a:r>
                        <a:rPr kumimoji="0" lang="el-GR" altLang="el-GR" sz="2800" b="0" i="0" u="none" strike="noStrike" cap="none" normalizeH="0" baseline="0">
                          <a:ln>
                            <a:noFill/>
                          </a:ln>
                          <a:solidFill>
                            <a:srgbClr val="FF6600"/>
                          </a:solidFill>
                          <a:effectLst/>
                          <a:latin typeface="Arial" panose="020B0604020202020204" pitchFamily="34" charset="0"/>
                          <a:cs typeface="Arial" panose="020B0604020202020204" pitchFamily="34" charset="0"/>
                        </a:rPr>
                        <a:t>½</a:t>
                      </a:r>
                      <a:r>
                        <a:rPr kumimoji="0" lang="el-GR" altLang="el-GR" sz="2800" b="0" i="0" u="none" strike="noStrike" cap="none" normalizeH="0" baseline="0">
                          <a:ln>
                            <a:noFill/>
                          </a:ln>
                          <a:solidFill>
                            <a:srgbClr val="FF6600"/>
                          </a:solidFill>
                          <a:effectLst/>
                          <a:latin typeface="Arial" panose="020B0604020202020204" pitchFamily="34" charset="0"/>
                        </a:rPr>
                        <a:t> - 4½</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540839630"/>
                  </a:ext>
                </a:extLst>
              </a:tr>
              <a:tr h="600075">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Ειδ. βάρος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4,6 </a:t>
                      </a:r>
                      <a:r>
                        <a:rPr kumimoji="0" lang="en-US" altLang="el-GR" sz="2400" b="0" i="0" u="none" strike="noStrike" cap="none" normalizeH="0" baseline="0">
                          <a:ln>
                            <a:noFill/>
                          </a:ln>
                          <a:solidFill>
                            <a:schemeClr val="tx1"/>
                          </a:solidFill>
                          <a:effectLst/>
                          <a:latin typeface="Arial" panose="020B0604020202020204" pitchFamily="34" charset="0"/>
                        </a:rPr>
                        <a:t>-</a:t>
                      </a:r>
                      <a:r>
                        <a:rPr kumimoji="0" lang="el-GR" altLang="el-GR" sz="2400" b="0" i="0" u="none" strike="noStrike" cap="none" normalizeH="0" baseline="0">
                          <a:ln>
                            <a:noFill/>
                          </a:ln>
                          <a:solidFill>
                            <a:schemeClr val="tx1"/>
                          </a:solidFill>
                          <a:effectLst/>
                          <a:latin typeface="Arial" panose="020B0604020202020204" pitchFamily="34" charset="0"/>
                        </a:rPr>
                        <a:t> 4,7</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529267900"/>
                  </a:ext>
                </a:extLst>
              </a:tr>
            </a:tbl>
          </a:graphicData>
        </a:graphic>
      </p:graphicFrame>
      <p:sp>
        <p:nvSpPr>
          <p:cNvPr id="60446" name="Rectangle 30">
            <a:extLst>
              <a:ext uri="{FF2B5EF4-FFF2-40B4-BE49-F238E27FC236}">
                <a16:creationId xmlns:a16="http://schemas.microsoft.com/office/drawing/2014/main" id="{60C9C314-0FD3-4419-91AC-8FAFA1B1B0BC}"/>
              </a:ext>
            </a:extLst>
          </p:cNvPr>
          <p:cNvSpPr>
            <a:spLocks noGrp="1" noChangeArrowheads="1"/>
          </p:cNvSpPr>
          <p:nvPr>
            <p:ph type="title"/>
          </p:nvPr>
        </p:nvSpPr>
        <p:spPr>
          <a:xfrm>
            <a:off x="533400" y="381000"/>
            <a:ext cx="8153400" cy="762000"/>
          </a:xfrm>
          <a:noFill/>
          <a:ln/>
        </p:spPr>
        <p:txBody>
          <a:bodyPr>
            <a:spAutoFit/>
          </a:bodyPr>
          <a:lstStyle/>
          <a:p>
            <a:pPr algn="l">
              <a:tabLst>
                <a:tab pos="1890713" algn="l"/>
                <a:tab pos="6113463" algn="l"/>
              </a:tabLst>
            </a:pPr>
            <a:r>
              <a:rPr lang="en-US" altLang="el-GR">
                <a:solidFill>
                  <a:srgbClr val="66FFFF"/>
                </a:solidFill>
              </a:rPr>
              <a:t>Fe</a:t>
            </a:r>
            <a:r>
              <a:rPr lang="el-GR" altLang="el-GR" baseline="-25000">
                <a:solidFill>
                  <a:srgbClr val="66FFFF"/>
                </a:solidFill>
              </a:rPr>
              <a:t>1-</a:t>
            </a:r>
            <a:r>
              <a:rPr lang="en-US" altLang="el-GR" baseline="-25000">
                <a:solidFill>
                  <a:srgbClr val="66FFFF"/>
                </a:solidFill>
              </a:rPr>
              <a:t>x</a:t>
            </a:r>
            <a:r>
              <a:rPr lang="en-US" altLang="el-GR">
                <a:solidFill>
                  <a:srgbClr val="66FFFF"/>
                </a:solidFill>
              </a:rPr>
              <a:t>S </a:t>
            </a:r>
            <a:r>
              <a:rPr lang="en-US" altLang="el-GR"/>
              <a:t>	</a:t>
            </a:r>
            <a:r>
              <a:rPr lang="el-GR" altLang="el-GR"/>
              <a:t>Μαγνητοπυρίτης</a:t>
            </a:r>
            <a:r>
              <a:rPr lang="en-US" altLang="el-GR"/>
              <a:t>	</a:t>
            </a:r>
            <a:r>
              <a:rPr lang="el-GR" altLang="el-GR" sz="3200">
                <a:solidFill>
                  <a:srgbClr val="66FFFF"/>
                </a:solidFill>
              </a:rPr>
              <a:t>Εξαγωνικό</a:t>
            </a:r>
          </a:p>
        </p:txBody>
      </p:sp>
      <p:pic>
        <p:nvPicPr>
          <p:cNvPr id="60451" name="Picture 35">
            <a:extLst>
              <a:ext uri="{FF2B5EF4-FFF2-40B4-BE49-F238E27FC236}">
                <a16:creationId xmlns:a16="http://schemas.microsoft.com/office/drawing/2014/main" id="{7FC53CBC-43A4-45FB-9FE1-2DEAC5716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113213"/>
            <a:ext cx="850900" cy="458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9" name="Picture 39">
            <a:extLst>
              <a:ext uri="{FF2B5EF4-FFF2-40B4-BE49-F238E27FC236}">
                <a16:creationId xmlns:a16="http://schemas.microsoft.com/office/drawing/2014/main" id="{B2CA26EF-F441-47EA-8571-436CBE4121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557338"/>
            <a:ext cx="2789238" cy="4178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1477" name="Group 37">
            <a:extLst>
              <a:ext uri="{FF2B5EF4-FFF2-40B4-BE49-F238E27FC236}">
                <a16:creationId xmlns:a16="http://schemas.microsoft.com/office/drawing/2014/main" id="{264CEE64-E636-46DE-A9CE-BBA31ECEBA32}"/>
              </a:ext>
            </a:extLst>
          </p:cNvPr>
          <p:cNvGraphicFramePr>
            <a:graphicFrameLocks noGrp="1"/>
          </p:cNvGraphicFramePr>
          <p:nvPr/>
        </p:nvGraphicFramePr>
        <p:xfrm>
          <a:off x="228600" y="1428750"/>
          <a:ext cx="5486400" cy="4743450"/>
        </p:xfrm>
        <a:graphic>
          <a:graphicData uri="http://schemas.openxmlformats.org/drawingml/2006/table">
            <a:tbl>
              <a:tblPr/>
              <a:tblGrid>
                <a:gridCol w="5486400">
                  <a:extLst>
                    <a:ext uri="{9D8B030D-6E8A-4147-A177-3AD203B41FA5}">
                      <a16:colId xmlns:a16="http://schemas.microsoft.com/office/drawing/2014/main" val="2061326143"/>
                    </a:ext>
                  </a:extLst>
                </a:gridCol>
              </a:tblGrid>
              <a:tr h="24923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Μαγνητισμός</a:t>
                      </a:r>
                    </a:p>
                  </a:txBody>
                  <a:tcPr horzOverflow="overflow">
                    <a:lnL cap="flat">
                      <a:noFill/>
                    </a:lnL>
                    <a:lnR cap="flat">
                      <a:noFill/>
                    </a:lnR>
                    <a:lnT cap="flat">
                      <a:noFill/>
                    </a:lnT>
                    <a:lnB>
                      <a:noFill/>
                    </a:lnB>
                    <a:lnTlToBr>
                      <a:noFill/>
                    </a:lnTlToBr>
                    <a:lnBlToTr>
                      <a:noFill/>
                    </a:lnBlToTr>
                    <a:solidFill>
                      <a:srgbClr val="996600"/>
                    </a:solidFill>
                  </a:tcPr>
                </a:tc>
                <a:extLst>
                  <a:ext uri="{0D108BD9-81ED-4DB2-BD59-A6C34878D82A}">
                    <a16:rowId xmlns:a16="http://schemas.microsoft.com/office/drawing/2014/main" val="2589579796"/>
                  </a:ext>
                </a:extLst>
              </a:tr>
              <a:tr h="24923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Ελαφρά μαγνητικός (αντίστροφα από το ποσοστό του Fe).</a:t>
                      </a:r>
                    </a:p>
                  </a:txBody>
                  <a:tcPr horzOverflow="overflow">
                    <a:lnL cap="flat">
                      <a:noFill/>
                    </a:lnL>
                    <a:lnR cap="flat">
                      <a:noFill/>
                    </a:lnR>
                    <a:lnT>
                      <a:noFill/>
                    </a:lnT>
                    <a:lnB>
                      <a:noFill/>
                    </a:lnB>
                    <a:lnTlToBr>
                      <a:noFill/>
                    </a:lnTlToBr>
                    <a:lnBlToTr>
                      <a:noFill/>
                    </a:lnBlToTr>
                    <a:solidFill>
                      <a:schemeClr val="accent1"/>
                    </a:solidFill>
                  </a:tcPr>
                </a:tc>
                <a:extLst>
                  <a:ext uri="{0D108BD9-81ED-4DB2-BD59-A6C34878D82A}">
                    <a16:rowId xmlns:a16="http://schemas.microsoft.com/office/drawing/2014/main" val="1745691389"/>
                  </a:ext>
                </a:extLst>
              </a:tr>
              <a:tr h="24923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Εμφάνιση</a:t>
                      </a:r>
                    </a:p>
                  </a:txBody>
                  <a:tcPr horzOverflow="overflow">
                    <a:lnL cap="flat">
                      <a:noFill/>
                    </a:lnL>
                    <a:lnR cap="flat">
                      <a:noFill/>
                    </a:lnR>
                    <a:lnT>
                      <a:noFill/>
                    </a:lnT>
                    <a:lnB>
                      <a:noFill/>
                    </a:lnB>
                    <a:lnTlToBr>
                      <a:noFill/>
                    </a:lnTlToBr>
                    <a:lnBlToTr>
                      <a:noFill/>
                    </a:lnBlToTr>
                    <a:solidFill>
                      <a:srgbClr val="996600"/>
                    </a:solidFill>
                  </a:tcPr>
                </a:tc>
                <a:extLst>
                  <a:ext uri="{0D108BD9-81ED-4DB2-BD59-A6C34878D82A}">
                    <a16:rowId xmlns:a16="http://schemas.microsoft.com/office/drawing/2014/main" val="1421624677"/>
                  </a:ext>
                </a:extLst>
              </a:tr>
              <a:tr h="644525">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Σε βασικά πυριγενή πετρώματα. Σε μεγάλες μάζες, με χαλκοπυρίτη, σιδηροπυρίτη, μαρκασίτη, πεντλανδίτη και άλλα σουλφίδια. Σε πηγματίτες. Σε υδροθερμικές φλέβες υψηλής θερμοκρασίας. Σε κοιτάσματα μεταμορφώσεως επαφής. Σε σιδηρομετεωρίτες ως </a:t>
                      </a:r>
                      <a:r>
                        <a:rPr kumimoji="0" lang="el-GR" altLang="el-GR" sz="2400" b="0" i="0" u="none" strike="noStrike" cap="none" normalizeH="0" baseline="0">
                          <a:ln>
                            <a:noFill/>
                          </a:ln>
                          <a:solidFill>
                            <a:schemeClr val="folHlink"/>
                          </a:solidFill>
                          <a:effectLst/>
                          <a:latin typeface="Arial" panose="020B0604020202020204" pitchFamily="34" charset="0"/>
                        </a:rPr>
                        <a:t>τροϊλίτης (FeS).</a:t>
                      </a:r>
                      <a:r>
                        <a:rPr kumimoji="0" lang="el-GR" altLang="el-GR" sz="2400" b="0" i="0" u="none" strike="noStrike" cap="none" normalizeH="0" baseline="0">
                          <a:ln>
                            <a:noFill/>
                          </a:ln>
                          <a:solidFill>
                            <a:schemeClr val="tx1"/>
                          </a:solidFill>
                          <a:effectLst/>
                          <a:latin typeface="Arial" panose="020B0604020202020204" pitchFamily="34" charset="0"/>
                        </a:rPr>
                        <a:t> </a:t>
                      </a:r>
                    </a:p>
                  </a:txBody>
                  <a:tcPr horzOverflow="overflow">
                    <a:lnL cap="flat">
                      <a:noFill/>
                    </a:lnL>
                    <a:lnR cap="flat">
                      <a:noFill/>
                    </a:lnR>
                    <a:lnT>
                      <a:noFill/>
                    </a:lnT>
                    <a:lnB cap="flat">
                      <a:noFill/>
                    </a:lnB>
                    <a:lnTlToBr>
                      <a:noFill/>
                    </a:lnTlToBr>
                    <a:lnBlToTr>
                      <a:noFill/>
                    </a:lnBlToTr>
                    <a:solidFill>
                      <a:srgbClr val="FFFFCC"/>
                    </a:solidFill>
                  </a:tcPr>
                </a:tc>
                <a:extLst>
                  <a:ext uri="{0D108BD9-81ED-4DB2-BD59-A6C34878D82A}">
                    <a16:rowId xmlns:a16="http://schemas.microsoft.com/office/drawing/2014/main" val="1618262103"/>
                  </a:ext>
                </a:extLst>
              </a:tr>
            </a:tbl>
          </a:graphicData>
        </a:graphic>
      </p:graphicFrame>
      <p:sp>
        <p:nvSpPr>
          <p:cNvPr id="61461" name="Rectangle 21">
            <a:extLst>
              <a:ext uri="{FF2B5EF4-FFF2-40B4-BE49-F238E27FC236}">
                <a16:creationId xmlns:a16="http://schemas.microsoft.com/office/drawing/2014/main" id="{6317FEBD-E861-457D-A88B-C62053E7DF7B}"/>
              </a:ext>
            </a:extLst>
          </p:cNvPr>
          <p:cNvSpPr>
            <a:spLocks noGrp="1" noChangeArrowheads="1"/>
          </p:cNvSpPr>
          <p:nvPr>
            <p:ph type="title"/>
          </p:nvPr>
        </p:nvSpPr>
        <p:spPr>
          <a:xfrm>
            <a:off x="533400" y="381000"/>
            <a:ext cx="8153400" cy="762000"/>
          </a:xfrm>
          <a:noFill/>
          <a:ln/>
        </p:spPr>
        <p:txBody>
          <a:bodyPr>
            <a:spAutoFit/>
          </a:bodyPr>
          <a:lstStyle/>
          <a:p>
            <a:pPr algn="l">
              <a:tabLst>
                <a:tab pos="1890713" algn="l"/>
                <a:tab pos="6113463" algn="l"/>
              </a:tabLst>
            </a:pPr>
            <a:r>
              <a:rPr lang="en-US" altLang="el-GR">
                <a:solidFill>
                  <a:srgbClr val="66FFFF"/>
                </a:solidFill>
              </a:rPr>
              <a:t>Fe</a:t>
            </a:r>
            <a:r>
              <a:rPr lang="el-GR" altLang="el-GR" baseline="-25000">
                <a:solidFill>
                  <a:srgbClr val="66FFFF"/>
                </a:solidFill>
              </a:rPr>
              <a:t>1-</a:t>
            </a:r>
            <a:r>
              <a:rPr lang="en-US" altLang="el-GR" baseline="-25000">
                <a:solidFill>
                  <a:srgbClr val="66FFFF"/>
                </a:solidFill>
              </a:rPr>
              <a:t>x</a:t>
            </a:r>
            <a:r>
              <a:rPr lang="en-US" altLang="el-GR">
                <a:solidFill>
                  <a:srgbClr val="66FFFF"/>
                </a:solidFill>
              </a:rPr>
              <a:t>S </a:t>
            </a:r>
            <a:r>
              <a:rPr lang="en-US" altLang="el-GR"/>
              <a:t>	</a:t>
            </a:r>
            <a:r>
              <a:rPr lang="el-GR" altLang="el-GR"/>
              <a:t>Μαγνητοπυρίτης</a:t>
            </a:r>
            <a:r>
              <a:rPr lang="en-US" altLang="el-GR"/>
              <a:t>	</a:t>
            </a:r>
            <a:r>
              <a:rPr lang="el-GR" altLang="el-GR" sz="3200">
                <a:solidFill>
                  <a:srgbClr val="66FFFF"/>
                </a:solidFill>
              </a:rPr>
              <a:t>Εξαγωνικό</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95" name="Group 31">
            <a:extLst>
              <a:ext uri="{FF2B5EF4-FFF2-40B4-BE49-F238E27FC236}">
                <a16:creationId xmlns:a16="http://schemas.microsoft.com/office/drawing/2014/main" id="{B15F654B-99A2-4C89-A24F-FADB7190CA74}"/>
              </a:ext>
            </a:extLst>
          </p:cNvPr>
          <p:cNvGraphicFramePr>
            <a:graphicFrameLocks noGrp="1"/>
          </p:cNvGraphicFramePr>
          <p:nvPr/>
        </p:nvGraphicFramePr>
        <p:xfrm>
          <a:off x="228600" y="1447800"/>
          <a:ext cx="8686800" cy="2878138"/>
        </p:xfrm>
        <a:graphic>
          <a:graphicData uri="http://schemas.openxmlformats.org/drawingml/2006/table">
            <a:tbl>
              <a:tblPr/>
              <a:tblGrid>
                <a:gridCol w="939800">
                  <a:extLst>
                    <a:ext uri="{9D8B030D-6E8A-4147-A177-3AD203B41FA5}">
                      <a16:colId xmlns:a16="http://schemas.microsoft.com/office/drawing/2014/main" val="2673288316"/>
                    </a:ext>
                  </a:extLst>
                </a:gridCol>
                <a:gridCol w="7747000">
                  <a:extLst>
                    <a:ext uri="{9D8B030D-6E8A-4147-A177-3AD203B41FA5}">
                      <a16:colId xmlns:a16="http://schemas.microsoft.com/office/drawing/2014/main" val="938900582"/>
                    </a:ext>
                  </a:extLst>
                </a:gridCol>
              </a:tblGrid>
              <a:tr h="6096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Χρήση</a:t>
                      </a:r>
                    </a:p>
                  </a:txBody>
                  <a:tcP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Κυρίως για την εκμετάλλευση των συνοδών ορυκτών </a:t>
                      </a:r>
                      <a:r>
                        <a:rPr kumimoji="0" lang="el-GR" altLang="el-GR" sz="2400" b="1" i="0" u="none" strike="noStrike" cap="none" normalizeH="0" baseline="0">
                          <a:ln>
                            <a:noFill/>
                          </a:ln>
                          <a:solidFill>
                            <a:schemeClr val="folHlink"/>
                          </a:solidFill>
                          <a:effectLst/>
                          <a:latin typeface="Arial" panose="020B0604020202020204" pitchFamily="34" charset="0"/>
                        </a:rPr>
                        <a:t>Ni, Cu και Pt</a:t>
                      </a:r>
                      <a:r>
                        <a:rPr kumimoji="0" lang="el-GR" altLang="el-GR" sz="2400" b="0" i="0" u="none" strike="noStrike" cap="none" normalizeH="0" baseline="0">
                          <a:ln>
                            <a:noFill/>
                          </a:ln>
                          <a:solidFill>
                            <a:schemeClr val="tx1"/>
                          </a:solidFill>
                          <a:effectLst/>
                          <a:latin typeface="Arial" panose="020B0604020202020204" pitchFamily="34" charset="0"/>
                        </a:rPr>
                        <a:t>. Επίσης ως πηγή θείου και ως σιδηρομετάλλευμα</a:t>
                      </a:r>
                      <a:r>
                        <a:rPr kumimoji="0" lang="en-US" altLang="el-GR" sz="2400" b="0" i="0" u="none" strike="noStrike" cap="none" normalizeH="0" baseline="0">
                          <a:ln>
                            <a:noFill/>
                          </a:ln>
                          <a:solidFill>
                            <a:schemeClr val="tx1"/>
                          </a:solidFill>
                          <a:effectLst/>
                          <a:latin typeface="Arial" panose="020B0604020202020204" pitchFamily="34" charset="0"/>
                        </a:rPr>
                        <a:t>.</a:t>
                      </a:r>
                      <a:endParaRPr kumimoji="0" lang="el-GR" altLang="el-GR" sz="2400" b="0" i="0" u="none" strike="noStrike" cap="none" normalizeH="0" baseline="0">
                        <a:ln>
                          <a:noFill/>
                        </a:ln>
                        <a:solidFill>
                          <a:schemeClr val="tx1"/>
                        </a:solidFill>
                        <a:effectLst/>
                        <a:latin typeface="Arial" panose="020B0604020202020204" pitchFamily="34" charset="0"/>
                      </a:endParaRP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622147"/>
                  </a:ext>
                </a:extLst>
              </a:tr>
              <a:tr h="87153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Όνομα</a:t>
                      </a:r>
                    </a:p>
                  </a:txBody>
                  <a:tcPr horzOverflow="overflow">
                    <a:lnL cap="flat">
                      <a:noFill/>
                    </a:lnL>
                    <a:lnR>
                      <a:noFill/>
                    </a:lnR>
                    <a:lnT w="12700" cap="flat" cmpd="sng" algn="ctr">
                      <a:solidFill>
                        <a:schemeClr val="tx1"/>
                      </a:solidFill>
                      <a:prstDash val="dot"/>
                      <a:round/>
                      <a:headEnd type="none" w="med" len="med"/>
                      <a:tailEnd type="none" w="med" len="med"/>
                    </a:lnT>
                    <a:lnB>
                      <a:noFill/>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1" i="0" u="none" strike="noStrike" cap="none" normalizeH="0" baseline="0">
                          <a:ln>
                            <a:noFill/>
                          </a:ln>
                          <a:solidFill>
                            <a:schemeClr val="folHlink"/>
                          </a:solidFill>
                          <a:effectLst/>
                          <a:latin typeface="Arial" panose="020B0604020202020204" pitchFamily="34" charset="0"/>
                        </a:rPr>
                        <a:t>Μαγνητοπυρίτης</a:t>
                      </a:r>
                      <a:r>
                        <a:rPr kumimoji="0" lang="el-GR" altLang="el-GR" sz="2400" b="0" i="0" u="none" strike="noStrike" cap="none" normalizeH="0" baseline="0">
                          <a:ln>
                            <a:noFill/>
                          </a:ln>
                          <a:solidFill>
                            <a:schemeClr val="tx1"/>
                          </a:solidFill>
                          <a:effectLst/>
                          <a:latin typeface="Arial" panose="020B0604020202020204" pitchFamily="34" charset="0"/>
                        </a:rPr>
                        <a:t> (μαγνητισμός) και </a:t>
                      </a:r>
                      <a:br>
                        <a:rPr kumimoji="0" lang="el-GR" altLang="el-GR" sz="2400" b="0" i="0" u="none" strike="noStrike" cap="none" normalizeH="0" baseline="0">
                          <a:ln>
                            <a:noFill/>
                          </a:ln>
                          <a:solidFill>
                            <a:schemeClr val="tx1"/>
                          </a:solidFill>
                          <a:effectLst/>
                          <a:latin typeface="Arial" panose="020B0604020202020204" pitchFamily="34" charset="0"/>
                        </a:rPr>
                      </a:br>
                      <a:r>
                        <a:rPr kumimoji="0" lang="el-GR" altLang="el-GR" sz="2400" b="1" i="0" u="none" strike="noStrike" cap="none" normalizeH="0" baseline="0">
                          <a:ln>
                            <a:noFill/>
                          </a:ln>
                          <a:solidFill>
                            <a:schemeClr val="folHlink"/>
                          </a:solidFill>
                          <a:effectLst/>
                          <a:latin typeface="Arial" panose="020B0604020202020204" pitchFamily="34" charset="0"/>
                        </a:rPr>
                        <a:t>Πυρροτίνης</a:t>
                      </a:r>
                      <a:r>
                        <a:rPr kumimoji="0" lang="el-GR" altLang="el-GR" sz="2400" b="0" i="0" u="none" strike="noStrike" cap="none" normalizeH="0" baseline="0">
                          <a:ln>
                            <a:noFill/>
                          </a:ln>
                          <a:solidFill>
                            <a:schemeClr val="tx1"/>
                          </a:solidFill>
                          <a:effectLst/>
                          <a:latin typeface="Arial" panose="020B0604020202020204" pitchFamily="34" charset="0"/>
                        </a:rPr>
                        <a:t> (χρώμα, πυρρός: χρώμα της φωτιάς). </a:t>
                      </a: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939993428"/>
                  </a:ext>
                </a:extLst>
              </a:tr>
              <a:tr h="28416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000" b="1" i="0" u="none" strike="noStrike" cap="none" normalizeH="0" baseline="0">
                        <a:ln>
                          <a:noFill/>
                        </a:ln>
                        <a:solidFill>
                          <a:srgbClr val="FFFFFF"/>
                        </a:solidFill>
                        <a:effectLst/>
                        <a:latin typeface="Arial Narrow" panose="020B0606020202030204" pitchFamily="34" charset="0"/>
                      </a:endParaRPr>
                    </a:p>
                  </a:txBody>
                  <a:tcPr horzOverflow="overflow">
                    <a:lnL cap="flat">
                      <a:noFill/>
                    </a:lnL>
                    <a:lnR>
                      <a:noFill/>
                    </a:lnR>
                    <a:lnT>
                      <a:noFill/>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l-GR" sz="2400" b="1" i="0" u="none" strike="noStrike" cap="none" normalizeH="0" baseline="0">
                          <a:ln>
                            <a:noFill/>
                          </a:ln>
                          <a:solidFill>
                            <a:srgbClr val="CC0000"/>
                          </a:solidFill>
                          <a:effectLst/>
                          <a:latin typeface="Arial" panose="020B0604020202020204" pitchFamily="34" charset="0"/>
                        </a:rPr>
                        <a:t>Pyrrhotite</a:t>
                      </a:r>
                      <a:r>
                        <a:rPr kumimoji="0" lang="el-GR" altLang="el-GR" sz="2400" b="1" i="0" u="none" strike="noStrike" cap="none" normalizeH="0" baseline="0">
                          <a:ln>
                            <a:noFill/>
                          </a:ln>
                          <a:solidFill>
                            <a:srgbClr val="CC0000"/>
                          </a:solidFill>
                          <a:effectLst/>
                          <a:latin typeface="Arial" panose="020B0604020202020204" pitchFamily="34" charset="0"/>
                        </a:rPr>
                        <a:t> </a:t>
                      </a:r>
                      <a:r>
                        <a:rPr kumimoji="0" lang="en-US" altLang="el-GR" sz="2400" b="1" i="0" u="none" strike="noStrike" cap="none" normalizeH="0" baseline="0">
                          <a:ln>
                            <a:noFill/>
                          </a:ln>
                          <a:solidFill>
                            <a:srgbClr val="CC0000"/>
                          </a:solidFill>
                          <a:effectLst/>
                          <a:latin typeface="Arial" panose="020B0604020202020204" pitchFamily="34" charset="0"/>
                        </a:rPr>
                        <a:t>(GB),</a:t>
                      </a:r>
                      <a:r>
                        <a:rPr kumimoji="0" lang="en-US" altLang="el-GR" sz="2400" b="1" i="0" u="none" strike="noStrike" cap="none" normalizeH="0" baseline="0">
                          <a:ln>
                            <a:noFill/>
                          </a:ln>
                          <a:solidFill>
                            <a:schemeClr val="tx1"/>
                          </a:solidFill>
                          <a:effectLst/>
                          <a:latin typeface="Arial" panose="020B0604020202020204" pitchFamily="34" charset="0"/>
                        </a:rPr>
                        <a:t> </a:t>
                      </a:r>
                      <a:r>
                        <a:rPr kumimoji="0" lang="en-US" altLang="el-GR" sz="2400" b="1" i="0" u="none" strike="noStrike" cap="none" normalizeH="0" baseline="0">
                          <a:ln>
                            <a:noFill/>
                          </a:ln>
                          <a:solidFill>
                            <a:srgbClr val="000099"/>
                          </a:solidFill>
                          <a:effectLst/>
                          <a:latin typeface="Arial" panose="020B0604020202020204" pitchFamily="34" charset="0"/>
                        </a:rPr>
                        <a:t>Pyrrhotite (F),</a:t>
                      </a:r>
                      <a:r>
                        <a:rPr kumimoji="0" lang="en-US" altLang="el-GR" sz="2400" b="1" i="0" u="none" strike="noStrike" cap="none" normalizeH="0" baseline="0">
                          <a:ln>
                            <a:noFill/>
                          </a:ln>
                          <a:solidFill>
                            <a:schemeClr val="tx1"/>
                          </a:solidFill>
                          <a:effectLst/>
                          <a:latin typeface="Arial" panose="020B0604020202020204" pitchFamily="34" charset="0"/>
                        </a:rPr>
                        <a:t> </a:t>
                      </a:r>
                      <a:br>
                        <a:rPr kumimoji="0" lang="en-US" altLang="el-GR" sz="2400" b="1" i="0" u="none" strike="noStrike" cap="none" normalizeH="0" baseline="0">
                          <a:ln>
                            <a:noFill/>
                          </a:ln>
                          <a:solidFill>
                            <a:schemeClr val="tx1"/>
                          </a:solidFill>
                          <a:effectLst/>
                          <a:latin typeface="Arial" panose="020B0604020202020204" pitchFamily="34" charset="0"/>
                        </a:rPr>
                      </a:br>
                      <a:r>
                        <a:rPr kumimoji="0" lang="en-US" altLang="el-GR" sz="2400" b="1" i="0" u="none" strike="noStrike" cap="none" normalizeH="0" baseline="0">
                          <a:ln>
                            <a:noFill/>
                          </a:ln>
                          <a:solidFill>
                            <a:srgbClr val="CC6600"/>
                          </a:solidFill>
                          <a:effectLst/>
                          <a:latin typeface="Arial" panose="020B0604020202020204" pitchFamily="34" charset="0"/>
                        </a:rPr>
                        <a:t>Magnetkies</a:t>
                      </a:r>
                      <a:r>
                        <a:rPr kumimoji="0" lang="el-GR" altLang="el-GR" sz="2400" b="1" i="0" u="none" strike="noStrike" cap="none" normalizeH="0" baseline="0">
                          <a:ln>
                            <a:noFill/>
                          </a:ln>
                          <a:solidFill>
                            <a:srgbClr val="CC6600"/>
                          </a:solidFill>
                          <a:effectLst/>
                          <a:latin typeface="Arial" panose="020B0604020202020204" pitchFamily="34" charset="0"/>
                        </a:rPr>
                        <a:t>, </a:t>
                      </a:r>
                      <a:r>
                        <a:rPr kumimoji="0" lang="en-US" altLang="el-GR" sz="2400" b="1" i="0" u="none" strike="noStrike" cap="none" normalizeH="0" baseline="0">
                          <a:ln>
                            <a:noFill/>
                          </a:ln>
                          <a:solidFill>
                            <a:srgbClr val="CC6600"/>
                          </a:solidFill>
                          <a:effectLst/>
                          <a:latin typeface="Arial" panose="020B0604020202020204" pitchFamily="34" charset="0"/>
                        </a:rPr>
                        <a:t>Pyrrhotin (D)</a:t>
                      </a:r>
                      <a:endParaRPr kumimoji="0" lang="el-GR" altLang="el-GR" sz="2400" b="1" i="0" u="none" strike="noStrike" cap="none" normalizeH="0" baseline="0">
                        <a:ln>
                          <a:noFill/>
                        </a:ln>
                        <a:solidFill>
                          <a:srgbClr val="CC6600"/>
                        </a:solidFill>
                        <a:effectLst/>
                        <a:latin typeface="Arial" panose="020B0604020202020204" pitchFamily="34" charset="0"/>
                      </a:endParaRP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124210150"/>
                  </a:ext>
                </a:extLst>
              </a:tr>
            </a:tbl>
          </a:graphicData>
        </a:graphic>
      </p:graphicFrame>
      <p:sp>
        <p:nvSpPr>
          <p:cNvPr id="62487" name="Rectangle 23">
            <a:extLst>
              <a:ext uri="{FF2B5EF4-FFF2-40B4-BE49-F238E27FC236}">
                <a16:creationId xmlns:a16="http://schemas.microsoft.com/office/drawing/2014/main" id="{970CC1B2-C4CB-4FA5-AD55-045EBFEF909F}"/>
              </a:ext>
            </a:extLst>
          </p:cNvPr>
          <p:cNvSpPr>
            <a:spLocks noGrp="1" noChangeArrowheads="1"/>
          </p:cNvSpPr>
          <p:nvPr>
            <p:ph type="title"/>
          </p:nvPr>
        </p:nvSpPr>
        <p:spPr>
          <a:xfrm>
            <a:off x="533400" y="381000"/>
            <a:ext cx="8153400" cy="762000"/>
          </a:xfrm>
          <a:noFill/>
          <a:ln/>
        </p:spPr>
        <p:txBody>
          <a:bodyPr>
            <a:spAutoFit/>
          </a:bodyPr>
          <a:lstStyle/>
          <a:p>
            <a:pPr algn="l">
              <a:tabLst>
                <a:tab pos="1890713" algn="l"/>
                <a:tab pos="6113463" algn="l"/>
              </a:tabLst>
            </a:pPr>
            <a:r>
              <a:rPr lang="en-US" altLang="el-GR">
                <a:solidFill>
                  <a:srgbClr val="66FFFF"/>
                </a:solidFill>
              </a:rPr>
              <a:t>Fe</a:t>
            </a:r>
            <a:r>
              <a:rPr lang="el-GR" altLang="el-GR" baseline="-25000">
                <a:solidFill>
                  <a:srgbClr val="66FFFF"/>
                </a:solidFill>
              </a:rPr>
              <a:t>1-</a:t>
            </a:r>
            <a:r>
              <a:rPr lang="en-US" altLang="el-GR" baseline="-25000">
                <a:solidFill>
                  <a:srgbClr val="66FFFF"/>
                </a:solidFill>
              </a:rPr>
              <a:t>x</a:t>
            </a:r>
            <a:r>
              <a:rPr lang="en-US" altLang="el-GR">
                <a:solidFill>
                  <a:srgbClr val="66FFFF"/>
                </a:solidFill>
              </a:rPr>
              <a:t>S </a:t>
            </a:r>
            <a:r>
              <a:rPr lang="en-US" altLang="el-GR"/>
              <a:t>	</a:t>
            </a:r>
            <a:r>
              <a:rPr lang="el-GR" altLang="el-GR"/>
              <a:t>Μαγνητοπυρίτης</a:t>
            </a:r>
            <a:r>
              <a:rPr lang="en-US" altLang="el-GR"/>
              <a:t>	</a:t>
            </a:r>
            <a:r>
              <a:rPr lang="el-GR" altLang="el-GR" sz="3200">
                <a:solidFill>
                  <a:srgbClr val="66FFFF"/>
                </a:solidFill>
              </a:rPr>
              <a:t>Εξαγωνικό</a:t>
            </a:r>
          </a:p>
        </p:txBody>
      </p:sp>
      <p:pic>
        <p:nvPicPr>
          <p:cNvPr id="62500" name="Picture 36">
            <a:extLst>
              <a:ext uri="{FF2B5EF4-FFF2-40B4-BE49-F238E27FC236}">
                <a16:creationId xmlns:a16="http://schemas.microsoft.com/office/drawing/2014/main" id="{6FCB50A4-9002-4D15-B459-9B01223F0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4581525"/>
            <a:ext cx="7034212" cy="1878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Group 2">
            <a:extLst>
              <a:ext uri="{FF2B5EF4-FFF2-40B4-BE49-F238E27FC236}">
                <a16:creationId xmlns:a16="http://schemas.microsoft.com/office/drawing/2014/main" id="{01C12069-1962-4C74-A243-8C693A069148}"/>
              </a:ext>
            </a:extLst>
          </p:cNvPr>
          <p:cNvGraphicFramePr>
            <a:graphicFrameLocks noGrp="1"/>
          </p:cNvGraphicFramePr>
          <p:nvPr/>
        </p:nvGraphicFramePr>
        <p:xfrm>
          <a:off x="457200" y="1468438"/>
          <a:ext cx="8229600" cy="2006600"/>
        </p:xfrm>
        <a:graphic>
          <a:graphicData uri="http://schemas.openxmlformats.org/drawingml/2006/table">
            <a:tbl>
              <a:tblPr/>
              <a:tblGrid>
                <a:gridCol w="5486400">
                  <a:extLst>
                    <a:ext uri="{9D8B030D-6E8A-4147-A177-3AD203B41FA5}">
                      <a16:colId xmlns:a16="http://schemas.microsoft.com/office/drawing/2014/main" val="895182030"/>
                    </a:ext>
                  </a:extLst>
                </a:gridCol>
                <a:gridCol w="2743200">
                  <a:extLst>
                    <a:ext uri="{9D8B030D-6E8A-4147-A177-3AD203B41FA5}">
                      <a16:colId xmlns:a16="http://schemas.microsoft.com/office/drawing/2014/main" val="3875309141"/>
                    </a:ext>
                  </a:extLst>
                </a:gridCol>
              </a:tblGrid>
              <a:tr h="2032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Μορφή</a:t>
                      </a:r>
                    </a:p>
                  </a:txBody>
                  <a:tcPr horzOverflow="overflow">
                    <a:lnL cap="flat">
                      <a:noFill/>
                    </a:lnL>
                    <a:lnR>
                      <a:noFill/>
                    </a:lnR>
                    <a:lnT cap="flat">
                      <a:noFill/>
                    </a:lnT>
                    <a:lnB>
                      <a:noFill/>
                    </a:lnB>
                    <a:lnTlToBr>
                      <a:noFill/>
                    </a:lnTlToBr>
                    <a:lnBlToTr>
                      <a:noFill/>
                    </a:lnBlToTr>
                    <a:solidFill>
                      <a:srgbClr val="996600"/>
                    </a:solidFill>
                  </a:tcPr>
                </a:tc>
                <a:tc rowSpan="2">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400" b="0" i="0" u="none" strike="noStrike" cap="none" normalizeH="0" baseline="0">
                        <a:ln>
                          <a:noFill/>
                        </a:ln>
                        <a:solidFill>
                          <a:schemeClr val="accent1"/>
                        </a:solidFill>
                        <a:effectLst/>
                        <a:latin typeface="Arial" panose="020B0604020202020204" pitchFamily="34" charset="0"/>
                      </a:endParaRPr>
                    </a:p>
                  </a:txBody>
                  <a:tcPr horzOverflow="overflow">
                    <a:lnL>
                      <a:noFill/>
                    </a:lnL>
                    <a:lnR cap="flat">
                      <a:noFill/>
                    </a:lnR>
                    <a:lnT cap="flat">
                      <a:noFill/>
                    </a:lnT>
                    <a:lnB cap="flat">
                      <a:noFill/>
                    </a:lnB>
                    <a:lnTlToBr>
                      <a:noFill/>
                    </a:lnTlToBr>
                    <a:lnBlToTr>
                      <a:noFill/>
                    </a:lnBlToTr>
                    <a:solidFill>
                      <a:schemeClr val="accent1"/>
                    </a:solidFill>
                  </a:tcPr>
                </a:tc>
                <a:extLst>
                  <a:ext uri="{0D108BD9-81ED-4DB2-BD59-A6C34878D82A}">
                    <a16:rowId xmlns:a16="http://schemas.microsoft.com/office/drawing/2014/main" val="3664882918"/>
                  </a:ext>
                </a:extLst>
              </a:tr>
              <a:tr h="127635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Κρύσταλλοι σπάνιοι κυβικοί, σπανιώτερα δωδεκαεδρικοί, οκταεδρικοί. Συνήθως σε συμπαγή συσσωματώματα.</a:t>
                      </a:r>
                    </a:p>
                  </a:txBody>
                  <a:tcPr horzOverflow="overflow">
                    <a:lnL cap="flat">
                      <a:noFill/>
                    </a:lnL>
                    <a:lnR>
                      <a:noFill/>
                    </a:lnR>
                    <a:lnT>
                      <a:noFill/>
                    </a:lnT>
                    <a:lnB cap="flat">
                      <a:noFill/>
                    </a:lnB>
                    <a:lnTlToBr>
                      <a:noFill/>
                    </a:lnTlToBr>
                    <a:lnBlToTr>
                      <a:noFill/>
                    </a:lnBlToTr>
                    <a:solidFill>
                      <a:srgbClr val="FFFFCC"/>
                    </a:solidFill>
                  </a:tcPr>
                </a:tc>
                <a:tc vMerge="1">
                  <a:txBody>
                    <a:bodyPr/>
                    <a:lstStyle/>
                    <a:p>
                      <a:endParaRPr lang="el-GR"/>
                    </a:p>
                  </a:txBody>
                  <a:tcPr/>
                </a:tc>
                <a:extLst>
                  <a:ext uri="{0D108BD9-81ED-4DB2-BD59-A6C34878D82A}">
                    <a16:rowId xmlns:a16="http://schemas.microsoft.com/office/drawing/2014/main" val="4181672365"/>
                  </a:ext>
                </a:extLst>
              </a:tr>
            </a:tbl>
          </a:graphicData>
        </a:graphic>
      </p:graphicFrame>
      <p:sp>
        <p:nvSpPr>
          <p:cNvPr id="101389" name="Rectangle 13">
            <a:extLst>
              <a:ext uri="{FF2B5EF4-FFF2-40B4-BE49-F238E27FC236}">
                <a16:creationId xmlns:a16="http://schemas.microsoft.com/office/drawing/2014/main" id="{A7624124-A903-40B3-BAB3-BC5A2CD81277}"/>
              </a:ext>
            </a:extLst>
          </p:cNvPr>
          <p:cNvSpPr>
            <a:spLocks noGrp="1" noChangeArrowheads="1"/>
          </p:cNvSpPr>
          <p:nvPr>
            <p:ph type="title"/>
          </p:nvPr>
        </p:nvSpPr>
        <p:spPr>
          <a:xfrm>
            <a:off x="762000" y="381000"/>
            <a:ext cx="7518400" cy="762000"/>
          </a:xfrm>
          <a:noFill/>
          <a:ln/>
        </p:spPr>
        <p:txBody>
          <a:bodyPr wrap="none">
            <a:spAutoFit/>
          </a:bodyPr>
          <a:lstStyle/>
          <a:p>
            <a:pPr algn="l">
              <a:tabLst>
                <a:tab pos="2857500" algn="l"/>
                <a:tab pos="5999163" algn="l"/>
              </a:tabLst>
            </a:pPr>
            <a:r>
              <a:rPr lang="en-US" altLang="el-GR">
                <a:solidFill>
                  <a:srgbClr val="66FFFF"/>
                </a:solidFill>
              </a:rPr>
              <a:t>Cu</a:t>
            </a:r>
            <a:r>
              <a:rPr lang="el-GR" altLang="el-GR" baseline="-25000">
                <a:solidFill>
                  <a:srgbClr val="66FFFF"/>
                </a:solidFill>
              </a:rPr>
              <a:t>5</a:t>
            </a:r>
            <a:r>
              <a:rPr lang="en-US" altLang="el-GR">
                <a:solidFill>
                  <a:srgbClr val="66FFFF"/>
                </a:solidFill>
              </a:rPr>
              <a:t>FeS</a:t>
            </a:r>
            <a:r>
              <a:rPr lang="el-GR" altLang="el-GR" baseline="-25000">
                <a:solidFill>
                  <a:srgbClr val="66FFFF"/>
                </a:solidFill>
              </a:rPr>
              <a:t>4</a:t>
            </a:r>
            <a:r>
              <a:rPr lang="el-GR" altLang="el-GR"/>
              <a:t>	Βορνίτης</a:t>
            </a:r>
            <a:r>
              <a:rPr lang="en-US" altLang="el-GR"/>
              <a:t>	</a:t>
            </a:r>
            <a:r>
              <a:rPr lang="el-GR" altLang="el-GR" sz="3600">
                <a:solidFill>
                  <a:srgbClr val="66FFFF"/>
                </a:solidFill>
              </a:rPr>
              <a:t>Κυβικό</a:t>
            </a:r>
          </a:p>
        </p:txBody>
      </p:sp>
      <p:pic>
        <p:nvPicPr>
          <p:cNvPr id="101390" name="Picture 14">
            <a:extLst>
              <a:ext uri="{FF2B5EF4-FFF2-40B4-BE49-F238E27FC236}">
                <a16:creationId xmlns:a16="http://schemas.microsoft.com/office/drawing/2014/main" id="{387FB07E-CE59-46EE-B436-0D51817FF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676400"/>
            <a:ext cx="1771650" cy="1611313"/>
          </a:xfrm>
          <a:prstGeom prst="rect">
            <a:avLst/>
          </a:prstGeom>
          <a:noFill/>
          <a:extLst>
            <a:ext uri="{909E8E84-426E-40DD-AFC4-6F175D3DCCD1}">
              <a14:hiddenFill xmlns:a14="http://schemas.microsoft.com/office/drawing/2010/main">
                <a:solidFill>
                  <a:srgbClr val="FFFFFF"/>
                </a:solidFill>
              </a14:hiddenFill>
            </a:ext>
          </a:extLst>
        </p:spPr>
      </p:pic>
      <p:pic>
        <p:nvPicPr>
          <p:cNvPr id="101393" name="Picture 17">
            <a:extLst>
              <a:ext uri="{FF2B5EF4-FFF2-40B4-BE49-F238E27FC236}">
                <a16:creationId xmlns:a16="http://schemas.microsoft.com/office/drawing/2014/main" id="{43472A97-6EC0-4D65-BCD2-41220AC5E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644900"/>
            <a:ext cx="7791450" cy="2789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9" name="Picture 29">
            <a:extLst>
              <a:ext uri="{FF2B5EF4-FFF2-40B4-BE49-F238E27FC236}">
                <a16:creationId xmlns:a16="http://schemas.microsoft.com/office/drawing/2014/main" id="{3BCFA1EA-A6B2-4765-B2A3-41DD89512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484313"/>
            <a:ext cx="3255963" cy="4562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402" name="Group 2">
            <a:extLst>
              <a:ext uri="{FF2B5EF4-FFF2-40B4-BE49-F238E27FC236}">
                <a16:creationId xmlns:a16="http://schemas.microsoft.com/office/drawing/2014/main" id="{1196AB66-F5C1-4BD0-89B1-AE59F6AECD24}"/>
              </a:ext>
            </a:extLst>
          </p:cNvPr>
          <p:cNvGraphicFramePr>
            <a:graphicFrameLocks noGrp="1"/>
          </p:cNvGraphicFramePr>
          <p:nvPr/>
        </p:nvGraphicFramePr>
        <p:xfrm>
          <a:off x="228600" y="1524000"/>
          <a:ext cx="4953000" cy="4800600"/>
        </p:xfrm>
        <a:graphic>
          <a:graphicData uri="http://schemas.openxmlformats.org/drawingml/2006/table">
            <a:tbl>
              <a:tblPr/>
              <a:tblGrid>
                <a:gridCol w="1465263">
                  <a:extLst>
                    <a:ext uri="{9D8B030D-6E8A-4147-A177-3AD203B41FA5}">
                      <a16:colId xmlns:a16="http://schemas.microsoft.com/office/drawing/2014/main" val="1798966752"/>
                    </a:ext>
                  </a:extLst>
                </a:gridCol>
                <a:gridCol w="3487737">
                  <a:extLst>
                    <a:ext uri="{9D8B030D-6E8A-4147-A177-3AD203B41FA5}">
                      <a16:colId xmlns:a16="http://schemas.microsoft.com/office/drawing/2014/main" val="1919499652"/>
                    </a:ext>
                  </a:extLst>
                </a:gridCol>
              </a:tblGrid>
              <a:tr h="6096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Λάμψη</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Μεταλλική</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47724217"/>
                  </a:ext>
                </a:extLst>
              </a:tr>
              <a:tr h="15240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Χρώμα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rgbClr val="000000"/>
                          </a:solidFill>
                          <a:effectLst/>
                          <a:latin typeface="Arial" panose="020B0604020202020204" pitchFamily="34" charset="0"/>
                        </a:rPr>
                        <a:t>Σε πρόσφατη επιφάνεια χαλκοκόκκινο έως μπρούτζινο. Μετατρέπεται σε ιριδίζον (κατ' επιπολή) ιώδες, μαύρο</a:t>
                      </a:r>
                      <a:r>
                        <a:rPr kumimoji="0" lang="el-GR" altLang="el-GR" sz="2800" b="0" i="0" u="none" strike="noStrike" cap="none" normalizeH="0" baseline="0">
                          <a:ln>
                            <a:noFill/>
                          </a:ln>
                          <a:solidFill>
                            <a:schemeClr val="tx1"/>
                          </a:solidFill>
                          <a:effectLst/>
                          <a:latin typeface="Arial Narrow" panose="020B0606020202030204" pitchFamily="34" charset="0"/>
                        </a:rPr>
                        <a:t>.</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220755545"/>
                  </a:ext>
                </a:extLst>
              </a:tr>
              <a:tr h="6604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Γρ. σκόνης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l-GR" sz="2400" b="0" i="0" u="none" strike="noStrike" cap="none" normalizeH="0" baseline="0">
                          <a:ln>
                            <a:noFill/>
                          </a:ln>
                          <a:solidFill>
                            <a:srgbClr val="000000"/>
                          </a:solidFill>
                          <a:effectLst/>
                          <a:latin typeface="Arial" panose="020B0604020202020204" pitchFamily="34" charset="0"/>
                          <a:cs typeface="Arial" panose="020B0604020202020204" pitchFamily="34" charset="0"/>
                        </a:rPr>
                        <a:t>M</a:t>
                      </a:r>
                      <a:r>
                        <a:rPr kumimoji="0" lang="el-GR" altLang="el-GR" sz="2400" b="0" i="0" u="none" strike="noStrike" cap="none" normalizeH="0" baseline="0">
                          <a:ln>
                            <a:noFill/>
                          </a:ln>
                          <a:solidFill>
                            <a:srgbClr val="000000"/>
                          </a:solidFill>
                          <a:effectLst/>
                          <a:latin typeface="Arial" panose="020B0604020202020204" pitchFamily="34" charset="0"/>
                          <a:cs typeface="Arial" panose="020B0604020202020204" pitchFamily="34" charset="0"/>
                        </a:rPr>
                        <a:t>αύρη</a:t>
                      </a:r>
                      <a:endParaRPr kumimoji="0" lang="el-GR" altLang="el-GR" sz="2800" b="0" i="0" u="none" strike="noStrike" cap="none" normalizeH="0" baseline="0">
                        <a:ln>
                          <a:noFill/>
                        </a:ln>
                        <a:solidFill>
                          <a:schemeClr val="tx1"/>
                        </a:solidFill>
                        <a:effectLst/>
                        <a:latin typeface="Arial Narrow" panose="020B0606020202030204" pitchFamily="34" charset="0"/>
                      </a:endParaRP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879846757"/>
                  </a:ext>
                </a:extLst>
              </a:tr>
              <a:tr h="57785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Σκληρότητα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800" b="0" i="0" u="none" strike="noStrike" cap="none" normalizeH="0" baseline="0">
                          <a:ln>
                            <a:noFill/>
                          </a:ln>
                          <a:solidFill>
                            <a:srgbClr val="FF6600"/>
                          </a:solidFill>
                          <a:effectLst/>
                          <a:latin typeface="Arial" panose="020B0604020202020204" pitchFamily="34" charset="0"/>
                        </a:rPr>
                        <a:t>3</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104819276"/>
                  </a:ext>
                </a:extLst>
              </a:tr>
              <a:tr h="6096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Ειδ. βάρος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5,1</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16770815"/>
                  </a:ext>
                </a:extLst>
              </a:tr>
            </a:tbl>
          </a:graphicData>
        </a:graphic>
      </p:graphicFrame>
      <p:sp>
        <p:nvSpPr>
          <p:cNvPr id="102425" name="Rectangle 25">
            <a:extLst>
              <a:ext uri="{FF2B5EF4-FFF2-40B4-BE49-F238E27FC236}">
                <a16:creationId xmlns:a16="http://schemas.microsoft.com/office/drawing/2014/main" id="{220C7B65-40FE-4B69-9760-0D9F71C2DCAD}"/>
              </a:ext>
            </a:extLst>
          </p:cNvPr>
          <p:cNvSpPr>
            <a:spLocks noGrp="1" noChangeArrowheads="1"/>
          </p:cNvSpPr>
          <p:nvPr>
            <p:ph type="title"/>
          </p:nvPr>
        </p:nvSpPr>
        <p:spPr>
          <a:xfrm>
            <a:off x="762000" y="381000"/>
            <a:ext cx="7518400" cy="762000"/>
          </a:xfrm>
          <a:noFill/>
          <a:ln/>
        </p:spPr>
        <p:txBody>
          <a:bodyPr wrap="none">
            <a:spAutoFit/>
          </a:bodyPr>
          <a:lstStyle/>
          <a:p>
            <a:pPr algn="l">
              <a:tabLst>
                <a:tab pos="2857500" algn="l"/>
                <a:tab pos="5999163" algn="l"/>
              </a:tabLst>
            </a:pPr>
            <a:r>
              <a:rPr lang="en-US" altLang="el-GR">
                <a:solidFill>
                  <a:srgbClr val="66FFFF"/>
                </a:solidFill>
              </a:rPr>
              <a:t>Cu</a:t>
            </a:r>
            <a:r>
              <a:rPr lang="el-GR" altLang="el-GR" baseline="-25000">
                <a:solidFill>
                  <a:srgbClr val="66FFFF"/>
                </a:solidFill>
              </a:rPr>
              <a:t>5</a:t>
            </a:r>
            <a:r>
              <a:rPr lang="en-US" altLang="el-GR">
                <a:solidFill>
                  <a:srgbClr val="66FFFF"/>
                </a:solidFill>
              </a:rPr>
              <a:t>FeS</a:t>
            </a:r>
            <a:r>
              <a:rPr lang="el-GR" altLang="el-GR" baseline="-25000">
                <a:solidFill>
                  <a:srgbClr val="66FFFF"/>
                </a:solidFill>
              </a:rPr>
              <a:t>4</a:t>
            </a:r>
            <a:r>
              <a:rPr lang="el-GR" altLang="el-GR"/>
              <a:t>	Βορνίτης</a:t>
            </a:r>
            <a:r>
              <a:rPr lang="en-US" altLang="el-GR"/>
              <a:t>	</a:t>
            </a:r>
            <a:r>
              <a:rPr lang="el-GR" altLang="el-GR" sz="3600">
                <a:solidFill>
                  <a:srgbClr val="66FFFF"/>
                </a:solidFill>
              </a:rPr>
              <a:t>Κυβικό</a:t>
            </a:r>
          </a:p>
        </p:txBody>
      </p:sp>
      <p:pic>
        <p:nvPicPr>
          <p:cNvPr id="102426" name="Picture 26">
            <a:extLst>
              <a:ext uri="{FF2B5EF4-FFF2-40B4-BE49-F238E27FC236}">
                <a16:creationId xmlns:a16="http://schemas.microsoft.com/office/drawing/2014/main" id="{CD3464B6-7A35-481C-BEBA-89B495798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572000"/>
            <a:ext cx="850900" cy="458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B6543762-0B2C-48BA-A16A-B0628BBE6B93}"/>
              </a:ext>
            </a:extLst>
          </p:cNvPr>
          <p:cNvSpPr>
            <a:spLocks noGrp="1" noChangeArrowheads="1"/>
          </p:cNvSpPr>
          <p:nvPr>
            <p:ph type="title"/>
          </p:nvPr>
        </p:nvSpPr>
        <p:spPr>
          <a:xfrm>
            <a:off x="1944688" y="679450"/>
            <a:ext cx="5253037" cy="1006475"/>
          </a:xfrm>
        </p:spPr>
        <p:txBody>
          <a:bodyPr wrap="none">
            <a:spAutoFit/>
          </a:bodyPr>
          <a:lstStyle/>
          <a:p>
            <a:r>
              <a:rPr lang="el-GR" altLang="el-GR" sz="4800"/>
              <a:t>ΣΟΥΛΦΙΔΙΑ		</a:t>
            </a:r>
            <a:r>
              <a:rPr lang="el-GR" altLang="el-GR" sz="6000">
                <a:solidFill>
                  <a:srgbClr val="FF0000"/>
                </a:solidFill>
              </a:rPr>
              <a:t>A</a:t>
            </a:r>
            <a:r>
              <a:rPr lang="el-GR" altLang="el-GR" sz="6000" baseline="-25000">
                <a:solidFill>
                  <a:srgbClr val="FF0000"/>
                </a:solidFill>
              </a:rPr>
              <a:t>m</a:t>
            </a:r>
            <a:r>
              <a:rPr lang="el-GR" altLang="el-GR" sz="6000">
                <a:solidFill>
                  <a:srgbClr val="000099"/>
                </a:solidFill>
              </a:rPr>
              <a:t>X</a:t>
            </a:r>
            <a:r>
              <a:rPr lang="el-GR" altLang="el-GR" sz="6000" baseline="-25000">
                <a:solidFill>
                  <a:srgbClr val="000099"/>
                </a:solidFill>
              </a:rPr>
              <a:t>p</a:t>
            </a:r>
          </a:p>
        </p:txBody>
      </p:sp>
      <p:sp>
        <p:nvSpPr>
          <p:cNvPr id="98307" name="Rectangle 3">
            <a:extLst>
              <a:ext uri="{FF2B5EF4-FFF2-40B4-BE49-F238E27FC236}">
                <a16:creationId xmlns:a16="http://schemas.microsoft.com/office/drawing/2014/main" id="{ACD1E32A-3E6E-469C-A9B7-C299ECCE0112}"/>
              </a:ext>
            </a:extLst>
          </p:cNvPr>
          <p:cNvSpPr>
            <a:spLocks noGrp="1" noChangeArrowheads="1"/>
          </p:cNvSpPr>
          <p:nvPr>
            <p:ph type="body" idx="1"/>
          </p:nvPr>
        </p:nvSpPr>
        <p:spPr>
          <a:xfrm>
            <a:off x="1533525" y="2386013"/>
            <a:ext cx="5695950" cy="2947987"/>
          </a:xfrm>
          <a:solidFill>
            <a:schemeClr val="accent1"/>
          </a:solidFill>
        </p:spPr>
        <p:txBody>
          <a:bodyPr wrap="none">
            <a:spAutoFit/>
          </a:bodyPr>
          <a:lstStyle/>
          <a:p>
            <a:pPr marL="0" indent="0" algn="ctr">
              <a:buFont typeface="Wingdings" panose="05000000000000000000" pitchFamily="2" charset="2"/>
              <a:buNone/>
            </a:pPr>
            <a:r>
              <a:rPr lang="el-GR" altLang="el-GR" sz="3600" b="1">
                <a:solidFill>
                  <a:srgbClr val="FF0000"/>
                </a:solidFill>
                <a:latin typeface="Arial" panose="020B0604020202020204" pitchFamily="34" charset="0"/>
              </a:rPr>
              <a:t>A = 	μέταλλο</a:t>
            </a:r>
            <a:br>
              <a:rPr lang="el-GR" altLang="el-GR" sz="3600" b="1">
                <a:solidFill>
                  <a:schemeClr val="folHlink"/>
                </a:solidFill>
                <a:latin typeface="Arial" panose="020B0604020202020204" pitchFamily="34" charset="0"/>
              </a:rPr>
            </a:br>
            <a:r>
              <a:rPr lang="el-GR" altLang="el-GR" sz="3600" b="1">
                <a:latin typeface="Arial" panose="020B0604020202020204" pitchFamily="34" charset="0"/>
              </a:rPr>
              <a:t>μικρό άτομο</a:t>
            </a:r>
            <a:br>
              <a:rPr lang="el-GR" altLang="el-GR" sz="3600" b="1">
                <a:latin typeface="Arial" panose="020B0604020202020204" pitchFamily="34" charset="0"/>
              </a:rPr>
            </a:br>
            <a:endParaRPr lang="el-GR" altLang="el-GR" sz="3600" b="1">
              <a:latin typeface="Arial" panose="020B0604020202020204" pitchFamily="34" charset="0"/>
            </a:endParaRPr>
          </a:p>
          <a:p>
            <a:pPr marL="0" indent="0" algn="ctr">
              <a:buFont typeface="Wingdings" panose="05000000000000000000" pitchFamily="2" charset="2"/>
              <a:buNone/>
            </a:pPr>
            <a:r>
              <a:rPr lang="el-GR" altLang="el-GR" sz="3600" b="1">
                <a:solidFill>
                  <a:srgbClr val="000099"/>
                </a:solidFill>
                <a:latin typeface="Arial" panose="020B0604020202020204" pitchFamily="34" charset="0"/>
              </a:rPr>
              <a:t>X = 	S (As, Sb, Bi, Se, Te) </a:t>
            </a:r>
            <a:br>
              <a:rPr lang="el-GR" altLang="el-GR" sz="3600" b="1">
                <a:solidFill>
                  <a:srgbClr val="000099"/>
                </a:solidFill>
                <a:latin typeface="Arial" panose="020B0604020202020204" pitchFamily="34" charset="0"/>
              </a:rPr>
            </a:br>
            <a:r>
              <a:rPr lang="el-GR" altLang="el-GR" sz="3600" b="1">
                <a:latin typeface="Arial" panose="020B0604020202020204" pitchFamily="34" charset="0"/>
              </a:rPr>
              <a:t>μεγάλο άτομο</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6" name="Group 2">
            <a:extLst>
              <a:ext uri="{FF2B5EF4-FFF2-40B4-BE49-F238E27FC236}">
                <a16:creationId xmlns:a16="http://schemas.microsoft.com/office/drawing/2014/main" id="{FE470AA9-8FCF-4D5A-88AB-3DA91280057D}"/>
              </a:ext>
            </a:extLst>
          </p:cNvPr>
          <p:cNvGraphicFramePr>
            <a:graphicFrameLocks noGrp="1"/>
          </p:cNvGraphicFramePr>
          <p:nvPr/>
        </p:nvGraphicFramePr>
        <p:xfrm>
          <a:off x="228600" y="1778000"/>
          <a:ext cx="5486400" cy="4013200"/>
        </p:xfrm>
        <a:graphic>
          <a:graphicData uri="http://schemas.openxmlformats.org/drawingml/2006/table">
            <a:tbl>
              <a:tblPr/>
              <a:tblGrid>
                <a:gridCol w="5486400">
                  <a:extLst>
                    <a:ext uri="{9D8B030D-6E8A-4147-A177-3AD203B41FA5}">
                      <a16:colId xmlns:a16="http://schemas.microsoft.com/office/drawing/2014/main" val="160893904"/>
                    </a:ext>
                  </a:extLst>
                </a:gridCol>
              </a:tblGrid>
              <a:tr h="24923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Εμφάνιση</a:t>
                      </a:r>
                    </a:p>
                  </a:txBody>
                  <a:tcPr horzOverflow="overflow">
                    <a:lnL cap="flat">
                      <a:noFill/>
                    </a:lnL>
                    <a:lnR cap="flat">
                      <a:noFill/>
                    </a:lnR>
                    <a:lnT cap="flat">
                      <a:noFill/>
                    </a:lnT>
                    <a:lnB>
                      <a:noFill/>
                    </a:lnB>
                    <a:lnTlToBr>
                      <a:noFill/>
                    </a:lnTlToBr>
                    <a:lnBlToTr>
                      <a:noFill/>
                    </a:lnBlToTr>
                    <a:solidFill>
                      <a:srgbClr val="996600"/>
                    </a:solidFill>
                  </a:tcPr>
                </a:tc>
                <a:extLst>
                  <a:ext uri="{0D108BD9-81ED-4DB2-BD59-A6C34878D82A}">
                    <a16:rowId xmlns:a16="http://schemas.microsoft.com/office/drawing/2014/main" val="708032333"/>
                  </a:ext>
                </a:extLst>
              </a:tr>
              <a:tr h="644525">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Διαδεδομένο ορυκτό του </a:t>
                      </a:r>
                      <a:r>
                        <a:rPr kumimoji="0" lang="en-US" altLang="el-GR" sz="2400" b="1" i="0" u="none" strike="noStrike" cap="none" normalizeH="0" baseline="0">
                          <a:ln>
                            <a:noFill/>
                          </a:ln>
                          <a:solidFill>
                            <a:schemeClr val="folHlink"/>
                          </a:solidFill>
                          <a:effectLst/>
                          <a:latin typeface="Arial" panose="020B0604020202020204" pitchFamily="34" charset="0"/>
                        </a:rPr>
                        <a:t>Cu</a:t>
                      </a:r>
                      <a:r>
                        <a:rPr kumimoji="0" lang="el-GR" altLang="el-GR" sz="2400" b="0" i="0" u="none" strike="noStrike" cap="none" normalizeH="0" baseline="0">
                          <a:ln>
                            <a:noFill/>
                          </a:ln>
                          <a:solidFill>
                            <a:schemeClr val="tx1"/>
                          </a:solidFill>
                          <a:effectLst/>
                          <a:latin typeface="Arial" panose="020B0604020202020204" pitchFamily="34" charset="0"/>
                        </a:rPr>
                        <a:t>. Συχνά έχει πρωτογενή προέλευση και βρίσκεται σε φλέβες χαλκούχων σουλφιδίων ή είναι δευτερογενής και βρίσκεται στη ζώνη εμπλουτισμού. </a:t>
                      </a:r>
                    </a:p>
                  </a:txBody>
                  <a:tcPr horzOverflow="overflow">
                    <a:lnL cap="flat">
                      <a:noFill/>
                    </a:lnL>
                    <a:lnR cap="flat">
                      <a:noFill/>
                    </a:lnR>
                    <a:lnT>
                      <a:noFill/>
                    </a:lnT>
                    <a:lnB>
                      <a:noFill/>
                    </a:lnB>
                    <a:lnTlToBr>
                      <a:noFill/>
                    </a:lnTlToBr>
                    <a:lnBlToTr>
                      <a:noFill/>
                    </a:lnBlToTr>
                    <a:solidFill>
                      <a:srgbClr val="FFFFCC"/>
                    </a:solidFill>
                  </a:tcPr>
                </a:tc>
                <a:extLst>
                  <a:ext uri="{0D108BD9-81ED-4DB2-BD59-A6C34878D82A}">
                    <a16:rowId xmlns:a16="http://schemas.microsoft.com/office/drawing/2014/main" val="2210007248"/>
                  </a:ext>
                </a:extLst>
              </a:tr>
              <a:tr h="25558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Αλλοίωση</a:t>
                      </a:r>
                    </a:p>
                  </a:txBody>
                  <a:tcPr horzOverflow="overflow">
                    <a:lnL cap="flat">
                      <a:noFill/>
                    </a:lnL>
                    <a:lnR cap="flat">
                      <a:noFill/>
                    </a:lnR>
                    <a:lnT>
                      <a:noFill/>
                    </a:lnT>
                    <a:lnB>
                      <a:noFill/>
                    </a:lnB>
                    <a:lnTlToBr>
                      <a:noFill/>
                    </a:lnTlToBr>
                    <a:lnBlToTr>
                      <a:noFill/>
                    </a:lnBlToTr>
                    <a:solidFill>
                      <a:srgbClr val="996600"/>
                    </a:solidFill>
                  </a:tcPr>
                </a:tc>
                <a:extLst>
                  <a:ext uri="{0D108BD9-81ED-4DB2-BD59-A6C34878D82A}">
                    <a16:rowId xmlns:a16="http://schemas.microsoft.com/office/drawing/2014/main" val="1292309541"/>
                  </a:ext>
                </a:extLst>
              </a:tr>
              <a:tr h="50006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Σε κοβελλίνη, χαλκοπυρίτη, χαλκοσίνη, κυπρίτη, χρυσόκολλα, μαλαχίτη, αζουρίτη.</a:t>
                      </a:r>
                    </a:p>
                  </a:txBody>
                  <a:tcPr horzOverflow="overflow">
                    <a:lnL cap="flat">
                      <a:noFill/>
                    </a:lnL>
                    <a:lnR cap="flat">
                      <a:noFill/>
                    </a:lnR>
                    <a:lnT>
                      <a:noFill/>
                    </a:lnT>
                    <a:lnB cap="flat">
                      <a:noFill/>
                    </a:lnB>
                    <a:lnTlToBr>
                      <a:noFill/>
                    </a:lnTlToBr>
                    <a:lnBlToTr>
                      <a:noFill/>
                    </a:lnBlToTr>
                    <a:solidFill>
                      <a:srgbClr val="FFFFCC"/>
                    </a:solidFill>
                  </a:tcPr>
                </a:tc>
                <a:extLst>
                  <a:ext uri="{0D108BD9-81ED-4DB2-BD59-A6C34878D82A}">
                    <a16:rowId xmlns:a16="http://schemas.microsoft.com/office/drawing/2014/main" val="1306617608"/>
                  </a:ext>
                </a:extLst>
              </a:tr>
            </a:tbl>
          </a:graphicData>
        </a:graphic>
      </p:graphicFrame>
      <p:sp>
        <p:nvSpPr>
          <p:cNvPr id="103441" name="Rectangle 17">
            <a:extLst>
              <a:ext uri="{FF2B5EF4-FFF2-40B4-BE49-F238E27FC236}">
                <a16:creationId xmlns:a16="http://schemas.microsoft.com/office/drawing/2014/main" id="{B9C72F41-15CB-4986-9A34-818302EA23CA}"/>
              </a:ext>
            </a:extLst>
          </p:cNvPr>
          <p:cNvSpPr>
            <a:spLocks noGrp="1" noChangeArrowheads="1"/>
          </p:cNvSpPr>
          <p:nvPr>
            <p:ph type="title"/>
          </p:nvPr>
        </p:nvSpPr>
        <p:spPr>
          <a:xfrm>
            <a:off x="762000" y="381000"/>
            <a:ext cx="7518400" cy="762000"/>
          </a:xfrm>
          <a:noFill/>
          <a:ln/>
        </p:spPr>
        <p:txBody>
          <a:bodyPr wrap="none">
            <a:spAutoFit/>
          </a:bodyPr>
          <a:lstStyle/>
          <a:p>
            <a:pPr algn="l">
              <a:tabLst>
                <a:tab pos="2857500" algn="l"/>
                <a:tab pos="5999163" algn="l"/>
              </a:tabLst>
            </a:pPr>
            <a:r>
              <a:rPr lang="en-US" altLang="el-GR">
                <a:solidFill>
                  <a:srgbClr val="66FFFF"/>
                </a:solidFill>
              </a:rPr>
              <a:t>Cu</a:t>
            </a:r>
            <a:r>
              <a:rPr lang="el-GR" altLang="el-GR" baseline="-25000">
                <a:solidFill>
                  <a:srgbClr val="66FFFF"/>
                </a:solidFill>
              </a:rPr>
              <a:t>5</a:t>
            </a:r>
            <a:r>
              <a:rPr lang="en-US" altLang="el-GR">
                <a:solidFill>
                  <a:srgbClr val="66FFFF"/>
                </a:solidFill>
              </a:rPr>
              <a:t>FeS</a:t>
            </a:r>
            <a:r>
              <a:rPr lang="el-GR" altLang="el-GR" baseline="-25000">
                <a:solidFill>
                  <a:srgbClr val="66FFFF"/>
                </a:solidFill>
              </a:rPr>
              <a:t>4</a:t>
            </a:r>
            <a:r>
              <a:rPr lang="el-GR" altLang="el-GR"/>
              <a:t>	Βορνίτης</a:t>
            </a:r>
            <a:r>
              <a:rPr lang="en-US" altLang="el-GR"/>
              <a:t>	</a:t>
            </a:r>
            <a:r>
              <a:rPr lang="el-GR" altLang="el-GR" sz="3600">
                <a:solidFill>
                  <a:srgbClr val="66FFFF"/>
                </a:solidFill>
              </a:rPr>
              <a:t>Κυβικό</a:t>
            </a:r>
          </a:p>
        </p:txBody>
      </p:sp>
      <p:pic>
        <p:nvPicPr>
          <p:cNvPr id="103444" name="Picture 20">
            <a:extLst>
              <a:ext uri="{FF2B5EF4-FFF2-40B4-BE49-F238E27FC236}">
                <a16:creationId xmlns:a16="http://schemas.microsoft.com/office/drawing/2014/main" id="{5EB592DE-6C88-4BDD-A109-5C49CFE9F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916113"/>
            <a:ext cx="2786063" cy="3736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69" name="Picture 21">
            <a:extLst>
              <a:ext uri="{FF2B5EF4-FFF2-40B4-BE49-F238E27FC236}">
                <a16:creationId xmlns:a16="http://schemas.microsoft.com/office/drawing/2014/main" id="{D3E45EF5-3487-4452-A0A4-472615063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789363"/>
            <a:ext cx="6419850" cy="2514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4450" name="Group 2">
            <a:extLst>
              <a:ext uri="{FF2B5EF4-FFF2-40B4-BE49-F238E27FC236}">
                <a16:creationId xmlns:a16="http://schemas.microsoft.com/office/drawing/2014/main" id="{EA75AC54-A4CF-48F3-99D1-45CFAA19E516}"/>
              </a:ext>
            </a:extLst>
          </p:cNvPr>
          <p:cNvGraphicFramePr>
            <a:graphicFrameLocks noGrp="1"/>
          </p:cNvGraphicFramePr>
          <p:nvPr/>
        </p:nvGraphicFramePr>
        <p:xfrm>
          <a:off x="228600" y="1447800"/>
          <a:ext cx="8686800" cy="2097088"/>
        </p:xfrm>
        <a:graphic>
          <a:graphicData uri="http://schemas.openxmlformats.org/drawingml/2006/table">
            <a:tbl>
              <a:tblPr/>
              <a:tblGrid>
                <a:gridCol w="939800">
                  <a:extLst>
                    <a:ext uri="{9D8B030D-6E8A-4147-A177-3AD203B41FA5}">
                      <a16:colId xmlns:a16="http://schemas.microsoft.com/office/drawing/2014/main" val="1176349660"/>
                    </a:ext>
                  </a:extLst>
                </a:gridCol>
                <a:gridCol w="7747000">
                  <a:extLst>
                    <a:ext uri="{9D8B030D-6E8A-4147-A177-3AD203B41FA5}">
                      <a16:colId xmlns:a16="http://schemas.microsoft.com/office/drawing/2014/main" val="644842095"/>
                    </a:ext>
                  </a:extLst>
                </a:gridCol>
              </a:tblGrid>
              <a:tr h="6096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Χρήση</a:t>
                      </a:r>
                    </a:p>
                  </a:txBody>
                  <a:tcP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Αποτελεί μετάλλευμα </a:t>
                      </a:r>
                      <a:r>
                        <a:rPr kumimoji="0" lang="en-US" altLang="el-GR" sz="2400" b="1" i="0" u="none" strike="noStrike" cap="none" normalizeH="0" baseline="0">
                          <a:ln>
                            <a:noFill/>
                          </a:ln>
                          <a:solidFill>
                            <a:schemeClr val="folHlink"/>
                          </a:solidFill>
                          <a:effectLst/>
                          <a:latin typeface="Arial" panose="020B0604020202020204" pitchFamily="34" charset="0"/>
                        </a:rPr>
                        <a:t>Cu</a:t>
                      </a:r>
                      <a:r>
                        <a:rPr kumimoji="0" lang="el-GR" altLang="el-GR" sz="2400" b="0" i="0" u="none" strike="noStrike" cap="none" normalizeH="0" baseline="0">
                          <a:ln>
                            <a:noFill/>
                          </a:ln>
                          <a:solidFill>
                            <a:schemeClr val="tx1"/>
                          </a:solidFill>
                          <a:effectLst/>
                          <a:latin typeface="Arial" panose="020B0604020202020204" pitchFamily="34" charset="0"/>
                        </a:rPr>
                        <a:t>, όχι όμως τόσο σημαντικό όσο ο χαλκοσίνης και ο χαλοπυρίτης.</a:t>
                      </a: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491537140"/>
                  </a:ext>
                </a:extLst>
              </a:tr>
              <a:tr h="62706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Όνομα</a:t>
                      </a:r>
                    </a:p>
                  </a:txBody>
                  <a:tcPr horzOverflow="overflow">
                    <a:lnL cap="flat">
                      <a:noFill/>
                    </a:lnL>
                    <a:lnR>
                      <a:noFill/>
                    </a:lnR>
                    <a:lnT w="12700" cap="flat" cmpd="sng" algn="ctr">
                      <a:solidFill>
                        <a:schemeClr val="tx1"/>
                      </a:solidFill>
                      <a:prstDash val="dot"/>
                      <a:round/>
                      <a:headEnd type="none" w="med" len="med"/>
                      <a:tailEnd type="none" w="med" len="med"/>
                    </a:lnT>
                    <a:lnB>
                      <a:noFill/>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Προς τιμήν του Αυστριακού ορυκτολόγου </a:t>
                      </a:r>
                      <a:br>
                        <a:rPr kumimoji="0" lang="el-GR" altLang="el-GR" sz="2400" b="0" i="0" u="none" strike="noStrike" cap="none" normalizeH="0" baseline="0">
                          <a:ln>
                            <a:noFill/>
                          </a:ln>
                          <a:solidFill>
                            <a:schemeClr val="tx1"/>
                          </a:solidFill>
                          <a:effectLst/>
                          <a:latin typeface="Arial" panose="020B0604020202020204" pitchFamily="34" charset="0"/>
                        </a:rPr>
                      </a:br>
                      <a:r>
                        <a:rPr kumimoji="0" lang="el-GR" altLang="el-GR" sz="2400" b="1" i="0" u="none" strike="noStrike" cap="none" normalizeH="0" baseline="0">
                          <a:ln>
                            <a:noFill/>
                          </a:ln>
                          <a:solidFill>
                            <a:schemeClr val="folHlink"/>
                          </a:solidFill>
                          <a:effectLst/>
                          <a:latin typeface="Arial" panose="020B0604020202020204" pitchFamily="34" charset="0"/>
                        </a:rPr>
                        <a:t>Ignaz von Born (1742-1791).</a:t>
                      </a: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758289251"/>
                  </a:ext>
                </a:extLst>
              </a:tr>
              <a:tr h="28416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000" b="1" i="0" u="none" strike="noStrike" cap="none" normalizeH="0" baseline="0">
                        <a:ln>
                          <a:noFill/>
                        </a:ln>
                        <a:solidFill>
                          <a:srgbClr val="FFFFFF"/>
                        </a:solidFill>
                        <a:effectLst/>
                        <a:latin typeface="Arial Narrow" panose="020B0606020202030204" pitchFamily="34" charset="0"/>
                      </a:endParaRPr>
                    </a:p>
                  </a:txBody>
                  <a:tcPr horzOverflow="overflow">
                    <a:lnL cap="flat">
                      <a:noFill/>
                    </a:lnL>
                    <a:lnR>
                      <a:noFill/>
                    </a:lnR>
                    <a:lnT>
                      <a:noFill/>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1" i="0" u="none" strike="noStrike" cap="none" normalizeH="0" baseline="0">
                          <a:ln>
                            <a:noFill/>
                          </a:ln>
                          <a:solidFill>
                            <a:srgbClr val="CC0000"/>
                          </a:solidFill>
                          <a:effectLst/>
                          <a:latin typeface="Arial" panose="020B0604020202020204" pitchFamily="34" charset="0"/>
                        </a:rPr>
                        <a:t>Bornite </a:t>
                      </a:r>
                      <a:r>
                        <a:rPr kumimoji="0" lang="en-US" altLang="el-GR" sz="2400" b="1" i="0" u="none" strike="noStrike" cap="none" normalizeH="0" baseline="0">
                          <a:ln>
                            <a:noFill/>
                          </a:ln>
                          <a:solidFill>
                            <a:srgbClr val="CC0000"/>
                          </a:solidFill>
                          <a:effectLst/>
                          <a:latin typeface="Arial" panose="020B0604020202020204" pitchFamily="34" charset="0"/>
                        </a:rPr>
                        <a:t>(GB),</a:t>
                      </a:r>
                      <a:r>
                        <a:rPr kumimoji="0" lang="en-US" altLang="el-GR" sz="2400" b="1" i="0" u="none" strike="noStrike" cap="none" normalizeH="0" baseline="0">
                          <a:ln>
                            <a:noFill/>
                          </a:ln>
                          <a:solidFill>
                            <a:schemeClr val="tx1"/>
                          </a:solidFill>
                          <a:effectLst/>
                          <a:latin typeface="Arial" panose="020B0604020202020204" pitchFamily="34" charset="0"/>
                        </a:rPr>
                        <a:t> </a:t>
                      </a:r>
                      <a:r>
                        <a:rPr kumimoji="0" lang="el-GR" altLang="el-GR" sz="2400" b="1" i="0" u="none" strike="noStrike" cap="none" normalizeH="0" baseline="0">
                          <a:ln>
                            <a:noFill/>
                          </a:ln>
                          <a:solidFill>
                            <a:srgbClr val="000099"/>
                          </a:solidFill>
                          <a:effectLst/>
                          <a:latin typeface="Arial" panose="020B0604020202020204" pitchFamily="34" charset="0"/>
                        </a:rPr>
                        <a:t>Bornite </a:t>
                      </a:r>
                      <a:r>
                        <a:rPr kumimoji="0" lang="en-US" altLang="el-GR" sz="2400" b="1" i="0" u="none" strike="noStrike" cap="none" normalizeH="0" baseline="0">
                          <a:ln>
                            <a:noFill/>
                          </a:ln>
                          <a:solidFill>
                            <a:srgbClr val="000099"/>
                          </a:solidFill>
                          <a:effectLst/>
                          <a:latin typeface="Arial" panose="020B0604020202020204" pitchFamily="34" charset="0"/>
                        </a:rPr>
                        <a:t>(F),</a:t>
                      </a:r>
                      <a:r>
                        <a:rPr kumimoji="0" lang="en-US" altLang="el-GR" sz="2400" b="1" i="0" u="none" strike="noStrike" cap="none" normalizeH="0" baseline="0">
                          <a:ln>
                            <a:noFill/>
                          </a:ln>
                          <a:solidFill>
                            <a:schemeClr val="tx1"/>
                          </a:solidFill>
                          <a:effectLst/>
                          <a:latin typeface="Arial" panose="020B0604020202020204" pitchFamily="34" charset="0"/>
                        </a:rPr>
                        <a:t> </a:t>
                      </a:r>
                      <a:r>
                        <a:rPr kumimoji="0" lang="el-GR" altLang="el-GR" sz="2400" b="1" i="0" u="none" strike="noStrike" cap="none" normalizeH="0" baseline="0">
                          <a:ln>
                            <a:noFill/>
                          </a:ln>
                          <a:solidFill>
                            <a:srgbClr val="CC6600"/>
                          </a:solidFill>
                          <a:effectLst/>
                          <a:latin typeface="Arial" panose="020B0604020202020204" pitchFamily="34" charset="0"/>
                        </a:rPr>
                        <a:t>Bornit, Buntkupferkies </a:t>
                      </a:r>
                      <a:r>
                        <a:rPr kumimoji="0" lang="en-US" altLang="el-GR" sz="2400" b="1" i="0" u="none" strike="noStrike" cap="none" normalizeH="0" baseline="0">
                          <a:ln>
                            <a:noFill/>
                          </a:ln>
                          <a:solidFill>
                            <a:srgbClr val="CC6600"/>
                          </a:solidFill>
                          <a:effectLst/>
                          <a:latin typeface="Arial" panose="020B0604020202020204" pitchFamily="34" charset="0"/>
                        </a:rPr>
                        <a:t>(D)</a:t>
                      </a:r>
                      <a:endParaRPr kumimoji="0" lang="el-GR" altLang="el-GR" sz="2400" b="1" i="0" u="none" strike="noStrike" cap="none" normalizeH="0" baseline="0">
                        <a:ln>
                          <a:noFill/>
                        </a:ln>
                        <a:solidFill>
                          <a:srgbClr val="CC6600"/>
                        </a:solidFill>
                        <a:effectLst/>
                        <a:latin typeface="Arial" panose="020B0604020202020204" pitchFamily="34" charset="0"/>
                      </a:endParaRP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008168523"/>
                  </a:ext>
                </a:extLst>
              </a:tr>
            </a:tbl>
          </a:graphicData>
        </a:graphic>
      </p:graphicFrame>
      <p:sp>
        <p:nvSpPr>
          <p:cNvPr id="104466" name="Rectangle 18">
            <a:extLst>
              <a:ext uri="{FF2B5EF4-FFF2-40B4-BE49-F238E27FC236}">
                <a16:creationId xmlns:a16="http://schemas.microsoft.com/office/drawing/2014/main" id="{F03F1EAD-1D3D-4E8B-BEBA-DF50C3BCEC63}"/>
              </a:ext>
            </a:extLst>
          </p:cNvPr>
          <p:cNvSpPr>
            <a:spLocks noGrp="1" noChangeArrowheads="1"/>
          </p:cNvSpPr>
          <p:nvPr>
            <p:ph type="title"/>
          </p:nvPr>
        </p:nvSpPr>
        <p:spPr>
          <a:xfrm>
            <a:off x="762000" y="381000"/>
            <a:ext cx="7518400" cy="762000"/>
          </a:xfrm>
          <a:noFill/>
          <a:ln/>
        </p:spPr>
        <p:txBody>
          <a:bodyPr wrap="none">
            <a:spAutoFit/>
          </a:bodyPr>
          <a:lstStyle/>
          <a:p>
            <a:pPr algn="l">
              <a:tabLst>
                <a:tab pos="2857500" algn="l"/>
                <a:tab pos="5999163" algn="l"/>
              </a:tabLst>
            </a:pPr>
            <a:r>
              <a:rPr lang="en-US" altLang="el-GR">
                <a:solidFill>
                  <a:srgbClr val="66FFFF"/>
                </a:solidFill>
              </a:rPr>
              <a:t>Cu</a:t>
            </a:r>
            <a:r>
              <a:rPr lang="el-GR" altLang="el-GR" baseline="-25000">
                <a:solidFill>
                  <a:srgbClr val="66FFFF"/>
                </a:solidFill>
              </a:rPr>
              <a:t>5</a:t>
            </a:r>
            <a:r>
              <a:rPr lang="en-US" altLang="el-GR">
                <a:solidFill>
                  <a:srgbClr val="66FFFF"/>
                </a:solidFill>
              </a:rPr>
              <a:t>FeS</a:t>
            </a:r>
            <a:r>
              <a:rPr lang="el-GR" altLang="el-GR" baseline="-25000">
                <a:solidFill>
                  <a:srgbClr val="66FFFF"/>
                </a:solidFill>
              </a:rPr>
              <a:t>4</a:t>
            </a:r>
            <a:r>
              <a:rPr lang="el-GR" altLang="el-GR"/>
              <a:t>	Βορνίτης</a:t>
            </a:r>
            <a:r>
              <a:rPr lang="en-US" altLang="el-GR"/>
              <a:t>	</a:t>
            </a:r>
            <a:r>
              <a:rPr lang="el-GR" altLang="el-GR" sz="3600">
                <a:solidFill>
                  <a:srgbClr val="66FFFF"/>
                </a:solidFill>
              </a:rPr>
              <a:t>Κυβικό</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510" name="Group 22">
            <a:extLst>
              <a:ext uri="{FF2B5EF4-FFF2-40B4-BE49-F238E27FC236}">
                <a16:creationId xmlns:a16="http://schemas.microsoft.com/office/drawing/2014/main" id="{DAFC73CF-A165-4251-A2CB-6947C35EC8E1}"/>
              </a:ext>
            </a:extLst>
          </p:cNvPr>
          <p:cNvGraphicFramePr>
            <a:graphicFrameLocks noGrp="1"/>
          </p:cNvGraphicFramePr>
          <p:nvPr/>
        </p:nvGraphicFramePr>
        <p:xfrm>
          <a:off x="457200" y="1468438"/>
          <a:ext cx="8229600" cy="2006600"/>
        </p:xfrm>
        <a:graphic>
          <a:graphicData uri="http://schemas.openxmlformats.org/drawingml/2006/table">
            <a:tbl>
              <a:tblPr/>
              <a:tblGrid>
                <a:gridCol w="5486400">
                  <a:extLst>
                    <a:ext uri="{9D8B030D-6E8A-4147-A177-3AD203B41FA5}">
                      <a16:colId xmlns:a16="http://schemas.microsoft.com/office/drawing/2014/main" val="3539258286"/>
                    </a:ext>
                  </a:extLst>
                </a:gridCol>
                <a:gridCol w="2743200">
                  <a:extLst>
                    <a:ext uri="{9D8B030D-6E8A-4147-A177-3AD203B41FA5}">
                      <a16:colId xmlns:a16="http://schemas.microsoft.com/office/drawing/2014/main" val="779735180"/>
                    </a:ext>
                  </a:extLst>
                </a:gridCol>
              </a:tblGrid>
              <a:tr h="2032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Μορφή</a:t>
                      </a:r>
                    </a:p>
                  </a:txBody>
                  <a:tcPr horzOverflow="overflow">
                    <a:lnL cap="flat">
                      <a:noFill/>
                    </a:lnL>
                    <a:lnR>
                      <a:noFill/>
                    </a:lnR>
                    <a:lnT cap="flat">
                      <a:noFill/>
                    </a:lnT>
                    <a:lnB>
                      <a:noFill/>
                    </a:lnB>
                    <a:lnTlToBr>
                      <a:noFill/>
                    </a:lnTlToBr>
                    <a:lnBlToTr>
                      <a:noFill/>
                    </a:lnBlToTr>
                    <a:solidFill>
                      <a:srgbClr val="996600"/>
                    </a:solidFill>
                  </a:tcPr>
                </a:tc>
                <a:tc rowSpan="2">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400" b="0" i="0" u="none" strike="noStrike" cap="none" normalizeH="0" baseline="0">
                        <a:ln>
                          <a:noFill/>
                        </a:ln>
                        <a:solidFill>
                          <a:schemeClr val="accent1"/>
                        </a:solidFill>
                        <a:effectLst/>
                        <a:latin typeface="Arial" panose="020B0604020202020204" pitchFamily="34" charset="0"/>
                      </a:endParaRPr>
                    </a:p>
                  </a:txBody>
                  <a:tcPr horzOverflow="overflow">
                    <a:lnL>
                      <a:noFill/>
                    </a:lnL>
                    <a:lnR cap="flat">
                      <a:noFill/>
                    </a:lnR>
                    <a:lnT cap="flat">
                      <a:noFill/>
                    </a:lnT>
                    <a:lnB cap="flat">
                      <a:noFill/>
                    </a:lnB>
                    <a:lnTlToBr>
                      <a:noFill/>
                    </a:lnTlToBr>
                    <a:lnBlToTr>
                      <a:noFill/>
                    </a:lnBlToTr>
                    <a:solidFill>
                      <a:schemeClr val="accent1"/>
                    </a:solidFill>
                  </a:tcPr>
                </a:tc>
                <a:extLst>
                  <a:ext uri="{0D108BD9-81ED-4DB2-BD59-A6C34878D82A}">
                    <a16:rowId xmlns:a16="http://schemas.microsoft.com/office/drawing/2014/main" val="1992033419"/>
                  </a:ext>
                </a:extLst>
              </a:tr>
              <a:tr h="127635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Κρύσταλλοι πολύ συχνοί κυβικοί, κυβικοί-οκταεδρικοί, οκταεδρικοί. </a:t>
                      </a:r>
                      <a:br>
                        <a:rPr kumimoji="0" lang="el-GR" altLang="el-GR" sz="2400" b="0" i="0" u="none" strike="noStrike" cap="none" normalizeH="0" baseline="0">
                          <a:ln>
                            <a:noFill/>
                          </a:ln>
                          <a:solidFill>
                            <a:schemeClr val="tx1"/>
                          </a:solidFill>
                          <a:effectLst/>
                          <a:latin typeface="Arial" panose="020B0604020202020204" pitchFamily="34" charset="0"/>
                        </a:rPr>
                      </a:br>
                      <a:r>
                        <a:rPr kumimoji="0" lang="el-GR" altLang="el-GR" sz="2400" b="0" i="0" u="none" strike="noStrike" cap="none" normalizeH="0" baseline="0">
                          <a:ln>
                            <a:noFill/>
                          </a:ln>
                          <a:solidFill>
                            <a:schemeClr val="tx1"/>
                          </a:solidFill>
                          <a:effectLst/>
                          <a:latin typeface="Arial" panose="020B0604020202020204" pitchFamily="34" charset="0"/>
                        </a:rPr>
                        <a:t>Σε σχισμογενή συσσωματώματα αδρόκκοκα, λεπτόκοκκα έως συμπαγή. </a:t>
                      </a:r>
                    </a:p>
                  </a:txBody>
                  <a:tcPr horzOverflow="overflow">
                    <a:lnL cap="flat">
                      <a:noFill/>
                    </a:lnL>
                    <a:lnR>
                      <a:noFill/>
                    </a:lnR>
                    <a:lnT>
                      <a:noFill/>
                    </a:lnT>
                    <a:lnB cap="flat">
                      <a:noFill/>
                    </a:lnB>
                    <a:lnTlToBr>
                      <a:noFill/>
                    </a:lnTlToBr>
                    <a:lnBlToTr>
                      <a:noFill/>
                    </a:lnBlToTr>
                    <a:solidFill>
                      <a:srgbClr val="FFFFCC"/>
                    </a:solidFill>
                  </a:tcPr>
                </a:tc>
                <a:tc vMerge="1">
                  <a:txBody>
                    <a:bodyPr/>
                    <a:lstStyle/>
                    <a:p>
                      <a:endParaRPr lang="el-GR"/>
                    </a:p>
                  </a:txBody>
                  <a:tcPr/>
                </a:tc>
                <a:extLst>
                  <a:ext uri="{0D108BD9-81ED-4DB2-BD59-A6C34878D82A}">
                    <a16:rowId xmlns:a16="http://schemas.microsoft.com/office/drawing/2014/main" val="921246473"/>
                  </a:ext>
                </a:extLst>
              </a:tr>
            </a:tbl>
          </a:graphicData>
        </a:graphic>
      </p:graphicFrame>
      <p:sp>
        <p:nvSpPr>
          <p:cNvPr id="63501" name="Rectangle 13">
            <a:extLst>
              <a:ext uri="{FF2B5EF4-FFF2-40B4-BE49-F238E27FC236}">
                <a16:creationId xmlns:a16="http://schemas.microsoft.com/office/drawing/2014/main" id="{51917664-F42E-47ED-9F98-66DECE4F5C83}"/>
              </a:ext>
            </a:extLst>
          </p:cNvPr>
          <p:cNvSpPr>
            <a:spLocks noGrp="1" noChangeArrowheads="1"/>
          </p:cNvSpPr>
          <p:nvPr>
            <p:ph type="title"/>
          </p:nvPr>
        </p:nvSpPr>
        <p:spPr>
          <a:xfrm>
            <a:off x="838200" y="381000"/>
            <a:ext cx="7461250" cy="762000"/>
          </a:xfrm>
          <a:noFill/>
          <a:ln/>
        </p:spPr>
        <p:txBody>
          <a:bodyPr wrap="none">
            <a:spAutoFit/>
          </a:bodyPr>
          <a:lstStyle/>
          <a:p>
            <a:pPr algn="l">
              <a:tabLst>
                <a:tab pos="2289175" algn="l"/>
                <a:tab pos="2401888" algn="l"/>
                <a:tab pos="5942013" algn="l"/>
                <a:tab pos="6113463" algn="l"/>
              </a:tabLst>
            </a:pPr>
            <a:r>
              <a:rPr lang="en-US" altLang="el-GR">
                <a:solidFill>
                  <a:srgbClr val="66FFFF"/>
                </a:solidFill>
              </a:rPr>
              <a:t>PbS </a:t>
            </a:r>
            <a:r>
              <a:rPr lang="en-US" altLang="el-GR"/>
              <a:t>	</a:t>
            </a:r>
            <a:r>
              <a:rPr lang="el-GR" altLang="el-GR"/>
              <a:t>Γαληνίτης</a:t>
            </a:r>
            <a:r>
              <a:rPr lang="en-US" altLang="el-GR"/>
              <a:t>	</a:t>
            </a:r>
            <a:r>
              <a:rPr lang="el-GR" altLang="el-GR" sz="3600">
                <a:solidFill>
                  <a:srgbClr val="66FFFF"/>
                </a:solidFill>
              </a:rPr>
              <a:t>Κυβικό</a:t>
            </a:r>
          </a:p>
        </p:txBody>
      </p:sp>
      <p:grpSp>
        <p:nvGrpSpPr>
          <p:cNvPr id="63521" name="Group 33">
            <a:extLst>
              <a:ext uri="{FF2B5EF4-FFF2-40B4-BE49-F238E27FC236}">
                <a16:creationId xmlns:a16="http://schemas.microsoft.com/office/drawing/2014/main" id="{93B86C2E-A882-4652-85A8-BD340C6DA077}"/>
              </a:ext>
            </a:extLst>
          </p:cNvPr>
          <p:cNvGrpSpPr>
            <a:grpSpLocks/>
          </p:cNvGrpSpPr>
          <p:nvPr/>
        </p:nvGrpSpPr>
        <p:grpSpPr bwMode="auto">
          <a:xfrm>
            <a:off x="7162800" y="1447800"/>
            <a:ext cx="1624013" cy="1577975"/>
            <a:chOff x="3552" y="1118"/>
            <a:chExt cx="1023" cy="994"/>
          </a:xfrm>
        </p:grpSpPr>
        <p:pic>
          <p:nvPicPr>
            <p:cNvPr id="63514" name="Picture 26">
              <a:extLst>
                <a:ext uri="{FF2B5EF4-FFF2-40B4-BE49-F238E27FC236}">
                  <a16:creationId xmlns:a16="http://schemas.microsoft.com/office/drawing/2014/main" id="{B2B80553-43A1-4658-AA9B-BD0068E8E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 y="1118"/>
              <a:ext cx="1023" cy="994"/>
            </a:xfrm>
            <a:prstGeom prst="rect">
              <a:avLst/>
            </a:prstGeom>
            <a:noFill/>
            <a:extLst>
              <a:ext uri="{909E8E84-426E-40DD-AFC4-6F175D3DCCD1}">
                <a14:hiddenFill xmlns:a14="http://schemas.microsoft.com/office/drawing/2010/main">
                  <a:solidFill>
                    <a:srgbClr val="FFFFFF"/>
                  </a:solidFill>
                </a14:hiddenFill>
              </a:ext>
            </a:extLst>
          </p:spPr>
        </p:pic>
        <p:sp>
          <p:nvSpPr>
            <p:cNvPr id="63518" name="Text Box 30">
              <a:extLst>
                <a:ext uri="{FF2B5EF4-FFF2-40B4-BE49-F238E27FC236}">
                  <a16:creationId xmlns:a16="http://schemas.microsoft.com/office/drawing/2014/main" id="{BAD5540D-84A4-49A3-AB05-595442FDA740}"/>
                </a:ext>
              </a:extLst>
            </p:cNvPr>
            <p:cNvSpPr txBox="1">
              <a:spLocks noChangeArrowheads="1"/>
            </p:cNvSpPr>
            <p:nvPr/>
          </p:nvSpPr>
          <p:spPr bwMode="auto">
            <a:xfrm>
              <a:off x="3988" y="1375"/>
              <a:ext cx="3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2000">
                  <a:solidFill>
                    <a:srgbClr val="996633"/>
                  </a:solidFill>
                </a:rPr>
                <a:t>111</a:t>
              </a:r>
              <a:endParaRPr lang="el-GR" altLang="el-GR" sz="2000">
                <a:solidFill>
                  <a:srgbClr val="996633"/>
                </a:solidFill>
              </a:endParaRPr>
            </a:p>
          </p:txBody>
        </p:sp>
      </p:grpSp>
      <p:grpSp>
        <p:nvGrpSpPr>
          <p:cNvPr id="63522" name="Group 34">
            <a:extLst>
              <a:ext uri="{FF2B5EF4-FFF2-40B4-BE49-F238E27FC236}">
                <a16:creationId xmlns:a16="http://schemas.microsoft.com/office/drawing/2014/main" id="{BA75CAC5-5148-40B3-82CA-915C7E81C8DF}"/>
              </a:ext>
            </a:extLst>
          </p:cNvPr>
          <p:cNvGrpSpPr>
            <a:grpSpLocks/>
          </p:cNvGrpSpPr>
          <p:nvPr/>
        </p:nvGrpSpPr>
        <p:grpSpPr bwMode="auto">
          <a:xfrm>
            <a:off x="5791200" y="1966913"/>
            <a:ext cx="1524000" cy="1385887"/>
            <a:chOff x="4464" y="1143"/>
            <a:chExt cx="960" cy="873"/>
          </a:xfrm>
        </p:grpSpPr>
        <p:pic>
          <p:nvPicPr>
            <p:cNvPr id="63513" name="Picture 25">
              <a:extLst>
                <a:ext uri="{FF2B5EF4-FFF2-40B4-BE49-F238E27FC236}">
                  <a16:creationId xmlns:a16="http://schemas.microsoft.com/office/drawing/2014/main" id="{D67C12C4-638A-4C36-9C9D-7B95DEEA0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 y="1143"/>
              <a:ext cx="960" cy="873"/>
            </a:xfrm>
            <a:prstGeom prst="rect">
              <a:avLst/>
            </a:prstGeom>
            <a:noFill/>
            <a:extLst>
              <a:ext uri="{909E8E84-426E-40DD-AFC4-6F175D3DCCD1}">
                <a14:hiddenFill xmlns:a14="http://schemas.microsoft.com/office/drawing/2010/main">
                  <a:solidFill>
                    <a:srgbClr val="FFFFFF"/>
                  </a:solidFill>
                </a14:hiddenFill>
              </a:ext>
            </a:extLst>
          </p:spPr>
        </p:pic>
        <p:sp>
          <p:nvSpPr>
            <p:cNvPr id="63519" name="Text Box 31">
              <a:extLst>
                <a:ext uri="{FF2B5EF4-FFF2-40B4-BE49-F238E27FC236}">
                  <a16:creationId xmlns:a16="http://schemas.microsoft.com/office/drawing/2014/main" id="{47AA614B-98F4-45FC-B056-B67DB7F8076D}"/>
                </a:ext>
              </a:extLst>
            </p:cNvPr>
            <p:cNvSpPr txBox="1">
              <a:spLocks noChangeArrowheads="1"/>
            </p:cNvSpPr>
            <p:nvPr/>
          </p:nvSpPr>
          <p:spPr bwMode="auto">
            <a:xfrm>
              <a:off x="4660" y="1519"/>
              <a:ext cx="3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2000">
                  <a:solidFill>
                    <a:schemeClr val="bg2"/>
                  </a:solidFill>
                </a:rPr>
                <a:t>100</a:t>
              </a:r>
              <a:endParaRPr lang="el-GR" altLang="el-GR" sz="2000">
                <a:solidFill>
                  <a:schemeClr val="bg2"/>
                </a:solidFill>
              </a:endParaRPr>
            </a:p>
          </p:txBody>
        </p:sp>
      </p:grpSp>
      <p:pic>
        <p:nvPicPr>
          <p:cNvPr id="63523" name="Picture 35">
            <a:extLst>
              <a:ext uri="{FF2B5EF4-FFF2-40B4-BE49-F238E27FC236}">
                <a16:creationId xmlns:a16="http://schemas.microsoft.com/office/drawing/2014/main" id="{4ADA15E7-48DE-4AF4-80E6-2E17F42CAD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716338"/>
            <a:ext cx="8083550" cy="2422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76" name="Group 64">
            <a:extLst>
              <a:ext uri="{FF2B5EF4-FFF2-40B4-BE49-F238E27FC236}">
                <a16:creationId xmlns:a16="http://schemas.microsoft.com/office/drawing/2014/main" id="{96AEECC3-AC2A-42F7-8E71-4E6835F24B52}"/>
              </a:ext>
            </a:extLst>
          </p:cNvPr>
          <p:cNvGraphicFramePr>
            <a:graphicFrameLocks noGrp="1"/>
          </p:cNvGraphicFramePr>
          <p:nvPr/>
        </p:nvGraphicFramePr>
        <p:xfrm>
          <a:off x="457200" y="1447800"/>
          <a:ext cx="4876800" cy="4578350"/>
        </p:xfrm>
        <a:graphic>
          <a:graphicData uri="http://schemas.openxmlformats.org/drawingml/2006/table">
            <a:tbl>
              <a:tblPr/>
              <a:tblGrid>
                <a:gridCol w="1487488">
                  <a:extLst>
                    <a:ext uri="{9D8B030D-6E8A-4147-A177-3AD203B41FA5}">
                      <a16:colId xmlns:a16="http://schemas.microsoft.com/office/drawing/2014/main" val="2768107802"/>
                    </a:ext>
                  </a:extLst>
                </a:gridCol>
                <a:gridCol w="3389312">
                  <a:extLst>
                    <a:ext uri="{9D8B030D-6E8A-4147-A177-3AD203B41FA5}">
                      <a16:colId xmlns:a16="http://schemas.microsoft.com/office/drawing/2014/main" val="1203009902"/>
                    </a:ext>
                  </a:extLst>
                </a:gridCol>
              </a:tblGrid>
              <a:tr h="8382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Λάμψη</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Μεταλλική λαμπρή. Θαμπώνει κάπως με την έκθεση στον αέρα.</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28578350"/>
                  </a:ext>
                </a:extLst>
              </a:tr>
              <a:tr h="58261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Χρώμα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rgbClr val="000000"/>
                          </a:solidFill>
                          <a:effectLst/>
                          <a:latin typeface="Arial" panose="020B0604020202020204" pitchFamily="34" charset="0"/>
                        </a:rPr>
                        <a:t>Μολυβδότεφρο, κυανότεφρο</a:t>
                      </a:r>
                      <a:r>
                        <a:rPr kumimoji="0" lang="el-GR" altLang="el-GR" sz="2800" b="0" i="0" u="none" strike="noStrike" cap="none" normalizeH="0" baseline="0">
                          <a:ln>
                            <a:noFill/>
                          </a:ln>
                          <a:solidFill>
                            <a:schemeClr val="tx1"/>
                          </a:solidFill>
                          <a:effectLst/>
                          <a:latin typeface="Arial Narrow" panose="020B0606020202030204" pitchFamily="34" charset="0"/>
                        </a:rPr>
                        <a:t>.</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252502644"/>
                  </a:ext>
                </a:extLst>
              </a:tr>
              <a:tr h="67468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Γρ. σκόνης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rgbClr val="000000"/>
                          </a:solidFill>
                          <a:effectLst/>
                          <a:latin typeface="Arial" panose="020B0604020202020204" pitchFamily="34" charset="0"/>
                        </a:rPr>
                        <a:t>Μολυβδότεφρη</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283251671"/>
                  </a:ext>
                </a:extLst>
              </a:tr>
              <a:tr h="61595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Σκληρότητα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800" b="0" i="0" u="none" strike="noStrike" cap="none" normalizeH="0" baseline="0">
                          <a:ln>
                            <a:noFill/>
                          </a:ln>
                          <a:solidFill>
                            <a:srgbClr val="006666"/>
                          </a:solidFill>
                          <a:effectLst/>
                          <a:latin typeface="Arial" panose="020B0604020202020204" pitchFamily="34" charset="0"/>
                        </a:rPr>
                        <a:t>2</a:t>
                      </a:r>
                      <a:r>
                        <a:rPr kumimoji="0" lang="el-GR" altLang="el-GR" sz="2800" b="0" i="0" u="none" strike="noStrike" cap="none" normalizeH="0" baseline="0">
                          <a:ln>
                            <a:noFill/>
                          </a:ln>
                          <a:solidFill>
                            <a:srgbClr val="006666"/>
                          </a:solidFill>
                          <a:effectLst/>
                          <a:latin typeface="Arial" panose="020B0604020202020204" pitchFamily="34" charset="0"/>
                          <a:cs typeface="Arial" panose="020B0604020202020204" pitchFamily="34" charset="0"/>
                        </a:rPr>
                        <a:t>½</a:t>
                      </a:r>
                      <a:endParaRPr kumimoji="0" lang="el-GR" altLang="el-GR" sz="2800" b="0" i="0" u="none" strike="noStrike" cap="none" normalizeH="0" baseline="0">
                        <a:ln>
                          <a:noFill/>
                        </a:ln>
                        <a:solidFill>
                          <a:srgbClr val="006666"/>
                        </a:solidFill>
                        <a:effectLst/>
                        <a:latin typeface="Arial" panose="020B0604020202020204" pitchFamily="34" charset="0"/>
                      </a:endParaRP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4141188435"/>
                  </a:ext>
                </a:extLst>
              </a:tr>
              <a:tr h="6096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Ειδ. βάρος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800" b="1" i="0" u="none" strike="noStrike" cap="none" normalizeH="0" baseline="0">
                          <a:ln>
                            <a:noFill/>
                          </a:ln>
                          <a:solidFill>
                            <a:schemeClr val="folHlink"/>
                          </a:solidFill>
                          <a:effectLst/>
                          <a:latin typeface="Arial" panose="020B0604020202020204" pitchFamily="34" charset="0"/>
                        </a:rPr>
                        <a:t>7,5</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680482489"/>
                  </a:ext>
                </a:extLst>
              </a:tr>
              <a:tr h="6096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Σχισμός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Τέλειος (100)</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24876504"/>
                  </a:ext>
                </a:extLst>
              </a:tr>
            </a:tbl>
          </a:graphicData>
        </a:graphic>
      </p:graphicFrame>
      <p:sp>
        <p:nvSpPr>
          <p:cNvPr id="64547" name="Rectangle 35">
            <a:extLst>
              <a:ext uri="{FF2B5EF4-FFF2-40B4-BE49-F238E27FC236}">
                <a16:creationId xmlns:a16="http://schemas.microsoft.com/office/drawing/2014/main" id="{20E37943-46FC-4040-8073-5B422F1B96F4}"/>
              </a:ext>
            </a:extLst>
          </p:cNvPr>
          <p:cNvSpPr>
            <a:spLocks noGrp="1" noChangeArrowheads="1"/>
          </p:cNvSpPr>
          <p:nvPr>
            <p:ph type="title"/>
          </p:nvPr>
        </p:nvSpPr>
        <p:spPr>
          <a:xfrm>
            <a:off x="838200" y="381000"/>
            <a:ext cx="7461250" cy="762000"/>
          </a:xfrm>
          <a:noFill/>
          <a:ln/>
        </p:spPr>
        <p:txBody>
          <a:bodyPr wrap="none">
            <a:spAutoFit/>
          </a:bodyPr>
          <a:lstStyle/>
          <a:p>
            <a:pPr algn="l">
              <a:tabLst>
                <a:tab pos="2289175" algn="l"/>
                <a:tab pos="2401888" algn="l"/>
                <a:tab pos="5942013" algn="l"/>
                <a:tab pos="6113463" algn="l"/>
              </a:tabLst>
            </a:pPr>
            <a:r>
              <a:rPr lang="en-US" altLang="el-GR">
                <a:solidFill>
                  <a:srgbClr val="66FFFF"/>
                </a:solidFill>
              </a:rPr>
              <a:t>PbS </a:t>
            </a:r>
            <a:r>
              <a:rPr lang="en-US" altLang="el-GR"/>
              <a:t>	</a:t>
            </a:r>
            <a:r>
              <a:rPr lang="el-GR" altLang="el-GR"/>
              <a:t>Γαληνίτης</a:t>
            </a:r>
            <a:r>
              <a:rPr lang="en-US" altLang="el-GR"/>
              <a:t>	</a:t>
            </a:r>
            <a:r>
              <a:rPr lang="el-GR" altLang="el-GR" sz="3600">
                <a:solidFill>
                  <a:srgbClr val="66FFFF"/>
                </a:solidFill>
              </a:rPr>
              <a:t>Κυβικό</a:t>
            </a:r>
          </a:p>
        </p:txBody>
      </p:sp>
      <p:pic>
        <p:nvPicPr>
          <p:cNvPr id="64551" name="Picture 39">
            <a:extLst>
              <a:ext uri="{FF2B5EF4-FFF2-40B4-BE49-F238E27FC236}">
                <a16:creationId xmlns:a16="http://schemas.microsoft.com/office/drawing/2014/main" id="{0D3F07D7-518E-4FEE-83C6-CCA152B53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238" y="3657600"/>
            <a:ext cx="868362" cy="468313"/>
          </a:xfrm>
          <a:prstGeom prst="rect">
            <a:avLst/>
          </a:prstGeom>
          <a:noFill/>
          <a:extLst>
            <a:ext uri="{909E8E84-426E-40DD-AFC4-6F175D3DCCD1}">
              <a14:hiddenFill xmlns:a14="http://schemas.microsoft.com/office/drawing/2010/main">
                <a:solidFill>
                  <a:srgbClr val="FFFFFF"/>
                </a:solidFill>
              </a14:hiddenFill>
            </a:ext>
          </a:extLst>
        </p:spPr>
      </p:pic>
      <p:pic>
        <p:nvPicPr>
          <p:cNvPr id="64578" name="Picture 66">
            <a:extLst>
              <a:ext uri="{FF2B5EF4-FFF2-40B4-BE49-F238E27FC236}">
                <a16:creationId xmlns:a16="http://schemas.microsoft.com/office/drawing/2014/main" id="{655D74FC-F448-40F7-A0D1-58E9B79D4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628775"/>
            <a:ext cx="3173412" cy="4370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53" name="Rectangle 17">
            <a:extLst>
              <a:ext uri="{FF2B5EF4-FFF2-40B4-BE49-F238E27FC236}">
                <a16:creationId xmlns:a16="http://schemas.microsoft.com/office/drawing/2014/main" id="{79859056-7D44-493D-9E8D-220C2D4E3F07}"/>
              </a:ext>
            </a:extLst>
          </p:cNvPr>
          <p:cNvSpPr>
            <a:spLocks noGrp="1" noChangeArrowheads="1"/>
          </p:cNvSpPr>
          <p:nvPr>
            <p:ph type="title"/>
          </p:nvPr>
        </p:nvSpPr>
        <p:spPr>
          <a:xfrm>
            <a:off x="838200" y="381000"/>
            <a:ext cx="7461250" cy="762000"/>
          </a:xfrm>
          <a:noFill/>
          <a:ln/>
        </p:spPr>
        <p:txBody>
          <a:bodyPr wrap="none">
            <a:spAutoFit/>
          </a:bodyPr>
          <a:lstStyle/>
          <a:p>
            <a:pPr algn="l">
              <a:tabLst>
                <a:tab pos="2289175" algn="l"/>
                <a:tab pos="2401888" algn="l"/>
                <a:tab pos="5942013" algn="l"/>
                <a:tab pos="6113463" algn="l"/>
              </a:tabLst>
            </a:pPr>
            <a:r>
              <a:rPr lang="en-US" altLang="el-GR">
                <a:solidFill>
                  <a:srgbClr val="66FFFF"/>
                </a:solidFill>
              </a:rPr>
              <a:t>PbS </a:t>
            </a:r>
            <a:r>
              <a:rPr lang="en-US" altLang="el-GR"/>
              <a:t>	</a:t>
            </a:r>
            <a:r>
              <a:rPr lang="el-GR" altLang="el-GR"/>
              <a:t>Γαληνίτης</a:t>
            </a:r>
            <a:r>
              <a:rPr lang="en-US" altLang="el-GR"/>
              <a:t>	</a:t>
            </a:r>
            <a:r>
              <a:rPr lang="el-GR" altLang="el-GR" sz="3600">
                <a:solidFill>
                  <a:srgbClr val="66FFFF"/>
                </a:solidFill>
              </a:rPr>
              <a:t>Κυβικό</a:t>
            </a:r>
          </a:p>
        </p:txBody>
      </p:sp>
      <p:graphicFrame>
        <p:nvGraphicFramePr>
          <p:cNvPr id="65588" name="Group 52">
            <a:extLst>
              <a:ext uri="{FF2B5EF4-FFF2-40B4-BE49-F238E27FC236}">
                <a16:creationId xmlns:a16="http://schemas.microsoft.com/office/drawing/2014/main" id="{790FCC7F-1295-42CC-9993-945E50167F60}"/>
              </a:ext>
            </a:extLst>
          </p:cNvPr>
          <p:cNvGraphicFramePr>
            <a:graphicFrameLocks noGrp="1"/>
          </p:cNvGraphicFramePr>
          <p:nvPr/>
        </p:nvGraphicFramePr>
        <p:xfrm>
          <a:off x="304800" y="1447800"/>
          <a:ext cx="5029200" cy="4924425"/>
        </p:xfrm>
        <a:graphic>
          <a:graphicData uri="http://schemas.openxmlformats.org/drawingml/2006/table">
            <a:tbl>
              <a:tblPr/>
              <a:tblGrid>
                <a:gridCol w="5029200">
                  <a:extLst>
                    <a:ext uri="{9D8B030D-6E8A-4147-A177-3AD203B41FA5}">
                      <a16:colId xmlns:a16="http://schemas.microsoft.com/office/drawing/2014/main" val="602571672"/>
                    </a:ext>
                  </a:extLst>
                </a:gridCol>
              </a:tblGrid>
              <a:tr h="23018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Σύσταση</a:t>
                      </a:r>
                    </a:p>
                  </a:txBody>
                  <a:tcPr horzOverflow="overflow">
                    <a:lnL cap="flat">
                      <a:noFill/>
                    </a:lnL>
                    <a:lnR cap="flat">
                      <a:noFill/>
                    </a:lnR>
                    <a:lnT cap="flat">
                      <a:noFill/>
                    </a:lnT>
                    <a:lnB>
                      <a:noFill/>
                    </a:lnB>
                    <a:lnTlToBr>
                      <a:noFill/>
                    </a:lnTlToBr>
                    <a:lnBlToTr>
                      <a:noFill/>
                    </a:lnBlToTr>
                    <a:solidFill>
                      <a:srgbClr val="996600"/>
                    </a:solidFill>
                  </a:tcPr>
                </a:tc>
                <a:extLst>
                  <a:ext uri="{0D108BD9-81ED-4DB2-BD59-A6C34878D82A}">
                    <a16:rowId xmlns:a16="http://schemas.microsoft.com/office/drawing/2014/main" val="3783346830"/>
                  </a:ext>
                </a:extLst>
              </a:tr>
              <a:tr h="24606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Συνήθως περιέχει ποσά Ag. </a:t>
                      </a:r>
                    </a:p>
                  </a:txBody>
                  <a:tcPr horzOverflow="overflow">
                    <a:lnL cap="flat">
                      <a:noFill/>
                    </a:lnL>
                    <a:lnR cap="flat">
                      <a:noFill/>
                    </a:lnR>
                    <a:lnT>
                      <a:noFill/>
                    </a:lnT>
                    <a:lnB>
                      <a:noFill/>
                    </a:lnB>
                    <a:lnTlToBr>
                      <a:noFill/>
                    </a:lnTlToBr>
                    <a:lnBlToTr>
                      <a:noFill/>
                    </a:lnBlToTr>
                    <a:solidFill>
                      <a:srgbClr val="FFFFCC"/>
                    </a:solidFill>
                  </a:tcPr>
                </a:tc>
                <a:extLst>
                  <a:ext uri="{0D108BD9-81ED-4DB2-BD59-A6C34878D82A}">
                    <a16:rowId xmlns:a16="http://schemas.microsoft.com/office/drawing/2014/main" val="28061861"/>
                  </a:ext>
                </a:extLst>
              </a:tr>
              <a:tr h="24923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Εμφάνιση</a:t>
                      </a:r>
                    </a:p>
                  </a:txBody>
                  <a:tcPr horzOverflow="overflow">
                    <a:lnL cap="flat">
                      <a:noFill/>
                    </a:lnL>
                    <a:lnR cap="flat">
                      <a:noFill/>
                    </a:lnR>
                    <a:lnT>
                      <a:noFill/>
                    </a:lnT>
                    <a:lnB>
                      <a:noFill/>
                    </a:lnB>
                    <a:lnTlToBr>
                      <a:noFill/>
                    </a:lnTlToBr>
                    <a:lnBlToTr>
                      <a:noFill/>
                    </a:lnBlToTr>
                    <a:solidFill>
                      <a:srgbClr val="996600"/>
                    </a:solidFill>
                  </a:tcPr>
                </a:tc>
                <a:extLst>
                  <a:ext uri="{0D108BD9-81ED-4DB2-BD59-A6C34878D82A}">
                    <a16:rowId xmlns:a16="http://schemas.microsoft.com/office/drawing/2014/main" val="2667285612"/>
                  </a:ext>
                </a:extLst>
              </a:tr>
              <a:tr h="644525">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Είναι το πιο κοινό ορυκτό του </a:t>
                      </a:r>
                      <a:r>
                        <a:rPr kumimoji="0" lang="en-US" altLang="el-GR" sz="2400" b="0" i="0" u="none" strike="noStrike" cap="none" normalizeH="0" baseline="0">
                          <a:ln>
                            <a:noFill/>
                          </a:ln>
                          <a:solidFill>
                            <a:schemeClr val="tx1"/>
                          </a:solidFill>
                          <a:effectLst/>
                          <a:latin typeface="Arial" panose="020B0604020202020204" pitchFamily="34" charset="0"/>
                        </a:rPr>
                        <a:t>Pb</a:t>
                      </a:r>
                      <a:r>
                        <a:rPr kumimoji="0" lang="el-GR" altLang="el-GR" sz="2400" b="0" i="0" u="none" strike="noStrike" cap="none" normalizeH="0" baseline="0">
                          <a:ln>
                            <a:noFill/>
                          </a:ln>
                          <a:solidFill>
                            <a:schemeClr val="tx1"/>
                          </a:solidFill>
                          <a:effectLst/>
                          <a:latin typeface="Arial" panose="020B0604020202020204" pitchFamily="34" charset="0"/>
                        </a:rPr>
                        <a:t>. Κυρίως σε υδροθερμικές φλέβες με </a:t>
                      </a:r>
                      <a:r>
                        <a:rPr kumimoji="0" lang="el-GR" altLang="el-GR" sz="2400" b="0" i="0" u="none" strike="noStrike" cap="none" normalizeH="0" baseline="0">
                          <a:ln>
                            <a:noFill/>
                          </a:ln>
                          <a:solidFill>
                            <a:schemeClr val="folHlink"/>
                          </a:solidFill>
                          <a:effectLst/>
                          <a:latin typeface="Arial" panose="020B0604020202020204" pitchFamily="34" charset="0"/>
                        </a:rPr>
                        <a:t>σφαλερίτη, σιδηροπυρίτη, μαρκασίτη, χαλκοπυρίτη, κερουσίτη, αγγλεσίτη, δολομίτη, βαρύτη, φθορίτη</a:t>
                      </a:r>
                      <a:r>
                        <a:rPr kumimoji="0" lang="el-GR" altLang="el-GR" sz="2400" b="0" i="0" u="none" strike="noStrike" cap="none" normalizeH="0" baseline="0">
                          <a:ln>
                            <a:noFill/>
                          </a:ln>
                          <a:solidFill>
                            <a:schemeClr val="tx1"/>
                          </a:solidFill>
                          <a:effectLst/>
                          <a:latin typeface="Arial" panose="020B0604020202020204" pitchFamily="34" charset="0"/>
                        </a:rPr>
                        <a:t>. </a:t>
                      </a:r>
                    </a:p>
                  </a:txBody>
                  <a:tcPr horzOverflow="overflow">
                    <a:lnL cap="flat">
                      <a:noFill/>
                    </a:lnL>
                    <a:lnR cap="flat">
                      <a:noFill/>
                    </a:lnR>
                    <a:lnT>
                      <a:noFill/>
                    </a:lnT>
                    <a:lnB>
                      <a:noFill/>
                    </a:lnB>
                    <a:lnTlToBr>
                      <a:noFill/>
                    </a:lnTlToBr>
                    <a:lnBlToTr>
                      <a:noFill/>
                    </a:lnBlToTr>
                    <a:solidFill>
                      <a:srgbClr val="FFFFCC"/>
                    </a:solidFill>
                  </a:tcPr>
                </a:tc>
                <a:extLst>
                  <a:ext uri="{0D108BD9-81ED-4DB2-BD59-A6C34878D82A}">
                    <a16:rowId xmlns:a16="http://schemas.microsoft.com/office/drawing/2014/main" val="4032314937"/>
                  </a:ext>
                </a:extLst>
              </a:tr>
              <a:tr h="25558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Αλλοίωση</a:t>
                      </a:r>
                    </a:p>
                  </a:txBody>
                  <a:tcPr horzOverflow="overflow">
                    <a:lnL cap="flat">
                      <a:noFill/>
                    </a:lnL>
                    <a:lnR cap="flat">
                      <a:noFill/>
                    </a:lnR>
                    <a:lnT>
                      <a:noFill/>
                    </a:lnT>
                    <a:lnB>
                      <a:noFill/>
                    </a:lnB>
                    <a:lnTlToBr>
                      <a:noFill/>
                    </a:lnTlToBr>
                    <a:lnBlToTr>
                      <a:noFill/>
                    </a:lnBlToTr>
                    <a:solidFill>
                      <a:srgbClr val="996600"/>
                    </a:solidFill>
                  </a:tcPr>
                </a:tc>
                <a:extLst>
                  <a:ext uri="{0D108BD9-81ED-4DB2-BD59-A6C34878D82A}">
                    <a16:rowId xmlns:a16="http://schemas.microsoft.com/office/drawing/2014/main" val="3305018857"/>
                  </a:ext>
                </a:extLst>
              </a:tr>
              <a:tr h="50006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Σε </a:t>
                      </a:r>
                      <a:r>
                        <a:rPr kumimoji="0" lang="el-GR" altLang="el-GR" sz="2400" b="0" i="0" u="none" strike="noStrike" cap="none" normalizeH="0" baseline="0">
                          <a:ln>
                            <a:noFill/>
                          </a:ln>
                          <a:solidFill>
                            <a:schemeClr val="folHlink"/>
                          </a:solidFill>
                          <a:effectLst/>
                          <a:latin typeface="Arial" panose="020B0604020202020204" pitchFamily="34" charset="0"/>
                        </a:rPr>
                        <a:t>κερουσίτη</a:t>
                      </a:r>
                      <a:r>
                        <a:rPr kumimoji="0" lang="en-US" altLang="el-GR" sz="2400" b="0" i="0" u="none" strike="noStrike" cap="none" normalizeH="0" baseline="0">
                          <a:ln>
                            <a:noFill/>
                          </a:ln>
                          <a:solidFill>
                            <a:schemeClr val="folHlink"/>
                          </a:solidFill>
                          <a:effectLst/>
                          <a:latin typeface="Arial" panose="020B0604020202020204" pitchFamily="34" charset="0"/>
                        </a:rPr>
                        <a:t> </a:t>
                      </a:r>
                      <a:r>
                        <a:rPr kumimoji="0" lang="el-GR" altLang="el-GR" sz="2400" b="0" i="0" u="none" strike="noStrike" cap="none" normalizeH="0" baseline="0">
                          <a:ln>
                            <a:noFill/>
                          </a:ln>
                          <a:solidFill>
                            <a:schemeClr val="folHlink"/>
                          </a:solidFill>
                          <a:effectLst/>
                          <a:latin typeface="Arial" panose="020B0604020202020204" pitchFamily="34" charset="0"/>
                        </a:rPr>
                        <a:t>(</a:t>
                      </a:r>
                      <a:r>
                        <a:rPr kumimoji="0" lang="en-US" altLang="el-GR" sz="2400" b="0" i="0" u="none" strike="noStrike" cap="none" normalizeH="0" baseline="0">
                          <a:ln>
                            <a:noFill/>
                          </a:ln>
                          <a:solidFill>
                            <a:schemeClr val="folHlink"/>
                          </a:solidFill>
                          <a:effectLst/>
                          <a:latin typeface="Arial" panose="020B0604020202020204" pitchFamily="34" charset="0"/>
                        </a:rPr>
                        <a:t>PbCO</a:t>
                      </a:r>
                      <a:r>
                        <a:rPr kumimoji="0" lang="en-US" altLang="el-GR" sz="2400" b="0" i="0" u="none" strike="noStrike" cap="none" normalizeH="0" baseline="-25000">
                          <a:ln>
                            <a:noFill/>
                          </a:ln>
                          <a:solidFill>
                            <a:schemeClr val="folHlink"/>
                          </a:solidFill>
                          <a:effectLst/>
                          <a:latin typeface="Arial" panose="020B0604020202020204" pitchFamily="34" charset="0"/>
                        </a:rPr>
                        <a:t>3</a:t>
                      </a:r>
                      <a:r>
                        <a:rPr kumimoji="0" lang="en-US" altLang="el-GR" sz="2400" b="0" i="0" u="none" strike="noStrike" cap="none" normalizeH="0" baseline="0">
                          <a:ln>
                            <a:noFill/>
                          </a:ln>
                          <a:solidFill>
                            <a:schemeClr val="folHlink"/>
                          </a:solidFill>
                          <a:effectLst/>
                          <a:latin typeface="Arial" panose="020B0604020202020204" pitchFamily="34" charset="0"/>
                        </a:rPr>
                        <a:t>)</a:t>
                      </a:r>
                      <a:r>
                        <a:rPr kumimoji="0" lang="el-GR" altLang="el-GR" sz="2400" b="0" i="0" u="none" strike="noStrike" cap="none" normalizeH="0" baseline="0">
                          <a:ln>
                            <a:noFill/>
                          </a:ln>
                          <a:solidFill>
                            <a:schemeClr val="tx1"/>
                          </a:solidFill>
                          <a:effectLst/>
                          <a:latin typeface="Arial" panose="020B0604020202020204" pitchFamily="34" charset="0"/>
                        </a:rPr>
                        <a:t> και </a:t>
                      </a:r>
                      <a:r>
                        <a:rPr kumimoji="0" lang="el-GR" altLang="el-GR" sz="2400" b="0" i="0" u="none" strike="noStrike" cap="none" normalizeH="0" baseline="0">
                          <a:ln>
                            <a:noFill/>
                          </a:ln>
                          <a:solidFill>
                            <a:schemeClr val="folHlink"/>
                          </a:solidFill>
                          <a:effectLst/>
                          <a:latin typeface="Arial" panose="020B0604020202020204" pitchFamily="34" charset="0"/>
                        </a:rPr>
                        <a:t>αγγλεσίτη (</a:t>
                      </a:r>
                      <a:r>
                        <a:rPr kumimoji="0" lang="en-US" altLang="el-GR" sz="2400" b="0" i="0" u="none" strike="noStrike" cap="none" normalizeH="0" baseline="0">
                          <a:ln>
                            <a:noFill/>
                          </a:ln>
                          <a:solidFill>
                            <a:schemeClr val="folHlink"/>
                          </a:solidFill>
                          <a:effectLst/>
                          <a:latin typeface="Arial" panose="020B0604020202020204" pitchFamily="34" charset="0"/>
                        </a:rPr>
                        <a:t>PbSO</a:t>
                      </a:r>
                      <a:r>
                        <a:rPr kumimoji="0" lang="en-US" altLang="el-GR" sz="2400" b="0" i="0" u="none" strike="noStrike" cap="none" normalizeH="0" baseline="-25000">
                          <a:ln>
                            <a:noFill/>
                          </a:ln>
                          <a:solidFill>
                            <a:schemeClr val="folHlink"/>
                          </a:solidFill>
                          <a:effectLst/>
                          <a:latin typeface="Arial" panose="020B0604020202020204" pitchFamily="34" charset="0"/>
                        </a:rPr>
                        <a:t>4</a:t>
                      </a:r>
                      <a:r>
                        <a:rPr kumimoji="0" lang="en-US" altLang="el-GR" sz="2400" b="0" i="0" u="none" strike="noStrike" cap="none" normalizeH="0" baseline="0">
                          <a:ln>
                            <a:noFill/>
                          </a:ln>
                          <a:solidFill>
                            <a:schemeClr val="folHlink"/>
                          </a:solidFill>
                          <a:effectLst/>
                          <a:latin typeface="Arial" panose="020B0604020202020204" pitchFamily="34" charset="0"/>
                        </a:rPr>
                        <a:t>)</a:t>
                      </a:r>
                      <a:r>
                        <a:rPr kumimoji="0" lang="el-GR" altLang="el-GR" sz="2400" b="0" i="0" u="none" strike="noStrike" cap="none" normalizeH="0" baseline="0">
                          <a:ln>
                            <a:noFill/>
                          </a:ln>
                          <a:solidFill>
                            <a:schemeClr val="folHlink"/>
                          </a:solidFill>
                          <a:effectLst/>
                          <a:latin typeface="Arial" panose="020B0604020202020204" pitchFamily="34" charset="0"/>
                        </a:rPr>
                        <a:t>.</a:t>
                      </a:r>
                    </a:p>
                  </a:txBody>
                  <a:tcPr horzOverflow="overflow">
                    <a:lnL cap="flat">
                      <a:noFill/>
                    </a:lnL>
                    <a:lnR cap="flat">
                      <a:noFill/>
                    </a:lnR>
                    <a:lnT>
                      <a:noFill/>
                    </a:lnT>
                    <a:lnB cap="flat">
                      <a:noFill/>
                    </a:lnB>
                    <a:lnTlToBr>
                      <a:noFill/>
                    </a:lnTlToBr>
                    <a:lnBlToTr>
                      <a:noFill/>
                    </a:lnBlToTr>
                    <a:solidFill>
                      <a:srgbClr val="FFFFCC"/>
                    </a:solidFill>
                  </a:tcPr>
                </a:tc>
                <a:extLst>
                  <a:ext uri="{0D108BD9-81ED-4DB2-BD59-A6C34878D82A}">
                    <a16:rowId xmlns:a16="http://schemas.microsoft.com/office/drawing/2014/main" val="817174222"/>
                  </a:ext>
                </a:extLst>
              </a:tr>
            </a:tbl>
          </a:graphicData>
        </a:graphic>
      </p:graphicFrame>
      <p:pic>
        <p:nvPicPr>
          <p:cNvPr id="65591" name="Picture 55">
            <a:extLst>
              <a:ext uri="{FF2B5EF4-FFF2-40B4-BE49-F238E27FC236}">
                <a16:creationId xmlns:a16="http://schemas.microsoft.com/office/drawing/2014/main" id="{CE16905F-A064-42BE-ADA9-033F9D3F4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557338"/>
            <a:ext cx="3090863" cy="455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89" name="Group 29">
            <a:extLst>
              <a:ext uri="{FF2B5EF4-FFF2-40B4-BE49-F238E27FC236}">
                <a16:creationId xmlns:a16="http://schemas.microsoft.com/office/drawing/2014/main" id="{72CB15E0-0ABC-42D8-AB3E-24BE7FF68972}"/>
              </a:ext>
            </a:extLst>
          </p:cNvPr>
          <p:cNvGraphicFramePr>
            <a:graphicFrameLocks noGrp="1"/>
          </p:cNvGraphicFramePr>
          <p:nvPr/>
        </p:nvGraphicFramePr>
        <p:xfrm>
          <a:off x="228600" y="1447800"/>
          <a:ext cx="8686800" cy="2513013"/>
        </p:xfrm>
        <a:graphic>
          <a:graphicData uri="http://schemas.openxmlformats.org/drawingml/2006/table">
            <a:tbl>
              <a:tblPr/>
              <a:tblGrid>
                <a:gridCol w="939800">
                  <a:extLst>
                    <a:ext uri="{9D8B030D-6E8A-4147-A177-3AD203B41FA5}">
                      <a16:colId xmlns:a16="http://schemas.microsoft.com/office/drawing/2014/main" val="2799296847"/>
                    </a:ext>
                  </a:extLst>
                </a:gridCol>
                <a:gridCol w="7747000">
                  <a:extLst>
                    <a:ext uri="{9D8B030D-6E8A-4147-A177-3AD203B41FA5}">
                      <a16:colId xmlns:a16="http://schemas.microsoft.com/office/drawing/2014/main" val="841059026"/>
                    </a:ext>
                  </a:extLst>
                </a:gridCol>
              </a:tblGrid>
              <a:tr h="6096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Χρήση</a:t>
                      </a:r>
                    </a:p>
                  </a:txBody>
                  <a:tcP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Αποτελεί πρακτικά τη μοναδική πηγή </a:t>
                      </a:r>
                      <a:r>
                        <a:rPr kumimoji="0" lang="en-US" altLang="el-GR" sz="2400" b="1" i="0" u="none" strike="noStrike" cap="none" normalizeH="0" baseline="0">
                          <a:ln>
                            <a:noFill/>
                          </a:ln>
                          <a:solidFill>
                            <a:schemeClr val="folHlink"/>
                          </a:solidFill>
                          <a:effectLst/>
                          <a:latin typeface="Arial" panose="020B0604020202020204" pitchFamily="34" charset="0"/>
                        </a:rPr>
                        <a:t>Pb</a:t>
                      </a:r>
                      <a:r>
                        <a:rPr kumimoji="0" lang="el-GR" altLang="el-GR" sz="2400" b="0" i="0" u="none" strike="noStrike" cap="none" normalizeH="0" baseline="0">
                          <a:ln>
                            <a:noFill/>
                          </a:ln>
                          <a:solidFill>
                            <a:schemeClr val="tx1"/>
                          </a:solidFill>
                          <a:effectLst/>
                          <a:latin typeface="Arial" panose="020B0604020202020204" pitchFamily="34" charset="0"/>
                        </a:rPr>
                        <a:t>. Επίσης είναι πολύ σημαντικό μετάλλευμα </a:t>
                      </a:r>
                      <a:r>
                        <a:rPr kumimoji="0" lang="en-US" altLang="el-GR" sz="2400" b="1" i="0" u="none" strike="noStrike" cap="none" normalizeH="0" baseline="0">
                          <a:ln>
                            <a:noFill/>
                          </a:ln>
                          <a:solidFill>
                            <a:schemeClr val="folHlink"/>
                          </a:solidFill>
                          <a:effectLst/>
                          <a:latin typeface="Arial" panose="020B0604020202020204" pitchFamily="34" charset="0"/>
                        </a:rPr>
                        <a:t>Ag</a:t>
                      </a:r>
                      <a:r>
                        <a:rPr kumimoji="0" lang="en-US" altLang="el-GR" sz="2400" b="0" i="0" u="none" strike="noStrike" cap="none" normalizeH="0" baseline="0">
                          <a:ln>
                            <a:noFill/>
                          </a:ln>
                          <a:solidFill>
                            <a:schemeClr val="tx1"/>
                          </a:solidFill>
                          <a:effectLst/>
                          <a:latin typeface="Arial" panose="020B0604020202020204" pitchFamily="34" charset="0"/>
                        </a:rPr>
                        <a:t>.</a:t>
                      </a:r>
                      <a:endParaRPr kumimoji="0" lang="el-GR" altLang="el-GR" sz="2400" b="0" i="0" u="none" strike="noStrike" cap="none" normalizeH="0" baseline="0">
                        <a:ln>
                          <a:noFill/>
                        </a:ln>
                        <a:solidFill>
                          <a:schemeClr val="tx1"/>
                        </a:solidFill>
                        <a:effectLst/>
                        <a:latin typeface="Arial" panose="020B0604020202020204" pitchFamily="34" charset="0"/>
                      </a:endParaRP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995961609"/>
                  </a:ext>
                </a:extLst>
              </a:tr>
              <a:tr h="87153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Όνομα</a:t>
                      </a:r>
                    </a:p>
                  </a:txBody>
                  <a:tcPr horzOverflow="overflow">
                    <a:lnL cap="flat">
                      <a:noFill/>
                    </a:lnL>
                    <a:lnR>
                      <a:noFill/>
                    </a:lnR>
                    <a:lnT w="12700" cap="flat" cmpd="sng" algn="ctr">
                      <a:solidFill>
                        <a:schemeClr val="tx1"/>
                      </a:solidFill>
                      <a:prstDash val="dot"/>
                      <a:round/>
                      <a:headEnd type="none" w="med" len="med"/>
                      <a:tailEnd type="none" w="med" len="med"/>
                    </a:lnT>
                    <a:lnB>
                      <a:noFill/>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Είναι γνωστός από την αρχαιότητα. Ο Πλίνιος τον ονομάζει </a:t>
                      </a:r>
                      <a:r>
                        <a:rPr kumimoji="0" lang="el-GR" altLang="el-GR" sz="2400" b="1" i="0" u="none" strike="noStrike" cap="none" normalizeH="0" baseline="0">
                          <a:ln>
                            <a:noFill/>
                          </a:ln>
                          <a:solidFill>
                            <a:schemeClr val="folHlink"/>
                          </a:solidFill>
                          <a:effectLst/>
                          <a:latin typeface="Arial" panose="020B0604020202020204" pitchFamily="34" charset="0"/>
                        </a:rPr>
                        <a:t>Galena</a:t>
                      </a:r>
                      <a:r>
                        <a:rPr kumimoji="0" lang="el-GR" altLang="el-GR" sz="2400" b="0" i="0" u="none" strike="noStrike" cap="none" normalizeH="0" baseline="0">
                          <a:ln>
                            <a:noFill/>
                          </a:ln>
                          <a:solidFill>
                            <a:schemeClr val="tx1"/>
                          </a:solidFill>
                          <a:effectLst/>
                          <a:latin typeface="Arial" panose="020B0604020202020204" pitchFamily="34" charset="0"/>
                        </a:rPr>
                        <a:t>. </a:t>
                      </a: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206785202"/>
                  </a:ext>
                </a:extLst>
              </a:tr>
              <a:tr h="28416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000" b="1" i="0" u="none" strike="noStrike" cap="none" normalizeH="0" baseline="0">
                        <a:ln>
                          <a:noFill/>
                        </a:ln>
                        <a:solidFill>
                          <a:srgbClr val="FFFFFF"/>
                        </a:solidFill>
                        <a:effectLst/>
                        <a:latin typeface="Arial Narrow" panose="020B0606020202030204" pitchFamily="34" charset="0"/>
                      </a:endParaRPr>
                    </a:p>
                  </a:txBody>
                  <a:tcPr horzOverflow="overflow">
                    <a:lnL cap="flat">
                      <a:noFill/>
                    </a:lnL>
                    <a:lnR>
                      <a:noFill/>
                    </a:lnR>
                    <a:lnT>
                      <a:noFill/>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1" i="0" u="none" strike="noStrike" cap="none" normalizeH="0" baseline="0">
                          <a:ln>
                            <a:noFill/>
                          </a:ln>
                          <a:solidFill>
                            <a:srgbClr val="CC0000"/>
                          </a:solidFill>
                          <a:effectLst/>
                          <a:latin typeface="Arial" panose="020B0604020202020204" pitchFamily="34" charset="0"/>
                        </a:rPr>
                        <a:t>Galena, Lead Glance</a:t>
                      </a:r>
                      <a:r>
                        <a:rPr kumimoji="0" lang="en-US" altLang="el-GR" sz="2400" b="1" i="0" u="none" strike="noStrike" cap="none" normalizeH="0" baseline="0">
                          <a:ln>
                            <a:noFill/>
                          </a:ln>
                          <a:solidFill>
                            <a:srgbClr val="CC0000"/>
                          </a:solidFill>
                          <a:effectLst/>
                          <a:latin typeface="Arial" panose="020B0604020202020204" pitchFamily="34" charset="0"/>
                        </a:rPr>
                        <a:t> (GB),</a:t>
                      </a:r>
                      <a:r>
                        <a:rPr kumimoji="0" lang="el-GR" altLang="el-GR" sz="2400" b="1" i="0" u="none" strike="noStrike" cap="none" normalizeH="0" baseline="0">
                          <a:ln>
                            <a:noFill/>
                          </a:ln>
                          <a:solidFill>
                            <a:srgbClr val="CC0000"/>
                          </a:solidFill>
                          <a:effectLst/>
                          <a:latin typeface="Arial" panose="020B0604020202020204" pitchFamily="34" charset="0"/>
                        </a:rPr>
                        <a:t> </a:t>
                      </a:r>
                      <a:r>
                        <a:rPr kumimoji="0" lang="el-GR" altLang="el-GR" sz="2400" b="1" i="0" u="none" strike="noStrike" cap="none" normalizeH="0" baseline="0">
                          <a:ln>
                            <a:noFill/>
                          </a:ln>
                          <a:solidFill>
                            <a:srgbClr val="000099"/>
                          </a:solidFill>
                          <a:effectLst/>
                          <a:latin typeface="Arial" panose="020B0604020202020204" pitchFamily="34" charset="0"/>
                        </a:rPr>
                        <a:t>Galène </a:t>
                      </a:r>
                      <a:r>
                        <a:rPr kumimoji="0" lang="en-US" altLang="el-GR" sz="2400" b="1" i="0" u="none" strike="noStrike" cap="none" normalizeH="0" baseline="0">
                          <a:ln>
                            <a:noFill/>
                          </a:ln>
                          <a:solidFill>
                            <a:srgbClr val="000099"/>
                          </a:solidFill>
                          <a:effectLst/>
                          <a:latin typeface="Arial" panose="020B0604020202020204" pitchFamily="34" charset="0"/>
                        </a:rPr>
                        <a:t>(F),</a:t>
                      </a:r>
                      <a:r>
                        <a:rPr kumimoji="0" lang="el-GR" altLang="el-GR" sz="2400" b="1" i="0" u="none" strike="noStrike" cap="none" normalizeH="0" baseline="0">
                          <a:ln>
                            <a:noFill/>
                          </a:ln>
                          <a:solidFill>
                            <a:srgbClr val="CC0000"/>
                          </a:solidFill>
                          <a:effectLst/>
                          <a:latin typeface="Arial" panose="020B0604020202020204" pitchFamily="34" charset="0"/>
                        </a:rPr>
                        <a:t> </a:t>
                      </a:r>
                      <a:br>
                        <a:rPr kumimoji="0" lang="en-US" altLang="el-GR" sz="2400" b="1" i="0" u="none" strike="noStrike" cap="none" normalizeH="0" baseline="0">
                          <a:ln>
                            <a:noFill/>
                          </a:ln>
                          <a:solidFill>
                            <a:srgbClr val="CC0000"/>
                          </a:solidFill>
                          <a:effectLst/>
                          <a:latin typeface="Arial" panose="020B0604020202020204" pitchFamily="34" charset="0"/>
                        </a:rPr>
                      </a:br>
                      <a:r>
                        <a:rPr kumimoji="0" lang="el-GR" altLang="el-GR" sz="2400" b="1" i="0" u="none" strike="noStrike" cap="none" normalizeH="0" baseline="0">
                          <a:ln>
                            <a:noFill/>
                          </a:ln>
                          <a:solidFill>
                            <a:srgbClr val="CC6600"/>
                          </a:solidFill>
                          <a:effectLst/>
                          <a:latin typeface="Arial" panose="020B0604020202020204" pitchFamily="34" charset="0"/>
                        </a:rPr>
                        <a:t>Galenit,</a:t>
                      </a:r>
                      <a:r>
                        <a:rPr kumimoji="0" lang="el-GR" altLang="el-GR" sz="2400" b="1" i="0" u="none" strike="noStrike" cap="none" normalizeH="0" baseline="0">
                          <a:ln>
                            <a:noFill/>
                          </a:ln>
                          <a:solidFill>
                            <a:srgbClr val="CC0000"/>
                          </a:solidFill>
                          <a:effectLst/>
                          <a:latin typeface="Arial" panose="020B0604020202020204" pitchFamily="34" charset="0"/>
                        </a:rPr>
                        <a:t> </a:t>
                      </a:r>
                      <a:r>
                        <a:rPr kumimoji="0" lang="el-GR" altLang="el-GR" sz="2400" b="1" i="0" u="none" strike="noStrike" cap="none" normalizeH="0" baseline="0">
                          <a:ln>
                            <a:noFill/>
                          </a:ln>
                          <a:solidFill>
                            <a:srgbClr val="CC6600"/>
                          </a:solidFill>
                          <a:effectLst/>
                          <a:latin typeface="Arial" panose="020B0604020202020204" pitchFamily="34" charset="0"/>
                        </a:rPr>
                        <a:t>Bleiglanz, Bleischweif </a:t>
                      </a:r>
                      <a:r>
                        <a:rPr kumimoji="0" lang="en-US" altLang="el-GR" sz="2400" b="1" i="0" u="none" strike="noStrike" cap="none" normalizeH="0" baseline="0">
                          <a:ln>
                            <a:noFill/>
                          </a:ln>
                          <a:solidFill>
                            <a:srgbClr val="CC6600"/>
                          </a:solidFill>
                          <a:effectLst/>
                          <a:latin typeface="Arial" panose="020B0604020202020204" pitchFamily="34" charset="0"/>
                        </a:rPr>
                        <a:t>(D)</a:t>
                      </a:r>
                      <a:endParaRPr kumimoji="0" lang="el-GR" altLang="el-GR" sz="2400" b="1" i="0" u="none" strike="noStrike" cap="none" normalizeH="0" baseline="0">
                        <a:ln>
                          <a:noFill/>
                        </a:ln>
                        <a:solidFill>
                          <a:srgbClr val="CC6600"/>
                        </a:solidFill>
                        <a:effectLst/>
                        <a:latin typeface="Arial" panose="020B0604020202020204" pitchFamily="34" charset="0"/>
                      </a:endParaRP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711491765"/>
                  </a:ext>
                </a:extLst>
              </a:tr>
            </a:tbl>
          </a:graphicData>
        </a:graphic>
      </p:graphicFrame>
      <p:sp>
        <p:nvSpPr>
          <p:cNvPr id="66583" name="Rectangle 23">
            <a:extLst>
              <a:ext uri="{FF2B5EF4-FFF2-40B4-BE49-F238E27FC236}">
                <a16:creationId xmlns:a16="http://schemas.microsoft.com/office/drawing/2014/main" id="{8BC4D747-7D3E-4C6E-A116-50E3DAFF02BC}"/>
              </a:ext>
            </a:extLst>
          </p:cNvPr>
          <p:cNvSpPr>
            <a:spLocks noGrp="1" noChangeArrowheads="1"/>
          </p:cNvSpPr>
          <p:nvPr>
            <p:ph type="title"/>
          </p:nvPr>
        </p:nvSpPr>
        <p:spPr>
          <a:xfrm>
            <a:off x="838200" y="381000"/>
            <a:ext cx="7461250" cy="762000"/>
          </a:xfrm>
          <a:noFill/>
          <a:ln/>
        </p:spPr>
        <p:txBody>
          <a:bodyPr wrap="none">
            <a:spAutoFit/>
          </a:bodyPr>
          <a:lstStyle/>
          <a:p>
            <a:pPr algn="l">
              <a:tabLst>
                <a:tab pos="2289175" algn="l"/>
                <a:tab pos="2401888" algn="l"/>
                <a:tab pos="5942013" algn="l"/>
                <a:tab pos="6113463" algn="l"/>
              </a:tabLst>
            </a:pPr>
            <a:r>
              <a:rPr lang="en-US" altLang="el-GR">
                <a:solidFill>
                  <a:srgbClr val="66FFFF"/>
                </a:solidFill>
              </a:rPr>
              <a:t>PbS </a:t>
            </a:r>
            <a:r>
              <a:rPr lang="en-US" altLang="el-GR"/>
              <a:t>	</a:t>
            </a:r>
            <a:r>
              <a:rPr lang="el-GR" altLang="el-GR"/>
              <a:t>Γαληνίτης</a:t>
            </a:r>
            <a:r>
              <a:rPr lang="en-US" altLang="el-GR"/>
              <a:t>	</a:t>
            </a:r>
            <a:r>
              <a:rPr lang="el-GR" altLang="el-GR" sz="3600">
                <a:solidFill>
                  <a:srgbClr val="66FFFF"/>
                </a:solidFill>
              </a:rPr>
              <a:t>Κυβικό</a:t>
            </a:r>
          </a:p>
        </p:txBody>
      </p:sp>
      <p:pic>
        <p:nvPicPr>
          <p:cNvPr id="66593" name="Picture 33">
            <a:extLst>
              <a:ext uri="{FF2B5EF4-FFF2-40B4-BE49-F238E27FC236}">
                <a16:creationId xmlns:a16="http://schemas.microsoft.com/office/drawing/2014/main" id="{9E0715CA-328D-41B8-BA93-E4E882AA3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4149725"/>
            <a:ext cx="8147050" cy="2332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14" name="Group 30">
            <a:extLst>
              <a:ext uri="{FF2B5EF4-FFF2-40B4-BE49-F238E27FC236}">
                <a16:creationId xmlns:a16="http://schemas.microsoft.com/office/drawing/2014/main" id="{DC3BCE52-8B8E-4D32-97DF-CF83EAB6FD8D}"/>
              </a:ext>
            </a:extLst>
          </p:cNvPr>
          <p:cNvGraphicFramePr>
            <a:graphicFrameLocks noGrp="1"/>
          </p:cNvGraphicFramePr>
          <p:nvPr/>
        </p:nvGraphicFramePr>
        <p:xfrm>
          <a:off x="457200" y="1392238"/>
          <a:ext cx="8229600" cy="2371725"/>
        </p:xfrm>
        <a:graphic>
          <a:graphicData uri="http://schemas.openxmlformats.org/drawingml/2006/table">
            <a:tbl>
              <a:tblPr/>
              <a:tblGrid>
                <a:gridCol w="6172200">
                  <a:extLst>
                    <a:ext uri="{9D8B030D-6E8A-4147-A177-3AD203B41FA5}">
                      <a16:colId xmlns:a16="http://schemas.microsoft.com/office/drawing/2014/main" val="2227358249"/>
                    </a:ext>
                  </a:extLst>
                </a:gridCol>
                <a:gridCol w="2057400">
                  <a:extLst>
                    <a:ext uri="{9D8B030D-6E8A-4147-A177-3AD203B41FA5}">
                      <a16:colId xmlns:a16="http://schemas.microsoft.com/office/drawing/2014/main" val="823720161"/>
                    </a:ext>
                  </a:extLst>
                </a:gridCol>
              </a:tblGrid>
              <a:tr h="2032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Μορφή</a:t>
                      </a:r>
                    </a:p>
                  </a:txBody>
                  <a:tcPr horzOverflow="overflow">
                    <a:lnL cap="flat">
                      <a:noFill/>
                    </a:lnL>
                    <a:lnR>
                      <a:noFill/>
                    </a:lnR>
                    <a:lnT cap="flat">
                      <a:noFill/>
                    </a:lnT>
                    <a:lnB>
                      <a:noFill/>
                    </a:lnB>
                    <a:lnTlToBr>
                      <a:noFill/>
                    </a:lnTlToBr>
                    <a:lnBlToTr>
                      <a:noFill/>
                    </a:lnBlToTr>
                    <a:solidFill>
                      <a:srgbClr val="996600"/>
                    </a:solidFill>
                  </a:tcPr>
                </a:tc>
                <a:tc rowSpan="2">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400" b="0" i="0" u="none" strike="noStrike" cap="none" normalizeH="0" baseline="0">
                        <a:ln>
                          <a:noFill/>
                        </a:ln>
                        <a:solidFill>
                          <a:schemeClr val="accent1"/>
                        </a:solidFill>
                        <a:effectLst/>
                        <a:latin typeface="Arial" panose="020B0604020202020204" pitchFamily="34" charset="0"/>
                      </a:endParaRPr>
                    </a:p>
                  </a:txBody>
                  <a:tcPr horzOverflow="overflow">
                    <a:lnL>
                      <a:noFill/>
                    </a:lnL>
                    <a:lnR cap="flat">
                      <a:noFill/>
                    </a:lnR>
                    <a:lnT cap="flat">
                      <a:noFill/>
                    </a:lnT>
                    <a:lnB cap="flat">
                      <a:noFill/>
                    </a:lnB>
                    <a:lnTlToBr>
                      <a:noFill/>
                    </a:lnTlToBr>
                    <a:lnBlToTr>
                      <a:noFill/>
                    </a:lnBlToTr>
                    <a:solidFill>
                      <a:schemeClr val="accent1"/>
                    </a:solidFill>
                  </a:tcPr>
                </a:tc>
                <a:extLst>
                  <a:ext uri="{0D108BD9-81ED-4DB2-BD59-A6C34878D82A}">
                    <a16:rowId xmlns:a16="http://schemas.microsoft.com/office/drawing/2014/main" val="3451695352"/>
                  </a:ext>
                </a:extLst>
              </a:tr>
              <a:tr h="127635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Κρύσταλλοι συχνοί πρισματικοί, στηλοειδείς κατά τον άξονα c. Με κατακόρυφες γραμμώσεις. Κρύσταλλοι συχνά παραμορφωμένοι, λυγισμένοι. Σε ακτινωτά, βελονοειδή συσσωματώματα. </a:t>
                      </a:r>
                    </a:p>
                  </a:txBody>
                  <a:tcPr horzOverflow="overflow">
                    <a:lnL cap="flat">
                      <a:noFill/>
                    </a:lnL>
                    <a:lnR>
                      <a:noFill/>
                    </a:lnR>
                    <a:lnT>
                      <a:noFill/>
                    </a:lnT>
                    <a:lnB cap="flat">
                      <a:noFill/>
                    </a:lnB>
                    <a:lnTlToBr>
                      <a:noFill/>
                    </a:lnTlToBr>
                    <a:lnBlToTr>
                      <a:noFill/>
                    </a:lnBlToTr>
                    <a:solidFill>
                      <a:srgbClr val="FFFFCC"/>
                    </a:solidFill>
                  </a:tcPr>
                </a:tc>
                <a:tc vMerge="1">
                  <a:txBody>
                    <a:bodyPr/>
                    <a:lstStyle/>
                    <a:p>
                      <a:endParaRPr lang="el-GR"/>
                    </a:p>
                  </a:txBody>
                  <a:tcPr/>
                </a:tc>
                <a:extLst>
                  <a:ext uri="{0D108BD9-81ED-4DB2-BD59-A6C34878D82A}">
                    <a16:rowId xmlns:a16="http://schemas.microsoft.com/office/drawing/2014/main" val="1560063631"/>
                  </a:ext>
                </a:extLst>
              </a:tr>
            </a:tbl>
          </a:graphicData>
        </a:graphic>
      </p:graphicFrame>
      <p:sp>
        <p:nvSpPr>
          <p:cNvPr id="67597" name="Rectangle 13">
            <a:extLst>
              <a:ext uri="{FF2B5EF4-FFF2-40B4-BE49-F238E27FC236}">
                <a16:creationId xmlns:a16="http://schemas.microsoft.com/office/drawing/2014/main" id="{1E8336DD-A786-45E7-BD4C-1BE71D5380F3}"/>
              </a:ext>
            </a:extLst>
          </p:cNvPr>
          <p:cNvSpPr>
            <a:spLocks noGrp="1" noChangeArrowheads="1"/>
          </p:cNvSpPr>
          <p:nvPr>
            <p:ph type="title"/>
          </p:nvPr>
        </p:nvSpPr>
        <p:spPr>
          <a:xfrm>
            <a:off x="762000" y="381000"/>
            <a:ext cx="7681913" cy="762000"/>
          </a:xfrm>
          <a:noFill/>
          <a:ln/>
        </p:spPr>
        <p:txBody>
          <a:bodyPr wrap="none">
            <a:spAutoFit/>
          </a:bodyPr>
          <a:lstStyle/>
          <a:p>
            <a:pPr algn="l">
              <a:tabLst>
                <a:tab pos="2401888" algn="l"/>
                <a:tab pos="5942013" algn="l"/>
                <a:tab pos="6113463" algn="l"/>
              </a:tabLst>
            </a:pPr>
            <a:r>
              <a:rPr lang="en-US" altLang="el-GR">
                <a:solidFill>
                  <a:srgbClr val="66FFFF"/>
                </a:solidFill>
              </a:rPr>
              <a:t>Sb</a:t>
            </a:r>
            <a:r>
              <a:rPr lang="en-US" altLang="el-GR" baseline="-25000">
                <a:solidFill>
                  <a:srgbClr val="66FFFF"/>
                </a:solidFill>
              </a:rPr>
              <a:t>2</a:t>
            </a:r>
            <a:r>
              <a:rPr lang="en-US" altLang="el-GR">
                <a:solidFill>
                  <a:srgbClr val="66FFFF"/>
                </a:solidFill>
              </a:rPr>
              <a:t>S</a:t>
            </a:r>
            <a:r>
              <a:rPr lang="en-US" altLang="el-GR" baseline="-25000">
                <a:solidFill>
                  <a:srgbClr val="66FFFF"/>
                </a:solidFill>
              </a:rPr>
              <a:t>3</a:t>
            </a:r>
            <a:r>
              <a:rPr lang="en-US" altLang="el-GR">
                <a:solidFill>
                  <a:srgbClr val="66FFFF"/>
                </a:solidFill>
              </a:rPr>
              <a:t> </a:t>
            </a:r>
            <a:r>
              <a:rPr lang="en-US" altLang="el-GR"/>
              <a:t>	</a:t>
            </a:r>
            <a:r>
              <a:rPr lang="el-GR" altLang="el-GR"/>
              <a:t>Αντιμονίτης</a:t>
            </a:r>
            <a:r>
              <a:rPr lang="en-US" altLang="el-GR"/>
              <a:t>	</a:t>
            </a:r>
            <a:r>
              <a:rPr lang="el-GR" altLang="el-GR" sz="3600">
                <a:solidFill>
                  <a:srgbClr val="66FFFF"/>
                </a:solidFill>
              </a:rPr>
              <a:t>Ρομβικό</a:t>
            </a:r>
          </a:p>
        </p:txBody>
      </p:sp>
      <p:pic>
        <p:nvPicPr>
          <p:cNvPr id="67607" name="Picture 23">
            <a:extLst>
              <a:ext uri="{FF2B5EF4-FFF2-40B4-BE49-F238E27FC236}">
                <a16:creationId xmlns:a16="http://schemas.microsoft.com/office/drawing/2014/main" id="{E3294B78-18BC-4A77-951C-72EE148F0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188" y="1371600"/>
            <a:ext cx="1928812"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7620" name="Picture 36">
            <a:extLst>
              <a:ext uri="{FF2B5EF4-FFF2-40B4-BE49-F238E27FC236}">
                <a16:creationId xmlns:a16="http://schemas.microsoft.com/office/drawing/2014/main" id="{7B670AE5-0AEA-470D-9899-9076880F4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860800"/>
            <a:ext cx="7543800" cy="2790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67" name="Group 59">
            <a:extLst>
              <a:ext uri="{FF2B5EF4-FFF2-40B4-BE49-F238E27FC236}">
                <a16:creationId xmlns:a16="http://schemas.microsoft.com/office/drawing/2014/main" id="{501CA5CA-A6DA-435C-9640-0BE359CEDC1C}"/>
              </a:ext>
            </a:extLst>
          </p:cNvPr>
          <p:cNvGraphicFramePr>
            <a:graphicFrameLocks noGrp="1"/>
          </p:cNvGraphicFramePr>
          <p:nvPr/>
        </p:nvGraphicFramePr>
        <p:xfrm>
          <a:off x="381000" y="1600200"/>
          <a:ext cx="5029200" cy="4495800"/>
        </p:xfrm>
        <a:graphic>
          <a:graphicData uri="http://schemas.openxmlformats.org/drawingml/2006/table">
            <a:tbl>
              <a:tblPr/>
              <a:tblGrid>
                <a:gridCol w="1487488">
                  <a:extLst>
                    <a:ext uri="{9D8B030D-6E8A-4147-A177-3AD203B41FA5}">
                      <a16:colId xmlns:a16="http://schemas.microsoft.com/office/drawing/2014/main" val="1053445192"/>
                    </a:ext>
                  </a:extLst>
                </a:gridCol>
                <a:gridCol w="3541712">
                  <a:extLst>
                    <a:ext uri="{9D8B030D-6E8A-4147-A177-3AD203B41FA5}">
                      <a16:colId xmlns:a16="http://schemas.microsoft.com/office/drawing/2014/main" val="2884393657"/>
                    </a:ext>
                  </a:extLst>
                </a:gridCol>
              </a:tblGrid>
              <a:tr h="6858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Λάμψη</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Μεταλλική</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4284506013"/>
                  </a:ext>
                </a:extLst>
              </a:tr>
              <a:tr h="6858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Χρώμα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rgbClr val="000000"/>
                          </a:solidFill>
                          <a:effectLst/>
                          <a:latin typeface="Arial" panose="020B0604020202020204" pitchFamily="34" charset="0"/>
                        </a:rPr>
                        <a:t>Μολυβδότεφρο - μαύρο</a:t>
                      </a:r>
                      <a:endParaRPr kumimoji="0" lang="el-GR" altLang="el-GR" sz="2800" b="0" i="0" u="none" strike="noStrike" cap="none" normalizeH="0" baseline="0">
                        <a:ln>
                          <a:noFill/>
                        </a:ln>
                        <a:solidFill>
                          <a:schemeClr val="tx1"/>
                        </a:solidFill>
                        <a:effectLst/>
                        <a:latin typeface="Arial Narrow" panose="020B0606020202030204" pitchFamily="34" charset="0"/>
                      </a:endParaRP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633865729"/>
                  </a:ext>
                </a:extLst>
              </a:tr>
              <a:tr h="8382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Γρ. σκόνης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rgbClr val="000000"/>
                          </a:solidFill>
                          <a:effectLst/>
                          <a:latin typeface="Arial" panose="020B0604020202020204" pitchFamily="34" charset="0"/>
                        </a:rPr>
                        <a:t>Μολυβδότεφρη</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136129471"/>
                  </a:ext>
                </a:extLst>
              </a:tr>
              <a:tr h="6096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Σκληρότητα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800" b="0" i="0" u="none" strike="noStrike" cap="none" normalizeH="0" baseline="0">
                          <a:ln>
                            <a:noFill/>
                          </a:ln>
                          <a:solidFill>
                            <a:srgbClr val="006666"/>
                          </a:solidFill>
                          <a:effectLst/>
                          <a:latin typeface="Arial" panose="020B0604020202020204" pitchFamily="34" charset="0"/>
                        </a:rPr>
                        <a:t>2</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078018724"/>
                  </a:ext>
                </a:extLst>
              </a:tr>
              <a:tr h="6096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Ειδ. βάρος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4,5 - 4,6</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821500619"/>
                  </a:ext>
                </a:extLst>
              </a:tr>
              <a:tr h="5334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Σχισμός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Τέλειος (010)</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310511857"/>
                  </a:ext>
                </a:extLst>
              </a:tr>
              <a:tr h="5334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Τηκτικότητα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1 (φλόγα κεριού, 550</a:t>
                      </a:r>
                      <a:r>
                        <a:rPr kumimoji="0" lang="el-GR" altLang="el-GR" sz="2400" b="0" i="0" u="none" strike="noStrike" cap="none" normalizeH="0" baseline="30000">
                          <a:ln>
                            <a:noFill/>
                          </a:ln>
                          <a:solidFill>
                            <a:schemeClr val="tx1"/>
                          </a:solidFill>
                          <a:effectLst/>
                          <a:latin typeface="Arial" panose="020B0604020202020204" pitchFamily="34" charset="0"/>
                        </a:rPr>
                        <a:t>ο</a:t>
                      </a:r>
                      <a:r>
                        <a:rPr kumimoji="0" lang="en-US" altLang="el-GR" sz="2400" b="0" i="0" u="none" strike="noStrike" cap="none" normalizeH="0" baseline="0">
                          <a:ln>
                            <a:noFill/>
                          </a:ln>
                          <a:solidFill>
                            <a:schemeClr val="tx1"/>
                          </a:solidFill>
                          <a:effectLst/>
                          <a:latin typeface="Arial" panose="020B0604020202020204" pitchFamily="34" charset="0"/>
                        </a:rPr>
                        <a:t>C</a:t>
                      </a:r>
                      <a:r>
                        <a:rPr kumimoji="0" lang="el-GR" altLang="el-GR" sz="2400" b="0" i="0" u="none" strike="noStrike" cap="none" normalizeH="0" baseline="0">
                          <a:ln>
                            <a:noFill/>
                          </a:ln>
                          <a:solidFill>
                            <a:schemeClr val="tx1"/>
                          </a:solidFill>
                          <a:effectLst/>
                          <a:latin typeface="Arial" panose="020B0604020202020204" pitchFamily="34" charset="0"/>
                        </a:rPr>
                        <a:t>)</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560406804"/>
                  </a:ext>
                </a:extLst>
              </a:tr>
            </a:tbl>
          </a:graphicData>
        </a:graphic>
      </p:graphicFrame>
      <p:pic>
        <p:nvPicPr>
          <p:cNvPr id="68637" name="Picture 29">
            <a:extLst>
              <a:ext uri="{FF2B5EF4-FFF2-40B4-BE49-F238E27FC236}">
                <a16:creationId xmlns:a16="http://schemas.microsoft.com/office/drawing/2014/main" id="{AFAB4874-4AE9-4BD4-A11A-D45A3CA61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238" y="3189288"/>
            <a:ext cx="868362" cy="468312"/>
          </a:xfrm>
          <a:prstGeom prst="rect">
            <a:avLst/>
          </a:prstGeom>
          <a:noFill/>
          <a:extLst>
            <a:ext uri="{909E8E84-426E-40DD-AFC4-6F175D3DCCD1}">
              <a14:hiddenFill xmlns:a14="http://schemas.microsoft.com/office/drawing/2010/main">
                <a:solidFill>
                  <a:srgbClr val="FFFFFF"/>
                </a:solidFill>
              </a14:hiddenFill>
            </a:ext>
          </a:extLst>
        </p:spPr>
      </p:pic>
      <p:sp>
        <p:nvSpPr>
          <p:cNvPr id="68641" name="Rectangle 33">
            <a:extLst>
              <a:ext uri="{FF2B5EF4-FFF2-40B4-BE49-F238E27FC236}">
                <a16:creationId xmlns:a16="http://schemas.microsoft.com/office/drawing/2014/main" id="{EF043E20-726D-48C1-AEF3-6209BB60CE73}"/>
              </a:ext>
            </a:extLst>
          </p:cNvPr>
          <p:cNvSpPr>
            <a:spLocks noGrp="1" noChangeArrowheads="1"/>
          </p:cNvSpPr>
          <p:nvPr>
            <p:ph type="title"/>
          </p:nvPr>
        </p:nvSpPr>
        <p:spPr>
          <a:xfrm>
            <a:off x="762000" y="381000"/>
            <a:ext cx="7681913" cy="762000"/>
          </a:xfrm>
          <a:noFill/>
          <a:ln/>
        </p:spPr>
        <p:txBody>
          <a:bodyPr wrap="none">
            <a:spAutoFit/>
          </a:bodyPr>
          <a:lstStyle/>
          <a:p>
            <a:pPr algn="l">
              <a:tabLst>
                <a:tab pos="2401888" algn="l"/>
                <a:tab pos="5942013" algn="l"/>
                <a:tab pos="6113463" algn="l"/>
              </a:tabLst>
            </a:pPr>
            <a:r>
              <a:rPr lang="en-US" altLang="el-GR">
                <a:solidFill>
                  <a:srgbClr val="66FFFF"/>
                </a:solidFill>
              </a:rPr>
              <a:t>Sb</a:t>
            </a:r>
            <a:r>
              <a:rPr lang="en-US" altLang="el-GR" baseline="-25000">
                <a:solidFill>
                  <a:srgbClr val="66FFFF"/>
                </a:solidFill>
              </a:rPr>
              <a:t>2</a:t>
            </a:r>
            <a:r>
              <a:rPr lang="en-US" altLang="el-GR">
                <a:solidFill>
                  <a:srgbClr val="66FFFF"/>
                </a:solidFill>
              </a:rPr>
              <a:t>S</a:t>
            </a:r>
            <a:r>
              <a:rPr lang="en-US" altLang="el-GR" baseline="-25000">
                <a:solidFill>
                  <a:srgbClr val="66FFFF"/>
                </a:solidFill>
              </a:rPr>
              <a:t>3</a:t>
            </a:r>
            <a:r>
              <a:rPr lang="en-US" altLang="el-GR">
                <a:solidFill>
                  <a:srgbClr val="66FFFF"/>
                </a:solidFill>
              </a:rPr>
              <a:t> </a:t>
            </a:r>
            <a:r>
              <a:rPr lang="en-US" altLang="el-GR"/>
              <a:t>	</a:t>
            </a:r>
            <a:r>
              <a:rPr lang="el-GR" altLang="el-GR"/>
              <a:t>Αντιμονίτης</a:t>
            </a:r>
            <a:r>
              <a:rPr lang="en-US" altLang="el-GR"/>
              <a:t>	</a:t>
            </a:r>
            <a:r>
              <a:rPr lang="el-GR" altLang="el-GR" sz="3600">
                <a:solidFill>
                  <a:srgbClr val="66FFFF"/>
                </a:solidFill>
              </a:rPr>
              <a:t>Ρομβικό</a:t>
            </a:r>
          </a:p>
        </p:txBody>
      </p:sp>
      <p:pic>
        <p:nvPicPr>
          <p:cNvPr id="68668" name="Picture 60">
            <a:extLst>
              <a:ext uri="{FF2B5EF4-FFF2-40B4-BE49-F238E27FC236}">
                <a16:creationId xmlns:a16="http://schemas.microsoft.com/office/drawing/2014/main" id="{20D2BA61-8BF1-4558-AE1B-89D60FA42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773238"/>
            <a:ext cx="3248025" cy="4257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89" name="Group 33">
            <a:extLst>
              <a:ext uri="{FF2B5EF4-FFF2-40B4-BE49-F238E27FC236}">
                <a16:creationId xmlns:a16="http://schemas.microsoft.com/office/drawing/2014/main" id="{5FBC0E25-B338-4715-BE7A-0345ABA3E689}"/>
              </a:ext>
            </a:extLst>
          </p:cNvPr>
          <p:cNvGraphicFramePr>
            <a:graphicFrameLocks noGrp="1"/>
          </p:cNvGraphicFramePr>
          <p:nvPr/>
        </p:nvGraphicFramePr>
        <p:xfrm>
          <a:off x="304800" y="1447800"/>
          <a:ext cx="5029200" cy="4562475"/>
        </p:xfrm>
        <a:graphic>
          <a:graphicData uri="http://schemas.openxmlformats.org/drawingml/2006/table">
            <a:tbl>
              <a:tblPr/>
              <a:tblGrid>
                <a:gridCol w="5029200">
                  <a:extLst>
                    <a:ext uri="{9D8B030D-6E8A-4147-A177-3AD203B41FA5}">
                      <a16:colId xmlns:a16="http://schemas.microsoft.com/office/drawing/2014/main" val="2385889325"/>
                    </a:ext>
                  </a:extLst>
                </a:gridCol>
              </a:tblGrid>
              <a:tr h="24923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Εμφάνιση</a:t>
                      </a:r>
                    </a:p>
                  </a:txBody>
                  <a:tcPr horzOverflow="overflow">
                    <a:lnL cap="flat">
                      <a:noFill/>
                    </a:lnL>
                    <a:lnR cap="flat">
                      <a:noFill/>
                    </a:lnR>
                    <a:lnT cap="flat">
                      <a:noFill/>
                    </a:lnT>
                    <a:lnB>
                      <a:noFill/>
                    </a:lnB>
                    <a:lnTlToBr>
                      <a:noFill/>
                    </a:lnTlToBr>
                    <a:lnBlToTr>
                      <a:noFill/>
                    </a:lnBlToTr>
                    <a:solidFill>
                      <a:srgbClr val="996600"/>
                    </a:solidFill>
                  </a:tcPr>
                </a:tc>
                <a:extLst>
                  <a:ext uri="{0D108BD9-81ED-4DB2-BD59-A6C34878D82A}">
                    <a16:rowId xmlns:a16="http://schemas.microsoft.com/office/drawing/2014/main" val="3326265999"/>
                  </a:ext>
                </a:extLst>
              </a:tr>
              <a:tr h="644525">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Σε υδροθερμικές φλέβες χαμηλής θερμοκρασίας, σε κοιτάσματα αντικαταστάσεως και σε κοιτάσματα θερμών πηγών. Με άλλα </a:t>
                      </a:r>
                      <a:r>
                        <a:rPr kumimoji="0" lang="el-GR" altLang="el-GR" sz="2400" b="0" i="0" u="none" strike="noStrike" cap="none" normalizeH="0" baseline="0">
                          <a:ln>
                            <a:noFill/>
                          </a:ln>
                          <a:solidFill>
                            <a:schemeClr val="folHlink"/>
                          </a:solidFill>
                          <a:effectLst/>
                          <a:latin typeface="Arial" panose="020B0604020202020204" pitchFamily="34" charset="0"/>
                        </a:rPr>
                        <a:t>ορυκτά του Sb</a:t>
                      </a:r>
                      <a:r>
                        <a:rPr kumimoji="0" lang="en-US" altLang="el-GR" sz="2400" b="0" i="0" u="none" strike="noStrike" cap="none" normalizeH="0" baseline="0">
                          <a:ln>
                            <a:noFill/>
                          </a:ln>
                          <a:solidFill>
                            <a:schemeClr val="folHlink"/>
                          </a:solidFill>
                          <a:effectLst/>
                          <a:latin typeface="Arial" panose="020B0604020202020204" pitchFamily="34" charset="0"/>
                        </a:rPr>
                        <a:t>,</a:t>
                      </a:r>
                      <a:r>
                        <a:rPr kumimoji="0" lang="el-GR" altLang="el-GR" sz="2400" b="0" i="0" u="none" strike="noStrike" cap="none" normalizeH="0" baseline="0">
                          <a:ln>
                            <a:noFill/>
                          </a:ln>
                          <a:solidFill>
                            <a:schemeClr val="tx1"/>
                          </a:solidFill>
                          <a:effectLst/>
                          <a:latin typeface="Arial" panose="020B0604020202020204" pitchFamily="34" charset="0"/>
                        </a:rPr>
                        <a:t> </a:t>
                      </a:r>
                      <a:r>
                        <a:rPr kumimoji="0" lang="el-GR" altLang="el-GR" sz="2400" b="0" i="0" u="none" strike="noStrike" cap="none" normalizeH="0" baseline="0">
                          <a:ln>
                            <a:noFill/>
                          </a:ln>
                          <a:solidFill>
                            <a:schemeClr val="folHlink"/>
                          </a:solidFill>
                          <a:effectLst/>
                          <a:latin typeface="Arial" panose="020B0604020202020204" pitchFamily="34" charset="0"/>
                        </a:rPr>
                        <a:t>γαληνίτη, κινναβαρίτη, σφαλερίτη, κόκκινη και κίτρινη σανδαράχη, σουλφοάλατα Sb-Pb, σιδηροπυρίτη, μαρκασίτη, αρσενοπυρίτη, χρυσό, βαρύτη, ασβεστίτη, ανκερίτη και χαλκηδόνιο ή χαλαζία</a:t>
                      </a:r>
                      <a:r>
                        <a:rPr kumimoji="0" lang="el-GR" altLang="el-GR" sz="2400" b="0" i="0" u="none" strike="noStrike" cap="none" normalizeH="0" baseline="0">
                          <a:ln>
                            <a:noFill/>
                          </a:ln>
                          <a:solidFill>
                            <a:schemeClr val="tx1"/>
                          </a:solidFill>
                          <a:effectLst/>
                          <a:latin typeface="Arial" panose="020B0604020202020204" pitchFamily="34" charset="0"/>
                        </a:rPr>
                        <a:t>. </a:t>
                      </a:r>
                    </a:p>
                  </a:txBody>
                  <a:tcPr horzOverflow="overflow">
                    <a:lnL cap="flat">
                      <a:noFill/>
                    </a:lnL>
                    <a:lnR cap="flat">
                      <a:noFill/>
                    </a:lnR>
                    <a:lnT>
                      <a:noFill/>
                    </a:lnT>
                    <a:lnB cap="flat">
                      <a:noFill/>
                    </a:lnB>
                    <a:lnTlToBr>
                      <a:noFill/>
                    </a:lnTlToBr>
                    <a:lnBlToTr>
                      <a:noFill/>
                    </a:lnBlToTr>
                    <a:solidFill>
                      <a:srgbClr val="FFFFCC"/>
                    </a:solidFill>
                  </a:tcPr>
                </a:tc>
                <a:extLst>
                  <a:ext uri="{0D108BD9-81ED-4DB2-BD59-A6C34878D82A}">
                    <a16:rowId xmlns:a16="http://schemas.microsoft.com/office/drawing/2014/main" val="2016370853"/>
                  </a:ext>
                </a:extLst>
              </a:tr>
            </a:tbl>
          </a:graphicData>
        </a:graphic>
      </p:graphicFrame>
      <p:sp>
        <p:nvSpPr>
          <p:cNvPr id="70683" name="Rectangle 27">
            <a:extLst>
              <a:ext uri="{FF2B5EF4-FFF2-40B4-BE49-F238E27FC236}">
                <a16:creationId xmlns:a16="http://schemas.microsoft.com/office/drawing/2014/main" id="{3E66D317-29AF-4DD6-88D7-BBDE7B9A9DFE}"/>
              </a:ext>
            </a:extLst>
          </p:cNvPr>
          <p:cNvSpPr>
            <a:spLocks noGrp="1" noChangeArrowheads="1"/>
          </p:cNvSpPr>
          <p:nvPr>
            <p:ph type="title"/>
          </p:nvPr>
        </p:nvSpPr>
        <p:spPr>
          <a:xfrm>
            <a:off x="762000" y="381000"/>
            <a:ext cx="7681913" cy="762000"/>
          </a:xfrm>
          <a:noFill/>
          <a:ln/>
        </p:spPr>
        <p:txBody>
          <a:bodyPr wrap="none">
            <a:spAutoFit/>
          </a:bodyPr>
          <a:lstStyle/>
          <a:p>
            <a:pPr algn="l">
              <a:tabLst>
                <a:tab pos="2401888" algn="l"/>
                <a:tab pos="5942013" algn="l"/>
                <a:tab pos="6113463" algn="l"/>
              </a:tabLst>
            </a:pPr>
            <a:r>
              <a:rPr lang="en-US" altLang="el-GR">
                <a:solidFill>
                  <a:srgbClr val="66FFFF"/>
                </a:solidFill>
              </a:rPr>
              <a:t>Sb</a:t>
            </a:r>
            <a:r>
              <a:rPr lang="en-US" altLang="el-GR" baseline="-25000">
                <a:solidFill>
                  <a:srgbClr val="66FFFF"/>
                </a:solidFill>
              </a:rPr>
              <a:t>2</a:t>
            </a:r>
            <a:r>
              <a:rPr lang="en-US" altLang="el-GR">
                <a:solidFill>
                  <a:srgbClr val="66FFFF"/>
                </a:solidFill>
              </a:rPr>
              <a:t>S</a:t>
            </a:r>
            <a:r>
              <a:rPr lang="en-US" altLang="el-GR" baseline="-25000">
                <a:solidFill>
                  <a:srgbClr val="66FFFF"/>
                </a:solidFill>
              </a:rPr>
              <a:t>3</a:t>
            </a:r>
            <a:r>
              <a:rPr lang="en-US" altLang="el-GR">
                <a:solidFill>
                  <a:srgbClr val="66FFFF"/>
                </a:solidFill>
              </a:rPr>
              <a:t> </a:t>
            </a:r>
            <a:r>
              <a:rPr lang="en-US" altLang="el-GR"/>
              <a:t>	</a:t>
            </a:r>
            <a:r>
              <a:rPr lang="el-GR" altLang="el-GR"/>
              <a:t>Αντιμονίτης</a:t>
            </a:r>
            <a:r>
              <a:rPr lang="en-US" altLang="el-GR"/>
              <a:t>	</a:t>
            </a:r>
            <a:r>
              <a:rPr lang="el-GR" altLang="el-GR" sz="3600">
                <a:solidFill>
                  <a:srgbClr val="66FFFF"/>
                </a:solidFill>
              </a:rPr>
              <a:t>Ρομβικό</a:t>
            </a:r>
          </a:p>
        </p:txBody>
      </p:sp>
      <p:pic>
        <p:nvPicPr>
          <p:cNvPr id="70692" name="Picture 36">
            <a:extLst>
              <a:ext uri="{FF2B5EF4-FFF2-40B4-BE49-F238E27FC236}">
                <a16:creationId xmlns:a16="http://schemas.microsoft.com/office/drawing/2014/main" id="{C483EE88-057B-47A2-9DCF-5C362DDC3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484313"/>
            <a:ext cx="3170238" cy="4403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7" name="Group 37">
            <a:extLst>
              <a:ext uri="{FF2B5EF4-FFF2-40B4-BE49-F238E27FC236}">
                <a16:creationId xmlns:a16="http://schemas.microsoft.com/office/drawing/2014/main" id="{10D690C5-ABAC-4478-9767-730BB5451656}"/>
              </a:ext>
            </a:extLst>
          </p:cNvPr>
          <p:cNvGraphicFramePr>
            <a:graphicFrameLocks noGrp="1"/>
          </p:cNvGraphicFramePr>
          <p:nvPr/>
        </p:nvGraphicFramePr>
        <p:xfrm>
          <a:off x="228600" y="1447800"/>
          <a:ext cx="8686800" cy="2540000"/>
        </p:xfrm>
        <a:graphic>
          <a:graphicData uri="http://schemas.openxmlformats.org/drawingml/2006/table">
            <a:tbl>
              <a:tblPr/>
              <a:tblGrid>
                <a:gridCol w="939800">
                  <a:extLst>
                    <a:ext uri="{9D8B030D-6E8A-4147-A177-3AD203B41FA5}">
                      <a16:colId xmlns:a16="http://schemas.microsoft.com/office/drawing/2014/main" val="4193372087"/>
                    </a:ext>
                  </a:extLst>
                </a:gridCol>
                <a:gridCol w="7747000">
                  <a:extLst>
                    <a:ext uri="{9D8B030D-6E8A-4147-A177-3AD203B41FA5}">
                      <a16:colId xmlns:a16="http://schemas.microsoft.com/office/drawing/2014/main" val="537179518"/>
                    </a:ext>
                  </a:extLst>
                </a:gridCol>
              </a:tblGrid>
              <a:tr h="5334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Χρήση</a:t>
                      </a:r>
                    </a:p>
                  </a:txBody>
                  <a:tcP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Αποτελεί το σημαντικότερο μετάλλευμα </a:t>
                      </a:r>
                      <a:r>
                        <a:rPr kumimoji="0" lang="en-US" altLang="el-GR" sz="2400" b="0" i="0" u="none" strike="noStrike" cap="none" normalizeH="0" baseline="0">
                          <a:ln>
                            <a:noFill/>
                          </a:ln>
                          <a:solidFill>
                            <a:schemeClr val="folHlink"/>
                          </a:solidFill>
                          <a:effectLst/>
                          <a:latin typeface="Arial" panose="020B0604020202020204" pitchFamily="34" charset="0"/>
                        </a:rPr>
                        <a:t>Sb</a:t>
                      </a:r>
                      <a:r>
                        <a:rPr kumimoji="0" lang="en-US" altLang="el-GR" sz="2400" b="0" i="0" u="none" strike="noStrike" cap="none" normalizeH="0" baseline="0">
                          <a:ln>
                            <a:noFill/>
                          </a:ln>
                          <a:solidFill>
                            <a:schemeClr val="tx1"/>
                          </a:solidFill>
                          <a:effectLst/>
                          <a:latin typeface="Arial" panose="020B0604020202020204" pitchFamily="34" charset="0"/>
                        </a:rPr>
                        <a:t>.</a:t>
                      </a:r>
                      <a:endParaRPr kumimoji="0" lang="el-GR" altLang="el-GR" sz="2400" b="0" i="0" u="none" strike="noStrike" cap="none" normalizeH="0" baseline="0">
                        <a:ln>
                          <a:noFill/>
                        </a:ln>
                        <a:solidFill>
                          <a:schemeClr val="tx1"/>
                        </a:solidFill>
                        <a:effectLst/>
                        <a:latin typeface="Arial" panose="020B0604020202020204" pitchFamily="34" charset="0"/>
                      </a:endParaRP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065329942"/>
                  </a:ext>
                </a:extLst>
              </a:tr>
              <a:tr h="87153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Όνομα</a:t>
                      </a:r>
                    </a:p>
                  </a:txBody>
                  <a:tcPr horzOverflow="overflow">
                    <a:lnL cap="flat">
                      <a:noFill/>
                    </a:lnL>
                    <a:lnR>
                      <a:noFill/>
                    </a:lnR>
                    <a:lnT w="12700" cap="flat" cmpd="sng" algn="ctr">
                      <a:solidFill>
                        <a:schemeClr val="tx1"/>
                      </a:solidFill>
                      <a:prstDash val="dot"/>
                      <a:round/>
                      <a:headEnd type="none" w="med" len="med"/>
                      <a:tailEnd type="none" w="med" len="med"/>
                    </a:lnT>
                    <a:lnB>
                      <a:noFill/>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l-GR" sz="2400" b="0" i="0" u="none" strike="noStrike" cap="none" normalizeH="0" baseline="0">
                          <a:ln>
                            <a:noFill/>
                          </a:ln>
                          <a:solidFill>
                            <a:schemeClr val="tx1"/>
                          </a:solidFill>
                          <a:effectLst/>
                          <a:latin typeface="Arial" panose="020B0604020202020204" pitchFamily="34" charset="0"/>
                        </a:rPr>
                        <a:t>A</a:t>
                      </a:r>
                      <a:r>
                        <a:rPr kumimoji="0" lang="el-GR" altLang="el-GR" sz="2400" b="0" i="0" u="none" strike="noStrike" cap="none" normalizeH="0" baseline="0">
                          <a:ln>
                            <a:noFill/>
                          </a:ln>
                          <a:solidFill>
                            <a:schemeClr val="tx1"/>
                          </a:solidFill>
                          <a:effectLst/>
                          <a:latin typeface="Arial" panose="020B0604020202020204" pitchFamily="34" charset="0"/>
                        </a:rPr>
                        <a:t>ρχαιότητα: </a:t>
                      </a:r>
                      <a:r>
                        <a:rPr kumimoji="0" lang="el-GR" altLang="el-GR" sz="2400" b="1" i="0" u="none" strike="noStrike" cap="none" normalizeH="0" baseline="0">
                          <a:ln>
                            <a:noFill/>
                          </a:ln>
                          <a:solidFill>
                            <a:schemeClr val="folHlink"/>
                          </a:solidFill>
                          <a:effectLst/>
                          <a:latin typeface="Arial" panose="020B0604020202020204" pitchFamily="34" charset="0"/>
                        </a:rPr>
                        <a:t>Στίβι ή στίμμι</a:t>
                      </a:r>
                      <a:r>
                        <a:rPr kumimoji="0" lang="el-GR" altLang="el-GR" sz="2400" b="0" i="0" u="none" strike="noStrike" cap="none" normalizeH="0" baseline="0">
                          <a:ln>
                            <a:noFill/>
                          </a:ln>
                          <a:solidFill>
                            <a:schemeClr val="tx1"/>
                          </a:solidFill>
                          <a:effectLst/>
                          <a:latin typeface="Arial" panose="020B0604020202020204" pitchFamily="34" charset="0"/>
                        </a:rPr>
                        <a:t> (ψιμμύθιο, μακιγιάζ, πλατυόφθαλμον. Πλίνιος: </a:t>
                      </a:r>
                      <a:r>
                        <a:rPr kumimoji="0" lang="el-GR" altLang="el-GR" sz="2400" b="1" i="0" u="none" strike="noStrike" cap="none" normalizeH="0" baseline="0">
                          <a:ln>
                            <a:noFill/>
                          </a:ln>
                          <a:solidFill>
                            <a:schemeClr val="folHlink"/>
                          </a:solidFill>
                          <a:effectLst/>
                          <a:latin typeface="Arial" panose="020B0604020202020204" pitchFamily="34" charset="0"/>
                        </a:rPr>
                        <a:t>Stibium</a:t>
                      </a:r>
                      <a:r>
                        <a:rPr kumimoji="0" lang="el-GR" altLang="el-GR" sz="2400" b="0" i="0" u="none" strike="noStrike" cap="none" normalizeH="0" baseline="0">
                          <a:ln>
                            <a:noFill/>
                          </a:ln>
                          <a:solidFill>
                            <a:schemeClr val="tx1"/>
                          </a:solidFill>
                          <a:effectLst/>
                          <a:latin typeface="Arial" panose="020B0604020202020204" pitchFamily="34" charset="0"/>
                        </a:rPr>
                        <a:t>. Αλχημιστές: </a:t>
                      </a:r>
                      <a:r>
                        <a:rPr kumimoji="0" lang="el-GR" altLang="el-GR" sz="2400" b="1" i="0" u="none" strike="noStrike" cap="none" normalizeH="0" baseline="0">
                          <a:ln>
                            <a:noFill/>
                          </a:ln>
                          <a:solidFill>
                            <a:schemeClr val="folHlink"/>
                          </a:solidFill>
                          <a:effectLst/>
                          <a:latin typeface="Arial" panose="020B0604020202020204" pitchFamily="34" charset="0"/>
                        </a:rPr>
                        <a:t>Antimonium</a:t>
                      </a:r>
                      <a:r>
                        <a:rPr kumimoji="0" lang="el-GR" altLang="el-GR" sz="2400" b="0" i="0" u="none" strike="noStrike" cap="none" normalizeH="0" baseline="0">
                          <a:ln>
                            <a:noFill/>
                          </a:ln>
                          <a:solidFill>
                            <a:schemeClr val="folHlink"/>
                          </a:solidFill>
                          <a:effectLst/>
                          <a:latin typeface="Arial" panose="020B0604020202020204" pitchFamily="34" charset="0"/>
                        </a:rPr>
                        <a:t> </a:t>
                      </a:r>
                      <a:r>
                        <a:rPr kumimoji="0" lang="el-GR" altLang="el-GR" sz="2400" b="0" i="0" u="none" strike="noStrike" cap="none" normalizeH="0" baseline="0">
                          <a:ln>
                            <a:noFill/>
                          </a:ln>
                          <a:solidFill>
                            <a:schemeClr val="tx1"/>
                          </a:solidFill>
                          <a:effectLst/>
                          <a:latin typeface="Arial" panose="020B0604020202020204" pitchFamily="34" charset="0"/>
                        </a:rPr>
                        <a:t>(επεξεργασία του χρυσού). </a:t>
                      </a: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812412043"/>
                  </a:ext>
                </a:extLst>
              </a:tr>
              <a:tr h="28416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000" b="1" i="0" u="none" strike="noStrike" cap="none" normalizeH="0" baseline="0">
                        <a:ln>
                          <a:noFill/>
                        </a:ln>
                        <a:solidFill>
                          <a:srgbClr val="FFFFFF"/>
                        </a:solidFill>
                        <a:effectLst/>
                        <a:latin typeface="Arial Narrow" panose="020B0606020202030204" pitchFamily="34" charset="0"/>
                      </a:endParaRPr>
                    </a:p>
                  </a:txBody>
                  <a:tcPr horzOverflow="overflow">
                    <a:lnL cap="flat">
                      <a:noFill/>
                    </a:lnL>
                    <a:lnR>
                      <a:noFill/>
                    </a:lnR>
                    <a:lnT>
                      <a:noFill/>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l-GR" sz="2400" b="1" i="0" u="none" strike="noStrike" cap="none" normalizeH="0" baseline="0">
                          <a:ln>
                            <a:noFill/>
                          </a:ln>
                          <a:solidFill>
                            <a:srgbClr val="CC0000"/>
                          </a:solidFill>
                          <a:effectLst/>
                          <a:latin typeface="Arial" panose="020B0604020202020204" pitchFamily="34" charset="0"/>
                        </a:rPr>
                        <a:t>Stibnite (GB),</a:t>
                      </a:r>
                      <a:r>
                        <a:rPr kumimoji="0" lang="el-GR" altLang="el-GR" sz="2400" b="1" i="0" u="none" strike="noStrike" cap="none" normalizeH="0" baseline="0">
                          <a:ln>
                            <a:noFill/>
                          </a:ln>
                          <a:solidFill>
                            <a:srgbClr val="CC0000"/>
                          </a:solidFill>
                          <a:effectLst/>
                          <a:latin typeface="Arial" panose="020B0604020202020204" pitchFamily="34" charset="0"/>
                        </a:rPr>
                        <a:t> </a:t>
                      </a:r>
                      <a:r>
                        <a:rPr kumimoji="0" lang="en-US" altLang="el-GR" sz="2400" b="1" i="0" u="none" strike="noStrike" cap="none" normalizeH="0" baseline="0">
                          <a:ln>
                            <a:noFill/>
                          </a:ln>
                          <a:solidFill>
                            <a:srgbClr val="000099"/>
                          </a:solidFill>
                          <a:effectLst/>
                          <a:latin typeface="Arial" panose="020B0604020202020204" pitchFamily="34" charset="0"/>
                        </a:rPr>
                        <a:t>Stibine</a:t>
                      </a:r>
                      <a:r>
                        <a:rPr kumimoji="0" lang="el-GR" altLang="el-GR" sz="2400" b="1" i="0" u="none" strike="noStrike" cap="none" normalizeH="0" baseline="0">
                          <a:ln>
                            <a:noFill/>
                          </a:ln>
                          <a:solidFill>
                            <a:srgbClr val="000099"/>
                          </a:solidFill>
                          <a:effectLst/>
                          <a:latin typeface="Arial" panose="020B0604020202020204" pitchFamily="34" charset="0"/>
                        </a:rPr>
                        <a:t> </a:t>
                      </a:r>
                      <a:r>
                        <a:rPr kumimoji="0" lang="en-US" altLang="el-GR" sz="2400" b="1" i="0" u="none" strike="noStrike" cap="none" normalizeH="0" baseline="0">
                          <a:ln>
                            <a:noFill/>
                          </a:ln>
                          <a:solidFill>
                            <a:srgbClr val="000099"/>
                          </a:solidFill>
                          <a:effectLst/>
                          <a:latin typeface="Arial" panose="020B0604020202020204" pitchFamily="34" charset="0"/>
                        </a:rPr>
                        <a:t>(F),</a:t>
                      </a:r>
                      <a:r>
                        <a:rPr kumimoji="0" lang="el-GR" altLang="el-GR" sz="2400" b="1" i="0" u="none" strike="noStrike" cap="none" normalizeH="0" baseline="0">
                          <a:ln>
                            <a:noFill/>
                          </a:ln>
                          <a:solidFill>
                            <a:srgbClr val="CC0000"/>
                          </a:solidFill>
                          <a:effectLst/>
                          <a:latin typeface="Arial" panose="020B0604020202020204" pitchFamily="34" charset="0"/>
                        </a:rPr>
                        <a:t> </a:t>
                      </a:r>
                      <a:br>
                        <a:rPr kumimoji="0" lang="en-US" altLang="el-GR" sz="2400" b="1" i="0" u="none" strike="noStrike" cap="none" normalizeH="0" baseline="0">
                          <a:ln>
                            <a:noFill/>
                          </a:ln>
                          <a:solidFill>
                            <a:srgbClr val="CC0000"/>
                          </a:solidFill>
                          <a:effectLst/>
                          <a:latin typeface="Arial" panose="020B0604020202020204" pitchFamily="34" charset="0"/>
                        </a:rPr>
                      </a:br>
                      <a:r>
                        <a:rPr kumimoji="0" lang="el-GR" altLang="el-GR" sz="2400" b="1" i="0" u="none" strike="noStrike" cap="none" normalizeH="0" baseline="0">
                          <a:ln>
                            <a:noFill/>
                          </a:ln>
                          <a:solidFill>
                            <a:srgbClr val="CC6600"/>
                          </a:solidFill>
                          <a:effectLst/>
                          <a:latin typeface="Arial" panose="020B0604020202020204" pitchFamily="34" charset="0"/>
                        </a:rPr>
                        <a:t>Antimonglanz, Antimonit </a:t>
                      </a:r>
                      <a:r>
                        <a:rPr kumimoji="0" lang="en-US" altLang="el-GR" sz="2400" b="1" i="0" u="none" strike="noStrike" cap="none" normalizeH="0" baseline="0">
                          <a:ln>
                            <a:noFill/>
                          </a:ln>
                          <a:solidFill>
                            <a:srgbClr val="CC6600"/>
                          </a:solidFill>
                          <a:effectLst/>
                          <a:latin typeface="Arial" panose="020B0604020202020204" pitchFamily="34" charset="0"/>
                        </a:rPr>
                        <a:t>(D)</a:t>
                      </a:r>
                      <a:endParaRPr kumimoji="0" lang="el-GR" altLang="el-GR" sz="2400" b="1" i="0" u="none" strike="noStrike" cap="none" normalizeH="0" baseline="0">
                        <a:ln>
                          <a:noFill/>
                        </a:ln>
                        <a:solidFill>
                          <a:srgbClr val="CC6600"/>
                        </a:solidFill>
                        <a:effectLst/>
                        <a:latin typeface="Arial" panose="020B0604020202020204" pitchFamily="34" charset="0"/>
                      </a:endParaRP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67536157"/>
                  </a:ext>
                </a:extLst>
              </a:tr>
            </a:tbl>
          </a:graphicData>
        </a:graphic>
      </p:graphicFrame>
      <p:sp>
        <p:nvSpPr>
          <p:cNvPr id="71705" name="Rectangle 25">
            <a:extLst>
              <a:ext uri="{FF2B5EF4-FFF2-40B4-BE49-F238E27FC236}">
                <a16:creationId xmlns:a16="http://schemas.microsoft.com/office/drawing/2014/main" id="{0DA7914B-F49C-4B1E-96A8-562C4321387E}"/>
              </a:ext>
            </a:extLst>
          </p:cNvPr>
          <p:cNvSpPr>
            <a:spLocks noGrp="1" noChangeArrowheads="1"/>
          </p:cNvSpPr>
          <p:nvPr>
            <p:ph type="title"/>
          </p:nvPr>
        </p:nvSpPr>
        <p:spPr>
          <a:xfrm>
            <a:off x="762000" y="381000"/>
            <a:ext cx="7681913" cy="762000"/>
          </a:xfrm>
          <a:noFill/>
          <a:ln/>
        </p:spPr>
        <p:txBody>
          <a:bodyPr wrap="none">
            <a:spAutoFit/>
          </a:bodyPr>
          <a:lstStyle/>
          <a:p>
            <a:pPr algn="l">
              <a:tabLst>
                <a:tab pos="2401888" algn="l"/>
                <a:tab pos="5942013" algn="l"/>
                <a:tab pos="6113463" algn="l"/>
              </a:tabLst>
            </a:pPr>
            <a:r>
              <a:rPr lang="en-US" altLang="el-GR">
                <a:solidFill>
                  <a:srgbClr val="66FFFF"/>
                </a:solidFill>
              </a:rPr>
              <a:t>Sb</a:t>
            </a:r>
            <a:r>
              <a:rPr lang="en-US" altLang="el-GR" baseline="-25000">
                <a:solidFill>
                  <a:srgbClr val="66FFFF"/>
                </a:solidFill>
              </a:rPr>
              <a:t>2</a:t>
            </a:r>
            <a:r>
              <a:rPr lang="en-US" altLang="el-GR">
                <a:solidFill>
                  <a:srgbClr val="66FFFF"/>
                </a:solidFill>
              </a:rPr>
              <a:t>S</a:t>
            </a:r>
            <a:r>
              <a:rPr lang="en-US" altLang="el-GR" baseline="-25000">
                <a:solidFill>
                  <a:srgbClr val="66FFFF"/>
                </a:solidFill>
              </a:rPr>
              <a:t>3</a:t>
            </a:r>
            <a:r>
              <a:rPr lang="en-US" altLang="el-GR">
                <a:solidFill>
                  <a:srgbClr val="66FFFF"/>
                </a:solidFill>
              </a:rPr>
              <a:t> </a:t>
            </a:r>
            <a:r>
              <a:rPr lang="en-US" altLang="el-GR"/>
              <a:t>	</a:t>
            </a:r>
            <a:r>
              <a:rPr lang="el-GR" altLang="el-GR"/>
              <a:t>Αντιμονίτης</a:t>
            </a:r>
            <a:r>
              <a:rPr lang="en-US" altLang="el-GR"/>
              <a:t>	</a:t>
            </a:r>
            <a:r>
              <a:rPr lang="el-GR" altLang="el-GR" sz="3600">
                <a:solidFill>
                  <a:srgbClr val="66FFFF"/>
                </a:solidFill>
              </a:rPr>
              <a:t>Ρομβικό</a:t>
            </a:r>
          </a:p>
        </p:txBody>
      </p:sp>
      <p:pic>
        <p:nvPicPr>
          <p:cNvPr id="71722" name="Picture 42">
            <a:extLst>
              <a:ext uri="{FF2B5EF4-FFF2-40B4-BE49-F238E27FC236}">
                <a16:creationId xmlns:a16="http://schemas.microsoft.com/office/drawing/2014/main" id="{AB6B4994-8DF0-419C-8C68-F539344EE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221163"/>
            <a:ext cx="7970837" cy="2332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Text Box 5">
            <a:extLst>
              <a:ext uri="{FF2B5EF4-FFF2-40B4-BE49-F238E27FC236}">
                <a16:creationId xmlns:a16="http://schemas.microsoft.com/office/drawing/2014/main" id="{C01E17F7-C118-4716-8D22-2DB17289CC00}"/>
              </a:ext>
            </a:extLst>
          </p:cNvPr>
          <p:cNvSpPr txBox="1">
            <a:spLocks noChangeArrowheads="1"/>
          </p:cNvSpPr>
          <p:nvPr/>
        </p:nvSpPr>
        <p:spPr bwMode="auto">
          <a:xfrm>
            <a:off x="949325" y="533400"/>
            <a:ext cx="7585075" cy="59356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365250" algn="l"/>
                <a:tab pos="4805363" algn="l"/>
              </a:tabLst>
              <a:defRPr sz="2400">
                <a:solidFill>
                  <a:schemeClr val="tx1"/>
                </a:solidFill>
                <a:latin typeface="Arial Narrow" panose="020B0606020202030204" pitchFamily="34" charset="0"/>
              </a:defRPr>
            </a:lvl1pPr>
            <a:lvl2pPr>
              <a:tabLst>
                <a:tab pos="1365250" algn="l"/>
                <a:tab pos="4805363" algn="l"/>
              </a:tabLst>
              <a:defRPr sz="2400">
                <a:solidFill>
                  <a:schemeClr val="tx1"/>
                </a:solidFill>
                <a:latin typeface="Arial Narrow" panose="020B0606020202030204" pitchFamily="34" charset="0"/>
              </a:defRPr>
            </a:lvl2pPr>
            <a:lvl3pPr>
              <a:tabLst>
                <a:tab pos="1365250" algn="l"/>
                <a:tab pos="4805363" algn="l"/>
              </a:tabLst>
              <a:defRPr sz="2400">
                <a:solidFill>
                  <a:schemeClr val="tx1"/>
                </a:solidFill>
                <a:latin typeface="Arial Narrow" panose="020B0606020202030204" pitchFamily="34" charset="0"/>
              </a:defRPr>
            </a:lvl3pPr>
            <a:lvl4pPr>
              <a:tabLst>
                <a:tab pos="1365250" algn="l"/>
                <a:tab pos="4805363" algn="l"/>
              </a:tabLst>
              <a:defRPr sz="2400">
                <a:solidFill>
                  <a:schemeClr val="tx1"/>
                </a:solidFill>
                <a:latin typeface="Arial Narrow" panose="020B0606020202030204" pitchFamily="34" charset="0"/>
              </a:defRPr>
            </a:lvl4pPr>
            <a:lvl5pPr>
              <a:tabLst>
                <a:tab pos="1365250" algn="l"/>
                <a:tab pos="4805363" algn="l"/>
              </a:tabLst>
              <a:defRPr sz="2400">
                <a:solidFill>
                  <a:schemeClr val="tx1"/>
                </a:solidFill>
                <a:latin typeface="Arial Narrow" panose="020B0606020202030204" pitchFamily="34" charset="0"/>
              </a:defRPr>
            </a:lvl5pPr>
            <a:lvl6pPr fontAlgn="base">
              <a:spcBef>
                <a:spcPct val="0"/>
              </a:spcBef>
              <a:spcAft>
                <a:spcPct val="0"/>
              </a:spcAft>
              <a:tabLst>
                <a:tab pos="1365250" algn="l"/>
                <a:tab pos="4805363" algn="l"/>
              </a:tabLst>
              <a:defRPr sz="2400">
                <a:solidFill>
                  <a:schemeClr val="tx1"/>
                </a:solidFill>
                <a:latin typeface="Arial Narrow" panose="020B0606020202030204" pitchFamily="34" charset="0"/>
              </a:defRPr>
            </a:lvl6pPr>
            <a:lvl7pPr fontAlgn="base">
              <a:spcBef>
                <a:spcPct val="0"/>
              </a:spcBef>
              <a:spcAft>
                <a:spcPct val="0"/>
              </a:spcAft>
              <a:tabLst>
                <a:tab pos="1365250" algn="l"/>
                <a:tab pos="4805363" algn="l"/>
              </a:tabLst>
              <a:defRPr sz="2400">
                <a:solidFill>
                  <a:schemeClr val="tx1"/>
                </a:solidFill>
                <a:latin typeface="Arial Narrow" panose="020B0606020202030204" pitchFamily="34" charset="0"/>
              </a:defRPr>
            </a:lvl7pPr>
            <a:lvl8pPr fontAlgn="base">
              <a:spcBef>
                <a:spcPct val="0"/>
              </a:spcBef>
              <a:spcAft>
                <a:spcPct val="0"/>
              </a:spcAft>
              <a:tabLst>
                <a:tab pos="1365250" algn="l"/>
                <a:tab pos="4805363" algn="l"/>
              </a:tabLst>
              <a:defRPr sz="2400">
                <a:solidFill>
                  <a:schemeClr val="tx1"/>
                </a:solidFill>
                <a:latin typeface="Arial Narrow" panose="020B0606020202030204" pitchFamily="34" charset="0"/>
              </a:defRPr>
            </a:lvl8pPr>
            <a:lvl9pPr fontAlgn="base">
              <a:spcBef>
                <a:spcPct val="0"/>
              </a:spcBef>
              <a:spcAft>
                <a:spcPct val="0"/>
              </a:spcAft>
              <a:tabLst>
                <a:tab pos="1365250" algn="l"/>
                <a:tab pos="4805363" algn="l"/>
              </a:tabLst>
              <a:defRPr sz="2400">
                <a:solidFill>
                  <a:schemeClr val="tx1"/>
                </a:solidFill>
                <a:latin typeface="Arial Narrow" panose="020B0606020202030204" pitchFamily="34" charset="0"/>
              </a:defRPr>
            </a:lvl9pPr>
          </a:lstStyle>
          <a:p>
            <a:r>
              <a:rPr lang="el-GR" altLang="el-GR" sz="3200" b="1">
                <a:solidFill>
                  <a:srgbClr val="FF0000"/>
                </a:solidFill>
                <a:latin typeface="Arial" panose="020B0604020202020204" pitchFamily="34" charset="0"/>
              </a:rPr>
              <a:t>Α</a:t>
            </a:r>
            <a:r>
              <a:rPr lang="el-GR" altLang="el-GR" sz="3200" b="1" baseline="-25000">
                <a:solidFill>
                  <a:srgbClr val="FF0000"/>
                </a:solidFill>
                <a:latin typeface="Arial" panose="020B0604020202020204" pitchFamily="34" charset="0"/>
              </a:rPr>
              <a:t>2</a:t>
            </a:r>
            <a:r>
              <a:rPr lang="el-GR" altLang="el-GR" sz="3200" b="1">
                <a:solidFill>
                  <a:srgbClr val="003399"/>
                </a:solidFill>
                <a:latin typeface="Arial" panose="020B0604020202020204" pitchFamily="34" charset="0"/>
              </a:rPr>
              <a:t>Χ</a:t>
            </a:r>
            <a:r>
              <a:rPr lang="el-GR" altLang="el-GR" b="1">
                <a:solidFill>
                  <a:schemeClr val="folHlink"/>
                </a:solidFill>
                <a:latin typeface="Arial" panose="020B0604020202020204" pitchFamily="34" charset="0"/>
              </a:rPr>
              <a:t>	</a:t>
            </a:r>
            <a:r>
              <a:rPr lang="el-GR" altLang="el-GR" b="1">
                <a:latin typeface="Arial" panose="020B0604020202020204" pitchFamily="34" charset="0"/>
              </a:rPr>
              <a:t>Ακανθίτης 	</a:t>
            </a:r>
            <a:r>
              <a:rPr lang="el-GR" altLang="el-GR" b="1">
                <a:solidFill>
                  <a:srgbClr val="FF0000"/>
                </a:solidFill>
                <a:latin typeface="Arial" panose="020B0604020202020204" pitchFamily="34" charset="0"/>
              </a:rPr>
              <a:t>Ag</a:t>
            </a:r>
            <a:r>
              <a:rPr lang="el-GR" altLang="el-GR" b="1" baseline="-25000">
                <a:solidFill>
                  <a:srgbClr val="FF0000"/>
                </a:solidFill>
                <a:latin typeface="Arial" panose="020B0604020202020204" pitchFamily="34" charset="0"/>
              </a:rPr>
              <a:t>2</a:t>
            </a:r>
            <a:r>
              <a:rPr lang="el-GR" altLang="el-GR" b="1">
                <a:solidFill>
                  <a:srgbClr val="000099"/>
                </a:solidFill>
                <a:latin typeface="Arial" panose="020B0604020202020204" pitchFamily="34" charset="0"/>
              </a:rPr>
              <a:t>S</a:t>
            </a:r>
          </a:p>
          <a:p>
            <a:r>
              <a:rPr lang="el-GR" altLang="el-GR">
                <a:latin typeface="Arial" panose="020B0604020202020204" pitchFamily="34" charset="0"/>
              </a:rPr>
              <a:t>	</a:t>
            </a:r>
            <a:r>
              <a:rPr lang="el-GR" altLang="el-GR" b="1">
                <a:latin typeface="Arial" panose="020B0604020202020204" pitchFamily="34" charset="0"/>
              </a:rPr>
              <a:t>Χαλκοσίνης 	</a:t>
            </a:r>
            <a:r>
              <a:rPr lang="el-GR" altLang="el-GR" b="1">
                <a:solidFill>
                  <a:srgbClr val="FF0000"/>
                </a:solidFill>
                <a:latin typeface="Arial" panose="020B0604020202020204" pitchFamily="34" charset="0"/>
              </a:rPr>
              <a:t>Cu</a:t>
            </a:r>
            <a:r>
              <a:rPr lang="el-GR" altLang="el-GR" b="1" baseline="-25000">
                <a:solidFill>
                  <a:srgbClr val="FF0000"/>
                </a:solidFill>
                <a:latin typeface="Arial" panose="020B0604020202020204" pitchFamily="34" charset="0"/>
              </a:rPr>
              <a:t>2</a:t>
            </a:r>
            <a:r>
              <a:rPr lang="el-GR" altLang="el-GR" b="1">
                <a:solidFill>
                  <a:srgbClr val="000099"/>
                </a:solidFill>
                <a:latin typeface="Arial" panose="020B0604020202020204" pitchFamily="34" charset="0"/>
              </a:rPr>
              <a:t>S</a:t>
            </a:r>
          </a:p>
          <a:p>
            <a:endParaRPr lang="el-GR" altLang="el-GR">
              <a:latin typeface="Arial" panose="020B0604020202020204" pitchFamily="34" charset="0"/>
            </a:endParaRPr>
          </a:p>
          <a:p>
            <a:r>
              <a:rPr lang="el-GR" altLang="el-GR" sz="3200" b="1">
                <a:solidFill>
                  <a:srgbClr val="FF0000"/>
                </a:solidFill>
                <a:latin typeface="Arial" panose="020B0604020202020204" pitchFamily="34" charset="0"/>
              </a:rPr>
              <a:t>Α</a:t>
            </a:r>
            <a:r>
              <a:rPr lang="el-GR" altLang="el-GR" sz="3200" b="1" baseline="-25000">
                <a:solidFill>
                  <a:srgbClr val="FF0000"/>
                </a:solidFill>
                <a:latin typeface="Arial" panose="020B0604020202020204" pitchFamily="34" charset="0"/>
              </a:rPr>
              <a:t>3</a:t>
            </a:r>
            <a:r>
              <a:rPr lang="el-GR" altLang="el-GR" sz="3200" b="1">
                <a:solidFill>
                  <a:srgbClr val="003399"/>
                </a:solidFill>
                <a:latin typeface="Arial" panose="020B0604020202020204" pitchFamily="34" charset="0"/>
              </a:rPr>
              <a:t>Χ</a:t>
            </a:r>
            <a:r>
              <a:rPr lang="el-GR" altLang="el-GR" sz="3200" b="1" baseline="-25000">
                <a:solidFill>
                  <a:srgbClr val="003399"/>
                </a:solidFill>
                <a:latin typeface="Arial" panose="020B0604020202020204" pitchFamily="34" charset="0"/>
              </a:rPr>
              <a:t>2</a:t>
            </a:r>
            <a:r>
              <a:rPr lang="el-GR" altLang="el-GR" b="1">
                <a:solidFill>
                  <a:schemeClr val="folHlink"/>
                </a:solidFill>
                <a:latin typeface="Arial" panose="020B0604020202020204" pitchFamily="34" charset="0"/>
              </a:rPr>
              <a:t>	</a:t>
            </a:r>
            <a:r>
              <a:rPr lang="el-GR" altLang="el-GR" b="1">
                <a:latin typeface="Arial" panose="020B0604020202020204" pitchFamily="34" charset="0"/>
              </a:rPr>
              <a:t>Βορνίτης 	</a:t>
            </a:r>
            <a:r>
              <a:rPr lang="el-GR" altLang="el-GR" b="1">
                <a:solidFill>
                  <a:srgbClr val="FF0000"/>
                </a:solidFill>
                <a:latin typeface="Arial" panose="020B0604020202020204" pitchFamily="34" charset="0"/>
              </a:rPr>
              <a:t>Cu</a:t>
            </a:r>
            <a:r>
              <a:rPr lang="el-GR" altLang="el-GR" b="1" baseline="-25000">
                <a:solidFill>
                  <a:srgbClr val="FF0000"/>
                </a:solidFill>
                <a:latin typeface="Arial" panose="020B0604020202020204" pitchFamily="34" charset="0"/>
              </a:rPr>
              <a:t>5</a:t>
            </a:r>
            <a:r>
              <a:rPr lang="el-GR" altLang="el-GR" b="1">
                <a:solidFill>
                  <a:srgbClr val="FF0000"/>
                </a:solidFill>
                <a:latin typeface="Arial" panose="020B0604020202020204" pitchFamily="34" charset="0"/>
              </a:rPr>
              <a:t>Fe</a:t>
            </a:r>
            <a:r>
              <a:rPr lang="el-GR" altLang="el-GR" b="1">
                <a:solidFill>
                  <a:srgbClr val="000099"/>
                </a:solidFill>
                <a:latin typeface="Arial" panose="020B0604020202020204" pitchFamily="34" charset="0"/>
              </a:rPr>
              <a:t>S</a:t>
            </a:r>
            <a:r>
              <a:rPr lang="el-GR" altLang="el-GR" b="1" baseline="-25000">
                <a:solidFill>
                  <a:srgbClr val="000099"/>
                </a:solidFill>
                <a:latin typeface="Arial" panose="020B0604020202020204" pitchFamily="34" charset="0"/>
              </a:rPr>
              <a:t>4</a:t>
            </a:r>
          </a:p>
          <a:p>
            <a:endParaRPr lang="el-GR" altLang="el-GR">
              <a:latin typeface="Arial" panose="020B0604020202020204" pitchFamily="34" charset="0"/>
            </a:endParaRPr>
          </a:p>
          <a:p>
            <a:r>
              <a:rPr lang="el-GR" altLang="el-GR" sz="3200" b="1">
                <a:solidFill>
                  <a:srgbClr val="FF0000"/>
                </a:solidFill>
                <a:latin typeface="Arial" panose="020B0604020202020204" pitchFamily="34" charset="0"/>
              </a:rPr>
              <a:t>Α</a:t>
            </a:r>
            <a:r>
              <a:rPr lang="el-GR" altLang="el-GR" sz="3200" b="1">
                <a:solidFill>
                  <a:srgbClr val="003399"/>
                </a:solidFill>
                <a:latin typeface="Arial" panose="020B0604020202020204" pitchFamily="34" charset="0"/>
              </a:rPr>
              <a:t>Χ</a:t>
            </a:r>
            <a:r>
              <a:rPr lang="el-GR" altLang="el-GR" b="1">
                <a:solidFill>
                  <a:schemeClr val="folHlink"/>
                </a:solidFill>
                <a:latin typeface="Arial" panose="020B0604020202020204" pitchFamily="34" charset="0"/>
              </a:rPr>
              <a:t>	</a:t>
            </a:r>
            <a:r>
              <a:rPr lang="el-GR" altLang="el-GR" b="1">
                <a:latin typeface="Arial" panose="020B0604020202020204" pitchFamily="34" charset="0"/>
              </a:rPr>
              <a:t>Γαληνίτης 	</a:t>
            </a:r>
            <a:r>
              <a:rPr lang="el-GR" altLang="el-GR" b="1">
                <a:solidFill>
                  <a:srgbClr val="FF0000"/>
                </a:solidFill>
                <a:latin typeface="Arial" panose="020B0604020202020204" pitchFamily="34" charset="0"/>
              </a:rPr>
              <a:t>Pb</a:t>
            </a:r>
            <a:r>
              <a:rPr lang="el-GR" altLang="el-GR" b="1">
                <a:solidFill>
                  <a:srgbClr val="000099"/>
                </a:solidFill>
                <a:latin typeface="Arial" panose="020B0604020202020204" pitchFamily="34" charset="0"/>
              </a:rPr>
              <a:t>S</a:t>
            </a:r>
          </a:p>
          <a:p>
            <a:r>
              <a:rPr lang="el-GR" altLang="el-GR">
                <a:latin typeface="Arial" panose="020B0604020202020204" pitchFamily="34" charset="0"/>
              </a:rPr>
              <a:t>	</a:t>
            </a:r>
            <a:r>
              <a:rPr lang="el-GR" altLang="el-GR" b="1">
                <a:latin typeface="Arial" panose="020B0604020202020204" pitchFamily="34" charset="0"/>
              </a:rPr>
              <a:t>Σφαλερίτης 	</a:t>
            </a:r>
            <a:r>
              <a:rPr lang="el-GR" altLang="el-GR" b="1">
                <a:solidFill>
                  <a:srgbClr val="FF0000"/>
                </a:solidFill>
                <a:latin typeface="Arial" panose="020B0604020202020204" pitchFamily="34" charset="0"/>
              </a:rPr>
              <a:t>Zn</a:t>
            </a:r>
            <a:r>
              <a:rPr lang="el-GR" altLang="el-GR" b="1">
                <a:solidFill>
                  <a:srgbClr val="000099"/>
                </a:solidFill>
                <a:latin typeface="Arial" panose="020B0604020202020204" pitchFamily="34" charset="0"/>
              </a:rPr>
              <a:t>S</a:t>
            </a:r>
          </a:p>
          <a:p>
            <a:r>
              <a:rPr lang="el-GR" altLang="el-GR">
                <a:latin typeface="Arial" panose="020B0604020202020204" pitchFamily="34" charset="0"/>
              </a:rPr>
              <a:t>	</a:t>
            </a:r>
            <a:r>
              <a:rPr lang="el-GR" altLang="el-GR" b="1">
                <a:latin typeface="Arial" panose="020B0604020202020204" pitchFamily="34" charset="0"/>
              </a:rPr>
              <a:t>Χαλκοπυρίτης 	</a:t>
            </a:r>
            <a:r>
              <a:rPr lang="el-GR" altLang="el-GR" b="1">
                <a:solidFill>
                  <a:srgbClr val="FF0000"/>
                </a:solidFill>
                <a:latin typeface="Arial" panose="020B0604020202020204" pitchFamily="34" charset="0"/>
              </a:rPr>
              <a:t>CuFe</a:t>
            </a:r>
            <a:r>
              <a:rPr lang="el-GR" altLang="el-GR" b="1">
                <a:solidFill>
                  <a:srgbClr val="000099"/>
                </a:solidFill>
                <a:latin typeface="Arial" panose="020B0604020202020204" pitchFamily="34" charset="0"/>
              </a:rPr>
              <a:t>S</a:t>
            </a:r>
            <a:r>
              <a:rPr lang="el-GR" altLang="el-GR" b="1" baseline="-25000">
                <a:solidFill>
                  <a:srgbClr val="000099"/>
                </a:solidFill>
                <a:latin typeface="Arial" panose="020B0604020202020204" pitchFamily="34" charset="0"/>
              </a:rPr>
              <a:t>2</a:t>
            </a:r>
          </a:p>
          <a:p>
            <a:r>
              <a:rPr lang="el-GR" altLang="el-GR">
                <a:latin typeface="Arial" panose="020B0604020202020204" pitchFamily="34" charset="0"/>
              </a:rPr>
              <a:t>	</a:t>
            </a:r>
            <a:r>
              <a:rPr lang="el-GR" altLang="el-GR" b="1">
                <a:latin typeface="Arial" panose="020B0604020202020204" pitchFamily="34" charset="0"/>
              </a:rPr>
              <a:t>Εναργίτης 	</a:t>
            </a:r>
            <a:r>
              <a:rPr lang="el-GR" altLang="el-GR" b="1">
                <a:solidFill>
                  <a:srgbClr val="FF0000"/>
                </a:solidFill>
                <a:latin typeface="Arial" panose="020B0604020202020204" pitchFamily="34" charset="0"/>
              </a:rPr>
              <a:t>Cu</a:t>
            </a:r>
            <a:r>
              <a:rPr lang="el-GR" altLang="el-GR" b="1" baseline="-25000">
                <a:solidFill>
                  <a:srgbClr val="FF0000"/>
                </a:solidFill>
                <a:latin typeface="Arial" panose="020B0604020202020204" pitchFamily="34" charset="0"/>
              </a:rPr>
              <a:t>3</a:t>
            </a:r>
            <a:r>
              <a:rPr lang="el-GR" altLang="el-GR" b="1">
                <a:solidFill>
                  <a:srgbClr val="FF0000"/>
                </a:solidFill>
                <a:latin typeface="Arial" panose="020B0604020202020204" pitchFamily="34" charset="0"/>
              </a:rPr>
              <a:t>As</a:t>
            </a:r>
            <a:r>
              <a:rPr lang="el-GR" altLang="el-GR" b="1">
                <a:solidFill>
                  <a:srgbClr val="000099"/>
                </a:solidFill>
                <a:latin typeface="Arial" panose="020B0604020202020204" pitchFamily="34" charset="0"/>
              </a:rPr>
              <a:t>S</a:t>
            </a:r>
            <a:r>
              <a:rPr lang="el-GR" altLang="el-GR" b="1" baseline="-25000">
                <a:solidFill>
                  <a:srgbClr val="000099"/>
                </a:solidFill>
                <a:latin typeface="Arial" panose="020B0604020202020204" pitchFamily="34" charset="0"/>
              </a:rPr>
              <a:t>4</a:t>
            </a:r>
          </a:p>
          <a:p>
            <a:r>
              <a:rPr lang="el-GR" altLang="el-GR">
                <a:latin typeface="Arial" panose="020B0604020202020204" pitchFamily="34" charset="0"/>
              </a:rPr>
              <a:t>	</a:t>
            </a:r>
            <a:r>
              <a:rPr lang="el-GR" altLang="el-GR" b="1">
                <a:latin typeface="Arial" panose="020B0604020202020204" pitchFamily="34" charset="0"/>
              </a:rPr>
              <a:t>Τετραεδρίτης 	</a:t>
            </a:r>
            <a:r>
              <a:rPr lang="el-GR" altLang="el-GR" b="1">
                <a:solidFill>
                  <a:srgbClr val="FF0000"/>
                </a:solidFill>
                <a:latin typeface="Arial" panose="020B0604020202020204" pitchFamily="34" charset="0"/>
              </a:rPr>
              <a:t>Cu</a:t>
            </a:r>
            <a:r>
              <a:rPr lang="el-GR" altLang="el-GR" b="1" baseline="-25000">
                <a:solidFill>
                  <a:srgbClr val="FF0000"/>
                </a:solidFill>
                <a:latin typeface="Arial" panose="020B0604020202020204" pitchFamily="34" charset="0"/>
              </a:rPr>
              <a:t>12</a:t>
            </a:r>
            <a:r>
              <a:rPr lang="el-GR" altLang="el-GR" b="1">
                <a:solidFill>
                  <a:srgbClr val="FF0000"/>
                </a:solidFill>
                <a:latin typeface="Arial" panose="020B0604020202020204" pitchFamily="34" charset="0"/>
              </a:rPr>
              <a:t>Sb</a:t>
            </a:r>
            <a:r>
              <a:rPr lang="el-GR" altLang="el-GR" b="1">
                <a:solidFill>
                  <a:srgbClr val="000099"/>
                </a:solidFill>
                <a:latin typeface="Arial" panose="020B0604020202020204" pitchFamily="34" charset="0"/>
              </a:rPr>
              <a:t>S</a:t>
            </a:r>
            <a:r>
              <a:rPr lang="el-GR" altLang="el-GR" b="1" baseline="-25000">
                <a:solidFill>
                  <a:srgbClr val="000099"/>
                </a:solidFill>
                <a:latin typeface="Arial" panose="020B0604020202020204" pitchFamily="34" charset="0"/>
              </a:rPr>
              <a:t>13</a:t>
            </a:r>
          </a:p>
          <a:p>
            <a:r>
              <a:rPr lang="el-GR" altLang="el-GR">
                <a:latin typeface="Arial" panose="020B0604020202020204" pitchFamily="34" charset="0"/>
              </a:rPr>
              <a:t>	</a:t>
            </a:r>
            <a:r>
              <a:rPr lang="el-GR" altLang="el-GR" b="1">
                <a:latin typeface="Arial" panose="020B0604020202020204" pitchFamily="34" charset="0"/>
              </a:rPr>
              <a:t>Νικελίνης 	</a:t>
            </a:r>
            <a:r>
              <a:rPr lang="el-GR" altLang="el-GR" b="1">
                <a:solidFill>
                  <a:srgbClr val="FF0000"/>
                </a:solidFill>
                <a:latin typeface="Arial" panose="020B0604020202020204" pitchFamily="34" charset="0"/>
              </a:rPr>
              <a:t>Ni</a:t>
            </a:r>
            <a:r>
              <a:rPr lang="el-GR" altLang="el-GR" b="1">
                <a:solidFill>
                  <a:srgbClr val="000099"/>
                </a:solidFill>
                <a:latin typeface="Arial" panose="020B0604020202020204" pitchFamily="34" charset="0"/>
              </a:rPr>
              <a:t>As</a:t>
            </a:r>
          </a:p>
          <a:p>
            <a:r>
              <a:rPr lang="el-GR" altLang="el-GR">
                <a:latin typeface="Arial" panose="020B0604020202020204" pitchFamily="34" charset="0"/>
              </a:rPr>
              <a:t>	</a:t>
            </a:r>
            <a:r>
              <a:rPr lang="el-GR" altLang="el-GR" b="1">
                <a:latin typeface="Arial" panose="020B0604020202020204" pitchFamily="34" charset="0"/>
              </a:rPr>
              <a:t>Μαγνητοπυρίτης 	</a:t>
            </a:r>
            <a:r>
              <a:rPr lang="el-GR" altLang="el-GR" b="1">
                <a:solidFill>
                  <a:srgbClr val="FF0000"/>
                </a:solidFill>
                <a:latin typeface="Arial" panose="020B0604020202020204" pitchFamily="34" charset="0"/>
              </a:rPr>
              <a:t>Fe</a:t>
            </a:r>
            <a:r>
              <a:rPr lang="el-GR" altLang="el-GR" b="1" baseline="-25000">
                <a:solidFill>
                  <a:srgbClr val="FF0000"/>
                </a:solidFill>
                <a:latin typeface="Arial" panose="020B0604020202020204" pitchFamily="34" charset="0"/>
              </a:rPr>
              <a:t>1-x</a:t>
            </a:r>
            <a:r>
              <a:rPr lang="el-GR" altLang="el-GR" b="1">
                <a:solidFill>
                  <a:srgbClr val="000099"/>
                </a:solidFill>
                <a:latin typeface="Arial" panose="020B0604020202020204" pitchFamily="34" charset="0"/>
              </a:rPr>
              <a:t>S</a:t>
            </a:r>
          </a:p>
          <a:p>
            <a:r>
              <a:rPr lang="el-GR" altLang="el-GR" b="1">
                <a:latin typeface="Arial" panose="020B0604020202020204" pitchFamily="34" charset="0"/>
              </a:rPr>
              <a:t>	Μιλλερίτης 	</a:t>
            </a:r>
            <a:r>
              <a:rPr lang="el-GR" altLang="el-GR" b="1">
                <a:solidFill>
                  <a:srgbClr val="FF0000"/>
                </a:solidFill>
                <a:latin typeface="Arial" panose="020B0604020202020204" pitchFamily="34" charset="0"/>
              </a:rPr>
              <a:t>Ni</a:t>
            </a:r>
            <a:r>
              <a:rPr lang="el-GR" altLang="el-GR" b="1">
                <a:solidFill>
                  <a:srgbClr val="000099"/>
                </a:solidFill>
                <a:latin typeface="Arial" panose="020B0604020202020204" pitchFamily="34" charset="0"/>
              </a:rPr>
              <a:t>S</a:t>
            </a:r>
          </a:p>
          <a:p>
            <a:r>
              <a:rPr lang="el-GR" altLang="el-GR" b="1">
                <a:latin typeface="Arial" panose="020B0604020202020204" pitchFamily="34" charset="0"/>
              </a:rPr>
              <a:t>	Κινναβαρίτης 	</a:t>
            </a:r>
            <a:r>
              <a:rPr lang="el-GR" altLang="el-GR" b="1">
                <a:solidFill>
                  <a:srgbClr val="FF0000"/>
                </a:solidFill>
                <a:latin typeface="Arial" panose="020B0604020202020204" pitchFamily="34" charset="0"/>
              </a:rPr>
              <a:t>Hg</a:t>
            </a:r>
            <a:r>
              <a:rPr lang="el-GR" altLang="el-GR" b="1">
                <a:solidFill>
                  <a:srgbClr val="000099"/>
                </a:solidFill>
                <a:latin typeface="Arial" panose="020B0604020202020204" pitchFamily="34" charset="0"/>
              </a:rPr>
              <a:t>S</a:t>
            </a:r>
          </a:p>
          <a:p>
            <a:r>
              <a:rPr lang="el-GR" altLang="el-GR">
                <a:latin typeface="Arial" panose="020B0604020202020204" pitchFamily="34" charset="0"/>
              </a:rPr>
              <a:t>	</a:t>
            </a:r>
            <a:r>
              <a:rPr lang="el-GR" altLang="el-GR" b="1">
                <a:latin typeface="Arial" panose="020B0604020202020204" pitchFamily="34" charset="0"/>
              </a:rPr>
              <a:t>Κόκκινη σανδαράχη 	</a:t>
            </a:r>
            <a:r>
              <a:rPr lang="el-GR" altLang="el-GR" b="1">
                <a:solidFill>
                  <a:srgbClr val="FF0000"/>
                </a:solidFill>
                <a:latin typeface="Arial" panose="020B0604020202020204" pitchFamily="34" charset="0"/>
              </a:rPr>
              <a:t>As</a:t>
            </a:r>
            <a:r>
              <a:rPr lang="el-GR" altLang="el-GR" b="1">
                <a:solidFill>
                  <a:srgbClr val="000099"/>
                </a:solidFill>
                <a:latin typeface="Arial" panose="020B0604020202020204" pitchFamily="34" charset="0"/>
              </a:rPr>
              <a: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28" name="Group 24">
            <a:extLst>
              <a:ext uri="{FF2B5EF4-FFF2-40B4-BE49-F238E27FC236}">
                <a16:creationId xmlns:a16="http://schemas.microsoft.com/office/drawing/2014/main" id="{8B3CA35B-8245-46DA-AEE2-7128D65EB2E4}"/>
              </a:ext>
            </a:extLst>
          </p:cNvPr>
          <p:cNvGraphicFramePr>
            <a:graphicFrameLocks noGrp="1"/>
          </p:cNvGraphicFramePr>
          <p:nvPr/>
        </p:nvGraphicFramePr>
        <p:xfrm>
          <a:off x="457200" y="1392238"/>
          <a:ext cx="8229600" cy="2112962"/>
        </p:xfrm>
        <a:graphic>
          <a:graphicData uri="http://schemas.openxmlformats.org/drawingml/2006/table">
            <a:tbl>
              <a:tblPr/>
              <a:tblGrid>
                <a:gridCol w="6172200">
                  <a:extLst>
                    <a:ext uri="{9D8B030D-6E8A-4147-A177-3AD203B41FA5}">
                      <a16:colId xmlns:a16="http://schemas.microsoft.com/office/drawing/2014/main" val="2504163198"/>
                    </a:ext>
                  </a:extLst>
                </a:gridCol>
                <a:gridCol w="2057400">
                  <a:extLst>
                    <a:ext uri="{9D8B030D-6E8A-4147-A177-3AD203B41FA5}">
                      <a16:colId xmlns:a16="http://schemas.microsoft.com/office/drawing/2014/main" val="2241486689"/>
                    </a:ext>
                  </a:extLst>
                </a:gridCol>
              </a:tblGrid>
              <a:tr h="2032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Μορφή</a:t>
                      </a:r>
                    </a:p>
                  </a:txBody>
                  <a:tcPr horzOverflow="overflow">
                    <a:lnL cap="flat">
                      <a:noFill/>
                    </a:lnL>
                    <a:lnR>
                      <a:noFill/>
                    </a:lnR>
                    <a:lnT cap="flat">
                      <a:noFill/>
                    </a:lnT>
                    <a:lnB>
                      <a:noFill/>
                    </a:lnB>
                    <a:lnTlToBr>
                      <a:noFill/>
                    </a:lnTlToBr>
                    <a:lnBlToTr>
                      <a:noFill/>
                    </a:lnBlToTr>
                    <a:solidFill>
                      <a:srgbClr val="996600"/>
                    </a:solidFill>
                  </a:tcPr>
                </a:tc>
                <a:tc rowSpan="2">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400" b="0" i="0" u="none" strike="noStrike" cap="none" normalizeH="0" baseline="0">
                        <a:ln>
                          <a:noFill/>
                        </a:ln>
                        <a:solidFill>
                          <a:schemeClr val="accent1"/>
                        </a:solidFill>
                        <a:effectLst/>
                        <a:latin typeface="Arial" panose="020B0604020202020204" pitchFamily="34" charset="0"/>
                      </a:endParaRPr>
                    </a:p>
                  </a:txBody>
                  <a:tcPr horzOverflow="overflow">
                    <a:lnL>
                      <a:noFill/>
                    </a:lnL>
                    <a:lnR cap="flat">
                      <a:noFill/>
                    </a:lnR>
                    <a:lnT cap="flat">
                      <a:noFill/>
                    </a:lnT>
                    <a:lnB cap="flat">
                      <a:noFill/>
                    </a:lnB>
                    <a:lnTlToBr>
                      <a:noFill/>
                    </a:lnTlToBr>
                    <a:lnBlToTr>
                      <a:noFill/>
                    </a:lnBlToTr>
                    <a:solidFill>
                      <a:schemeClr val="accent1"/>
                    </a:solidFill>
                  </a:tcPr>
                </a:tc>
                <a:extLst>
                  <a:ext uri="{0D108BD9-81ED-4DB2-BD59-A6C34878D82A}">
                    <a16:rowId xmlns:a16="http://schemas.microsoft.com/office/drawing/2014/main" val="1495461806"/>
                  </a:ext>
                </a:extLst>
              </a:tr>
              <a:tr h="165735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Κρύσταλλοι συχνοί πρισματικοί, επιμηκυσμένοι παράλληλα στον άξονα c. Συχνά με γραμμώσεις. Σε συμπαγή, κοκκώδη και ακτινωτά συσσωματώματα. </a:t>
                      </a:r>
                    </a:p>
                  </a:txBody>
                  <a:tcPr horzOverflow="overflow">
                    <a:lnL cap="flat">
                      <a:noFill/>
                    </a:lnL>
                    <a:lnR>
                      <a:noFill/>
                    </a:lnR>
                    <a:lnT>
                      <a:noFill/>
                    </a:lnT>
                    <a:lnB cap="flat">
                      <a:noFill/>
                    </a:lnB>
                    <a:lnTlToBr>
                      <a:noFill/>
                    </a:lnTlToBr>
                    <a:lnBlToTr>
                      <a:noFill/>
                    </a:lnBlToTr>
                    <a:solidFill>
                      <a:srgbClr val="FFFFCC"/>
                    </a:solidFill>
                  </a:tcPr>
                </a:tc>
                <a:tc vMerge="1">
                  <a:txBody>
                    <a:bodyPr/>
                    <a:lstStyle/>
                    <a:p>
                      <a:endParaRPr lang="el-GR"/>
                    </a:p>
                  </a:txBody>
                  <a:tcPr/>
                </a:tc>
                <a:extLst>
                  <a:ext uri="{0D108BD9-81ED-4DB2-BD59-A6C34878D82A}">
                    <a16:rowId xmlns:a16="http://schemas.microsoft.com/office/drawing/2014/main" val="4143593457"/>
                  </a:ext>
                </a:extLst>
              </a:tr>
            </a:tbl>
          </a:graphicData>
        </a:graphic>
      </p:graphicFrame>
      <p:sp>
        <p:nvSpPr>
          <p:cNvPr id="72717" name="Rectangle 13">
            <a:extLst>
              <a:ext uri="{FF2B5EF4-FFF2-40B4-BE49-F238E27FC236}">
                <a16:creationId xmlns:a16="http://schemas.microsoft.com/office/drawing/2014/main" id="{6FC1C6E8-16EF-4266-84C8-437EC763E5BF}"/>
              </a:ext>
            </a:extLst>
          </p:cNvPr>
          <p:cNvSpPr>
            <a:spLocks noGrp="1" noChangeArrowheads="1"/>
          </p:cNvSpPr>
          <p:nvPr>
            <p:ph type="title"/>
          </p:nvPr>
        </p:nvSpPr>
        <p:spPr>
          <a:xfrm>
            <a:off x="457200" y="381000"/>
            <a:ext cx="8229600" cy="762000"/>
          </a:xfrm>
          <a:noFill/>
          <a:ln/>
        </p:spPr>
        <p:txBody>
          <a:bodyPr>
            <a:spAutoFit/>
          </a:bodyPr>
          <a:lstStyle/>
          <a:p>
            <a:pPr algn="l">
              <a:tabLst>
                <a:tab pos="1947863" algn="l"/>
                <a:tab pos="6008688" algn="l"/>
              </a:tabLst>
            </a:pPr>
            <a:r>
              <a:rPr lang="en-US" altLang="el-GR">
                <a:solidFill>
                  <a:srgbClr val="66FFFF"/>
                </a:solidFill>
              </a:rPr>
              <a:t>FeAsS </a:t>
            </a:r>
            <a:r>
              <a:rPr lang="en-US" altLang="el-GR"/>
              <a:t>	</a:t>
            </a:r>
            <a:r>
              <a:rPr lang="el-GR" altLang="el-GR"/>
              <a:t>Αρσενοπυρίτης</a:t>
            </a:r>
            <a:r>
              <a:rPr lang="en-US" altLang="el-GR"/>
              <a:t>	</a:t>
            </a:r>
            <a:r>
              <a:rPr lang="el-GR" altLang="el-GR" sz="3200">
                <a:solidFill>
                  <a:srgbClr val="66FFFF"/>
                </a:solidFill>
              </a:rPr>
              <a:t>Μονοκλινές</a:t>
            </a:r>
          </a:p>
        </p:txBody>
      </p:sp>
      <p:pic>
        <p:nvPicPr>
          <p:cNvPr id="72725" name="Picture 21">
            <a:extLst>
              <a:ext uri="{FF2B5EF4-FFF2-40B4-BE49-F238E27FC236}">
                <a16:creationId xmlns:a16="http://schemas.microsoft.com/office/drawing/2014/main" id="{8E467E68-02CC-47BD-9749-0DF38BA4B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575" y="1371600"/>
            <a:ext cx="1571625" cy="2174875"/>
          </a:xfrm>
          <a:prstGeom prst="rect">
            <a:avLst/>
          </a:prstGeom>
          <a:noFill/>
          <a:extLst>
            <a:ext uri="{909E8E84-426E-40DD-AFC4-6F175D3DCCD1}">
              <a14:hiddenFill xmlns:a14="http://schemas.microsoft.com/office/drawing/2010/main">
                <a:solidFill>
                  <a:srgbClr val="FFFFFF"/>
                </a:solidFill>
              </a14:hiddenFill>
            </a:ext>
          </a:extLst>
        </p:spPr>
      </p:pic>
      <p:pic>
        <p:nvPicPr>
          <p:cNvPr id="72730" name="Picture 26">
            <a:extLst>
              <a:ext uri="{FF2B5EF4-FFF2-40B4-BE49-F238E27FC236}">
                <a16:creationId xmlns:a16="http://schemas.microsoft.com/office/drawing/2014/main" id="{FB9B02C3-A8B6-42C2-BEAC-35BF4E14B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644900"/>
            <a:ext cx="7900987" cy="2852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67" name="Group 39">
            <a:extLst>
              <a:ext uri="{FF2B5EF4-FFF2-40B4-BE49-F238E27FC236}">
                <a16:creationId xmlns:a16="http://schemas.microsoft.com/office/drawing/2014/main" id="{F00BD53D-24E6-4E18-A3EA-D0301AB3D336}"/>
              </a:ext>
            </a:extLst>
          </p:cNvPr>
          <p:cNvGraphicFramePr>
            <a:graphicFrameLocks noGrp="1"/>
          </p:cNvGraphicFramePr>
          <p:nvPr/>
        </p:nvGraphicFramePr>
        <p:xfrm>
          <a:off x="381000" y="1600200"/>
          <a:ext cx="5029200" cy="4495800"/>
        </p:xfrm>
        <a:graphic>
          <a:graphicData uri="http://schemas.openxmlformats.org/drawingml/2006/table">
            <a:tbl>
              <a:tblPr/>
              <a:tblGrid>
                <a:gridCol w="1487488">
                  <a:extLst>
                    <a:ext uri="{9D8B030D-6E8A-4147-A177-3AD203B41FA5}">
                      <a16:colId xmlns:a16="http://schemas.microsoft.com/office/drawing/2014/main" val="1783163623"/>
                    </a:ext>
                  </a:extLst>
                </a:gridCol>
                <a:gridCol w="3541712">
                  <a:extLst>
                    <a:ext uri="{9D8B030D-6E8A-4147-A177-3AD203B41FA5}">
                      <a16:colId xmlns:a16="http://schemas.microsoft.com/office/drawing/2014/main" val="1517049987"/>
                    </a:ext>
                  </a:extLst>
                </a:gridCol>
              </a:tblGrid>
              <a:tr h="752475">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Λάμψη</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Μεταλλική</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187612460"/>
                  </a:ext>
                </a:extLst>
              </a:tr>
              <a:tr h="90011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Χρώμα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rgbClr val="000000"/>
                          </a:solidFill>
                          <a:effectLst/>
                          <a:latin typeface="Arial" panose="020B0604020202020204" pitchFamily="34" charset="0"/>
                        </a:rPr>
                        <a:t>Ασημόλευκο, χαλυβδότεφρο</a:t>
                      </a:r>
                      <a:endParaRPr kumimoji="0" lang="el-GR" altLang="el-GR" sz="2800" b="0" i="0" u="none" strike="noStrike" cap="none" normalizeH="0" baseline="0">
                        <a:ln>
                          <a:noFill/>
                        </a:ln>
                        <a:solidFill>
                          <a:schemeClr val="tx1"/>
                        </a:solidFill>
                        <a:effectLst/>
                        <a:latin typeface="Arial Narrow" panose="020B0606020202030204" pitchFamily="34" charset="0"/>
                      </a:endParaRP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805893082"/>
                  </a:ext>
                </a:extLst>
              </a:tr>
              <a:tr h="92075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Γρ. σκόνης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rgbClr val="000000"/>
                          </a:solidFill>
                          <a:effectLst/>
                          <a:latin typeface="Arial" panose="020B0604020202020204" pitchFamily="34" charset="0"/>
                        </a:rPr>
                        <a:t>Μαύρη</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951131140"/>
                  </a:ext>
                </a:extLst>
              </a:tr>
              <a:tr h="66833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Σκληρότητα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800" b="0" i="0" u="none" strike="noStrike" cap="none" normalizeH="0" baseline="0">
                          <a:ln>
                            <a:noFill/>
                          </a:ln>
                          <a:solidFill>
                            <a:srgbClr val="CC0000"/>
                          </a:solidFill>
                          <a:effectLst/>
                          <a:latin typeface="Arial" panose="020B0604020202020204" pitchFamily="34" charset="0"/>
                        </a:rPr>
                        <a:t>5½ - 6</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188987692"/>
                  </a:ext>
                </a:extLst>
              </a:tr>
              <a:tr h="66833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Ειδ. βάρος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5,9 </a:t>
                      </a:r>
                      <a:r>
                        <a:rPr kumimoji="0" lang="en-US" altLang="el-GR" sz="2400" b="0" i="0" u="none" strike="noStrike" cap="none" normalizeH="0" baseline="0">
                          <a:ln>
                            <a:noFill/>
                          </a:ln>
                          <a:solidFill>
                            <a:schemeClr val="tx1"/>
                          </a:solidFill>
                          <a:effectLst/>
                          <a:latin typeface="Arial" panose="020B0604020202020204" pitchFamily="34" charset="0"/>
                        </a:rPr>
                        <a:t>-</a:t>
                      </a:r>
                      <a:r>
                        <a:rPr kumimoji="0" lang="el-GR" altLang="el-GR" sz="2400" b="0" i="0" u="none" strike="noStrike" cap="none" normalizeH="0" baseline="0">
                          <a:ln>
                            <a:noFill/>
                          </a:ln>
                          <a:solidFill>
                            <a:schemeClr val="tx1"/>
                          </a:solidFill>
                          <a:effectLst/>
                          <a:latin typeface="Arial" panose="020B0604020202020204" pitchFamily="34" charset="0"/>
                        </a:rPr>
                        <a:t> 6,2</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129474485"/>
                  </a:ext>
                </a:extLst>
              </a:tr>
              <a:tr h="58578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Οσμή</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Σκόρδο</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20772616"/>
                  </a:ext>
                </a:extLst>
              </a:tr>
            </a:tbl>
          </a:graphicData>
        </a:graphic>
      </p:graphicFrame>
      <p:sp>
        <p:nvSpPr>
          <p:cNvPr id="73764" name="Rectangle 36">
            <a:extLst>
              <a:ext uri="{FF2B5EF4-FFF2-40B4-BE49-F238E27FC236}">
                <a16:creationId xmlns:a16="http://schemas.microsoft.com/office/drawing/2014/main" id="{D42ED03B-64FF-4AB2-B17D-36C6CD65D286}"/>
              </a:ext>
            </a:extLst>
          </p:cNvPr>
          <p:cNvSpPr>
            <a:spLocks noGrp="1" noChangeArrowheads="1"/>
          </p:cNvSpPr>
          <p:nvPr>
            <p:ph type="title"/>
          </p:nvPr>
        </p:nvSpPr>
        <p:spPr>
          <a:xfrm>
            <a:off x="457200" y="381000"/>
            <a:ext cx="8229600" cy="762000"/>
          </a:xfrm>
          <a:noFill/>
          <a:ln/>
        </p:spPr>
        <p:txBody>
          <a:bodyPr>
            <a:spAutoFit/>
          </a:bodyPr>
          <a:lstStyle/>
          <a:p>
            <a:pPr algn="l">
              <a:tabLst>
                <a:tab pos="1947863" algn="l"/>
                <a:tab pos="6008688" algn="l"/>
              </a:tabLst>
            </a:pPr>
            <a:r>
              <a:rPr lang="en-US" altLang="el-GR">
                <a:solidFill>
                  <a:srgbClr val="66FFFF"/>
                </a:solidFill>
              </a:rPr>
              <a:t>FeAsS </a:t>
            </a:r>
            <a:r>
              <a:rPr lang="en-US" altLang="el-GR"/>
              <a:t>	</a:t>
            </a:r>
            <a:r>
              <a:rPr lang="el-GR" altLang="el-GR"/>
              <a:t>Αρσενοπυρίτης</a:t>
            </a:r>
            <a:r>
              <a:rPr lang="en-US" altLang="el-GR"/>
              <a:t>	</a:t>
            </a:r>
            <a:r>
              <a:rPr lang="el-GR" altLang="el-GR" sz="3200">
                <a:solidFill>
                  <a:srgbClr val="66FFFF"/>
                </a:solidFill>
              </a:rPr>
              <a:t>Μονοκλινές</a:t>
            </a:r>
          </a:p>
        </p:txBody>
      </p:sp>
      <p:pic>
        <p:nvPicPr>
          <p:cNvPr id="73766" name="Picture 38">
            <a:extLst>
              <a:ext uri="{FF2B5EF4-FFF2-40B4-BE49-F238E27FC236}">
                <a16:creationId xmlns:a16="http://schemas.microsoft.com/office/drawing/2014/main" id="{8CB319D3-F78C-4675-AEF4-A73205853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503613"/>
            <a:ext cx="850900" cy="458787"/>
          </a:xfrm>
          <a:prstGeom prst="rect">
            <a:avLst/>
          </a:prstGeom>
          <a:noFill/>
          <a:extLst>
            <a:ext uri="{909E8E84-426E-40DD-AFC4-6F175D3DCCD1}">
              <a14:hiddenFill xmlns:a14="http://schemas.microsoft.com/office/drawing/2010/main">
                <a:solidFill>
                  <a:srgbClr val="FFFFFF"/>
                </a:solidFill>
              </a14:hiddenFill>
            </a:ext>
          </a:extLst>
        </p:spPr>
      </p:pic>
      <p:pic>
        <p:nvPicPr>
          <p:cNvPr id="73770" name="Picture 42">
            <a:extLst>
              <a:ext uri="{FF2B5EF4-FFF2-40B4-BE49-F238E27FC236}">
                <a16:creationId xmlns:a16="http://schemas.microsoft.com/office/drawing/2014/main" id="{A5875BA9-5901-4D26-B635-9FE1FB1D2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700213"/>
            <a:ext cx="3255963" cy="4297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97" name="Group 45">
            <a:extLst>
              <a:ext uri="{FF2B5EF4-FFF2-40B4-BE49-F238E27FC236}">
                <a16:creationId xmlns:a16="http://schemas.microsoft.com/office/drawing/2014/main" id="{FC8A8870-DF28-4A3E-A7BB-FDAEDE30095D}"/>
              </a:ext>
            </a:extLst>
          </p:cNvPr>
          <p:cNvGraphicFramePr>
            <a:graphicFrameLocks noGrp="1"/>
          </p:cNvGraphicFramePr>
          <p:nvPr/>
        </p:nvGraphicFramePr>
        <p:xfrm>
          <a:off x="304800" y="1447800"/>
          <a:ext cx="5029200" cy="5129213"/>
        </p:xfrm>
        <a:graphic>
          <a:graphicData uri="http://schemas.openxmlformats.org/drawingml/2006/table">
            <a:tbl>
              <a:tblPr/>
              <a:tblGrid>
                <a:gridCol w="5029200">
                  <a:extLst>
                    <a:ext uri="{9D8B030D-6E8A-4147-A177-3AD203B41FA5}">
                      <a16:colId xmlns:a16="http://schemas.microsoft.com/office/drawing/2014/main" val="2445866966"/>
                    </a:ext>
                  </a:extLst>
                </a:gridCol>
              </a:tblGrid>
              <a:tr h="23018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Σύσταση</a:t>
                      </a:r>
                    </a:p>
                  </a:txBody>
                  <a:tcPr horzOverflow="overflow">
                    <a:lnL cap="flat">
                      <a:noFill/>
                    </a:lnL>
                    <a:lnR cap="flat">
                      <a:noFill/>
                    </a:lnR>
                    <a:lnT cap="flat">
                      <a:noFill/>
                    </a:lnT>
                    <a:lnB>
                      <a:noFill/>
                    </a:lnB>
                    <a:lnTlToBr>
                      <a:noFill/>
                    </a:lnTlToBr>
                    <a:lnBlToTr>
                      <a:noFill/>
                    </a:lnBlToTr>
                    <a:solidFill>
                      <a:srgbClr val="996600"/>
                    </a:solidFill>
                  </a:tcPr>
                </a:tc>
                <a:extLst>
                  <a:ext uri="{0D108BD9-81ED-4DB2-BD59-A6C34878D82A}">
                    <a16:rowId xmlns:a16="http://schemas.microsoft.com/office/drawing/2014/main" val="2214761378"/>
                  </a:ext>
                </a:extLst>
              </a:tr>
              <a:tr h="24606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Ο Fe αντικαθίσταται από Co. Μικρά ποσά Ni, Sb, Bi, Ag και Au. </a:t>
                      </a:r>
                    </a:p>
                  </a:txBody>
                  <a:tcPr horzOverflow="overflow">
                    <a:lnL cap="flat">
                      <a:noFill/>
                    </a:lnL>
                    <a:lnR cap="flat">
                      <a:noFill/>
                    </a:lnR>
                    <a:lnT>
                      <a:noFill/>
                    </a:lnT>
                    <a:lnB>
                      <a:noFill/>
                    </a:lnB>
                    <a:lnTlToBr>
                      <a:noFill/>
                    </a:lnTlToBr>
                    <a:lnBlToTr>
                      <a:noFill/>
                    </a:lnBlToTr>
                    <a:solidFill>
                      <a:srgbClr val="FFFFCC"/>
                    </a:solidFill>
                  </a:tcPr>
                </a:tc>
                <a:extLst>
                  <a:ext uri="{0D108BD9-81ED-4DB2-BD59-A6C34878D82A}">
                    <a16:rowId xmlns:a16="http://schemas.microsoft.com/office/drawing/2014/main" val="767679267"/>
                  </a:ext>
                </a:extLst>
              </a:tr>
              <a:tr h="47625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Εμφάνιση</a:t>
                      </a:r>
                    </a:p>
                  </a:txBody>
                  <a:tcPr horzOverflow="overflow">
                    <a:lnL cap="flat">
                      <a:noFill/>
                    </a:lnL>
                    <a:lnR cap="flat">
                      <a:noFill/>
                    </a:lnR>
                    <a:lnT>
                      <a:noFill/>
                    </a:lnT>
                    <a:lnB>
                      <a:noFill/>
                    </a:lnB>
                    <a:lnTlToBr>
                      <a:noFill/>
                    </a:lnTlToBr>
                    <a:lnBlToTr>
                      <a:noFill/>
                    </a:lnBlToTr>
                    <a:solidFill>
                      <a:srgbClr val="996600"/>
                    </a:solidFill>
                  </a:tcPr>
                </a:tc>
                <a:extLst>
                  <a:ext uri="{0D108BD9-81ED-4DB2-BD59-A6C34878D82A}">
                    <a16:rowId xmlns:a16="http://schemas.microsoft.com/office/drawing/2014/main" val="2818335625"/>
                  </a:ext>
                </a:extLst>
              </a:tr>
              <a:tr h="644525">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Το πιο διαδεδομένο ορυκτό του</a:t>
                      </a:r>
                      <a:r>
                        <a:rPr kumimoji="0" lang="en-US" altLang="el-GR" sz="2400" b="0" i="0" u="none" strike="noStrike" cap="none" normalizeH="0" baseline="0">
                          <a:ln>
                            <a:noFill/>
                          </a:ln>
                          <a:solidFill>
                            <a:schemeClr val="tx1"/>
                          </a:solidFill>
                          <a:effectLst/>
                          <a:latin typeface="Arial" panose="020B0604020202020204" pitchFamily="34" charset="0"/>
                        </a:rPr>
                        <a:t> </a:t>
                      </a:r>
                      <a:r>
                        <a:rPr kumimoji="0" lang="en-US" altLang="el-GR" sz="2400" b="1" i="0" u="none" strike="noStrike" cap="none" normalizeH="0" baseline="0">
                          <a:ln>
                            <a:noFill/>
                          </a:ln>
                          <a:solidFill>
                            <a:schemeClr val="folHlink"/>
                          </a:solidFill>
                          <a:effectLst/>
                          <a:latin typeface="Arial" panose="020B0604020202020204" pitchFamily="34" charset="0"/>
                        </a:rPr>
                        <a:t>As</a:t>
                      </a:r>
                      <a:r>
                        <a:rPr kumimoji="0" lang="el-GR" altLang="el-GR" sz="2400" b="0" i="0" u="none" strike="noStrike" cap="none" normalizeH="0" baseline="0">
                          <a:ln>
                            <a:noFill/>
                          </a:ln>
                          <a:solidFill>
                            <a:schemeClr val="tx1"/>
                          </a:solidFill>
                          <a:effectLst/>
                          <a:latin typeface="Arial" panose="020B0604020202020204" pitchFamily="34" charset="0"/>
                        </a:rPr>
                        <a:t>. Βρίσκεται με μεταλλεύματα Sn (κασσιτερίτη) και W (σχεελίτη), Co και Ni σε υδροθερμικά κοιτάσματα υψηλής θερμοκρασίας. Συνδέεται με ορυκτά του Ag και Cu, γαληνίτη, σφαλερίτη, σιδηροπυρίτη, χαλκοπυρίτη. </a:t>
                      </a:r>
                      <a:br>
                        <a:rPr kumimoji="0" lang="el-GR" altLang="el-GR" sz="2400" b="0" i="0" u="none" strike="noStrike" cap="none" normalizeH="0" baseline="0">
                          <a:ln>
                            <a:noFill/>
                          </a:ln>
                          <a:solidFill>
                            <a:schemeClr val="tx1"/>
                          </a:solidFill>
                          <a:effectLst/>
                          <a:latin typeface="Arial" panose="020B0604020202020204" pitchFamily="34" charset="0"/>
                        </a:rPr>
                      </a:br>
                      <a:r>
                        <a:rPr kumimoji="0" lang="el-GR" altLang="el-GR" sz="2400" b="0" i="0" u="none" strike="noStrike" cap="none" normalizeH="0" baseline="0">
                          <a:ln>
                            <a:noFill/>
                          </a:ln>
                          <a:solidFill>
                            <a:schemeClr val="tx1"/>
                          </a:solidFill>
                          <a:effectLst/>
                          <a:latin typeface="Arial" panose="020B0604020202020204" pitchFamily="34" charset="0"/>
                        </a:rPr>
                        <a:t>Συχνά συνδέεται με </a:t>
                      </a:r>
                      <a:r>
                        <a:rPr kumimoji="0" lang="en-US" altLang="el-GR" sz="2400" b="0" i="0" u="none" strike="noStrike" cap="none" normalizeH="0" baseline="0">
                          <a:ln>
                            <a:noFill/>
                          </a:ln>
                          <a:solidFill>
                            <a:schemeClr val="tx1"/>
                          </a:solidFill>
                          <a:effectLst/>
                          <a:latin typeface="Arial" panose="020B0604020202020204" pitchFamily="34" charset="0"/>
                        </a:rPr>
                        <a:t>Au</a:t>
                      </a:r>
                      <a:r>
                        <a:rPr kumimoji="0" lang="el-GR" altLang="el-GR" sz="2400" b="0" i="0" u="none" strike="noStrike" cap="none" normalizeH="0" baseline="0">
                          <a:ln>
                            <a:noFill/>
                          </a:ln>
                          <a:solidFill>
                            <a:schemeClr val="tx1"/>
                          </a:solidFill>
                          <a:effectLst/>
                          <a:latin typeface="Arial" panose="020B0604020202020204" pitchFamily="34" charset="0"/>
                        </a:rPr>
                        <a:t>. </a:t>
                      </a:r>
                    </a:p>
                  </a:txBody>
                  <a:tcPr horzOverflow="overflow">
                    <a:lnL cap="flat">
                      <a:noFill/>
                    </a:lnL>
                    <a:lnR cap="flat">
                      <a:noFill/>
                    </a:lnR>
                    <a:lnT>
                      <a:noFill/>
                    </a:lnT>
                    <a:lnB cap="flat">
                      <a:noFill/>
                    </a:lnB>
                    <a:lnTlToBr>
                      <a:noFill/>
                    </a:lnTlToBr>
                    <a:lnBlToTr>
                      <a:noFill/>
                    </a:lnBlToTr>
                    <a:solidFill>
                      <a:srgbClr val="FFFFCC"/>
                    </a:solidFill>
                  </a:tcPr>
                </a:tc>
                <a:extLst>
                  <a:ext uri="{0D108BD9-81ED-4DB2-BD59-A6C34878D82A}">
                    <a16:rowId xmlns:a16="http://schemas.microsoft.com/office/drawing/2014/main" val="2531350163"/>
                  </a:ext>
                </a:extLst>
              </a:tr>
            </a:tbl>
          </a:graphicData>
        </a:graphic>
      </p:graphicFrame>
      <p:sp>
        <p:nvSpPr>
          <p:cNvPr id="74779" name="Rectangle 27">
            <a:extLst>
              <a:ext uri="{FF2B5EF4-FFF2-40B4-BE49-F238E27FC236}">
                <a16:creationId xmlns:a16="http://schemas.microsoft.com/office/drawing/2014/main" id="{6AF76815-A301-4879-95E7-14B4F5CF6DF2}"/>
              </a:ext>
            </a:extLst>
          </p:cNvPr>
          <p:cNvSpPr>
            <a:spLocks noGrp="1" noChangeArrowheads="1"/>
          </p:cNvSpPr>
          <p:nvPr>
            <p:ph type="title"/>
          </p:nvPr>
        </p:nvSpPr>
        <p:spPr>
          <a:xfrm>
            <a:off x="457200" y="381000"/>
            <a:ext cx="8229600" cy="762000"/>
          </a:xfrm>
          <a:noFill/>
          <a:ln/>
        </p:spPr>
        <p:txBody>
          <a:bodyPr>
            <a:spAutoFit/>
          </a:bodyPr>
          <a:lstStyle/>
          <a:p>
            <a:pPr algn="l">
              <a:tabLst>
                <a:tab pos="1947863" algn="l"/>
                <a:tab pos="6008688" algn="l"/>
              </a:tabLst>
            </a:pPr>
            <a:r>
              <a:rPr lang="en-US" altLang="el-GR">
                <a:solidFill>
                  <a:srgbClr val="66FFFF"/>
                </a:solidFill>
              </a:rPr>
              <a:t>FeAsS </a:t>
            </a:r>
            <a:r>
              <a:rPr lang="en-US" altLang="el-GR"/>
              <a:t>	</a:t>
            </a:r>
            <a:r>
              <a:rPr lang="el-GR" altLang="el-GR"/>
              <a:t>Αρσενοπυρίτης</a:t>
            </a:r>
            <a:r>
              <a:rPr lang="en-US" altLang="el-GR"/>
              <a:t>	</a:t>
            </a:r>
            <a:r>
              <a:rPr lang="el-GR" altLang="el-GR" sz="3200">
                <a:solidFill>
                  <a:srgbClr val="66FFFF"/>
                </a:solidFill>
              </a:rPr>
              <a:t>Μονοκλινές</a:t>
            </a:r>
          </a:p>
        </p:txBody>
      </p:sp>
      <p:pic>
        <p:nvPicPr>
          <p:cNvPr id="74798" name="Picture 46">
            <a:extLst>
              <a:ext uri="{FF2B5EF4-FFF2-40B4-BE49-F238E27FC236}">
                <a16:creationId xmlns:a16="http://schemas.microsoft.com/office/drawing/2014/main" id="{E06FE68D-0F67-4D47-8C35-F6947F3C7A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916113"/>
            <a:ext cx="3255962" cy="4279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807" name="Group 31">
            <a:extLst>
              <a:ext uri="{FF2B5EF4-FFF2-40B4-BE49-F238E27FC236}">
                <a16:creationId xmlns:a16="http://schemas.microsoft.com/office/drawing/2014/main" id="{48301CA5-D5C8-473E-952D-A4B112287450}"/>
              </a:ext>
            </a:extLst>
          </p:cNvPr>
          <p:cNvGraphicFramePr>
            <a:graphicFrameLocks noGrp="1"/>
          </p:cNvGraphicFramePr>
          <p:nvPr/>
        </p:nvGraphicFramePr>
        <p:xfrm>
          <a:off x="228600" y="1447800"/>
          <a:ext cx="8686800" cy="2540000"/>
        </p:xfrm>
        <a:graphic>
          <a:graphicData uri="http://schemas.openxmlformats.org/drawingml/2006/table">
            <a:tbl>
              <a:tblPr/>
              <a:tblGrid>
                <a:gridCol w="939800">
                  <a:extLst>
                    <a:ext uri="{9D8B030D-6E8A-4147-A177-3AD203B41FA5}">
                      <a16:colId xmlns:a16="http://schemas.microsoft.com/office/drawing/2014/main" val="379939326"/>
                    </a:ext>
                  </a:extLst>
                </a:gridCol>
                <a:gridCol w="7747000">
                  <a:extLst>
                    <a:ext uri="{9D8B030D-6E8A-4147-A177-3AD203B41FA5}">
                      <a16:colId xmlns:a16="http://schemas.microsoft.com/office/drawing/2014/main" val="4170885090"/>
                    </a:ext>
                  </a:extLst>
                </a:gridCol>
              </a:tblGrid>
              <a:tr h="5334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Χρήση</a:t>
                      </a:r>
                    </a:p>
                  </a:txBody>
                  <a:tcP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Είναι η κύρια πηγή </a:t>
                      </a:r>
                      <a:r>
                        <a:rPr kumimoji="0" lang="en-US" altLang="el-GR" sz="2400" b="1" i="0" u="none" strike="noStrike" cap="none" normalizeH="0" baseline="0">
                          <a:ln>
                            <a:noFill/>
                          </a:ln>
                          <a:solidFill>
                            <a:schemeClr val="folHlink"/>
                          </a:solidFill>
                          <a:effectLst/>
                          <a:latin typeface="Arial" panose="020B0604020202020204" pitchFamily="34" charset="0"/>
                        </a:rPr>
                        <a:t>As</a:t>
                      </a:r>
                      <a:r>
                        <a:rPr kumimoji="0" lang="en-US" altLang="el-GR" sz="2400" b="0" i="0" u="none" strike="noStrike" cap="none" normalizeH="0" baseline="0">
                          <a:ln>
                            <a:noFill/>
                          </a:ln>
                          <a:solidFill>
                            <a:schemeClr val="tx1"/>
                          </a:solidFill>
                          <a:effectLst/>
                          <a:latin typeface="Arial" panose="020B0604020202020204" pitchFamily="34" charset="0"/>
                        </a:rPr>
                        <a:t>.</a:t>
                      </a:r>
                      <a:endParaRPr kumimoji="0" lang="el-GR" altLang="el-GR" sz="2400" b="0" i="0" u="none" strike="noStrike" cap="none" normalizeH="0" baseline="0">
                        <a:ln>
                          <a:noFill/>
                        </a:ln>
                        <a:solidFill>
                          <a:schemeClr val="tx1"/>
                        </a:solidFill>
                        <a:effectLst/>
                        <a:latin typeface="Arial" panose="020B0604020202020204" pitchFamily="34" charset="0"/>
                      </a:endParaRP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4292973880"/>
                  </a:ext>
                </a:extLst>
              </a:tr>
              <a:tr h="87153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Όνομα</a:t>
                      </a:r>
                    </a:p>
                  </a:txBody>
                  <a:tcPr horzOverflow="overflow">
                    <a:lnL cap="flat">
                      <a:noFill/>
                    </a:lnL>
                    <a:lnR>
                      <a:noFill/>
                    </a:lnR>
                    <a:lnT w="12700" cap="flat" cmpd="sng" algn="ctr">
                      <a:solidFill>
                        <a:schemeClr val="tx1"/>
                      </a:solidFill>
                      <a:prstDash val="dot"/>
                      <a:round/>
                      <a:headEnd type="none" w="med" len="med"/>
                      <a:tailEnd type="none" w="med" len="med"/>
                    </a:lnT>
                    <a:lnB>
                      <a:noFill/>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Λόγω του χρώματος και της σύστασής του έλαβε διάφορες ονομασίες, όπως </a:t>
                      </a:r>
                      <a:r>
                        <a:rPr kumimoji="0" lang="el-GR" altLang="el-GR" sz="2400" b="1" i="0" u="none" strike="noStrike" cap="none" normalizeH="0" baseline="0">
                          <a:ln>
                            <a:noFill/>
                          </a:ln>
                          <a:solidFill>
                            <a:schemeClr val="folHlink"/>
                          </a:solidFill>
                          <a:effectLst/>
                          <a:latin typeface="Arial" panose="020B0604020202020204" pitchFamily="34" charset="0"/>
                        </a:rPr>
                        <a:t>Αρσενικούχος πυρίτης</a:t>
                      </a:r>
                      <a:r>
                        <a:rPr kumimoji="0" lang="el-GR" altLang="el-GR" sz="2400" b="0" i="0" u="none" strike="noStrike" cap="none" normalizeH="0" baseline="0">
                          <a:ln>
                            <a:noFill/>
                          </a:ln>
                          <a:solidFill>
                            <a:schemeClr val="tx1"/>
                          </a:solidFill>
                          <a:effectLst/>
                          <a:latin typeface="Arial" panose="020B0604020202020204" pitchFamily="34" charset="0"/>
                        </a:rPr>
                        <a:t>, </a:t>
                      </a:r>
                      <a:r>
                        <a:rPr kumimoji="0" lang="el-GR" altLang="el-GR" sz="2400" b="1" i="0" u="none" strike="noStrike" cap="none" normalizeH="0" baseline="0">
                          <a:ln>
                            <a:noFill/>
                          </a:ln>
                          <a:solidFill>
                            <a:schemeClr val="folHlink"/>
                          </a:solidFill>
                          <a:effectLst/>
                          <a:latin typeface="Arial" panose="020B0604020202020204" pitchFamily="34" charset="0"/>
                        </a:rPr>
                        <a:t>Λευκός πυρίτης, Αρσενικούχος σίδηρος</a:t>
                      </a:r>
                      <a:r>
                        <a:rPr kumimoji="0" lang="el-GR" altLang="el-GR" sz="2400" b="0" i="0" u="none" strike="noStrike" cap="none" normalizeH="0" baseline="0">
                          <a:ln>
                            <a:noFill/>
                          </a:ln>
                          <a:solidFill>
                            <a:schemeClr val="tx1"/>
                          </a:solidFill>
                          <a:effectLst/>
                          <a:latin typeface="Arial" panose="020B0604020202020204" pitchFamily="34" charset="0"/>
                        </a:rPr>
                        <a:t>. </a:t>
                      </a: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747740736"/>
                  </a:ext>
                </a:extLst>
              </a:tr>
              <a:tr h="28416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000" b="1" i="0" u="none" strike="noStrike" cap="none" normalizeH="0" baseline="0">
                        <a:ln>
                          <a:noFill/>
                        </a:ln>
                        <a:solidFill>
                          <a:srgbClr val="FFFFFF"/>
                        </a:solidFill>
                        <a:effectLst/>
                        <a:latin typeface="Arial Narrow" panose="020B0606020202030204" pitchFamily="34" charset="0"/>
                      </a:endParaRPr>
                    </a:p>
                  </a:txBody>
                  <a:tcPr horzOverflow="overflow">
                    <a:lnL cap="flat">
                      <a:noFill/>
                    </a:lnL>
                    <a:lnR>
                      <a:noFill/>
                    </a:lnR>
                    <a:lnT>
                      <a:noFill/>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1" i="0" u="none" strike="noStrike" cap="none" normalizeH="0" baseline="0">
                          <a:ln>
                            <a:noFill/>
                          </a:ln>
                          <a:solidFill>
                            <a:srgbClr val="CC0000"/>
                          </a:solidFill>
                          <a:effectLst/>
                          <a:latin typeface="Arial" panose="020B0604020202020204" pitchFamily="34" charset="0"/>
                        </a:rPr>
                        <a:t>Arsenopyrite </a:t>
                      </a:r>
                      <a:r>
                        <a:rPr kumimoji="0" lang="en-US" altLang="el-GR" sz="2400" b="1" i="0" u="none" strike="noStrike" cap="none" normalizeH="0" baseline="0">
                          <a:ln>
                            <a:noFill/>
                          </a:ln>
                          <a:solidFill>
                            <a:srgbClr val="CC0000"/>
                          </a:solidFill>
                          <a:effectLst/>
                          <a:latin typeface="Arial" panose="020B0604020202020204" pitchFamily="34" charset="0"/>
                        </a:rPr>
                        <a:t>(GB),</a:t>
                      </a:r>
                      <a:r>
                        <a:rPr kumimoji="0" lang="el-GR" altLang="el-GR" sz="2400" b="1" i="0" u="none" strike="noStrike" cap="none" normalizeH="0" baseline="0">
                          <a:ln>
                            <a:noFill/>
                          </a:ln>
                          <a:solidFill>
                            <a:srgbClr val="CC0000"/>
                          </a:solidFill>
                          <a:effectLst/>
                          <a:latin typeface="Arial" panose="020B0604020202020204" pitchFamily="34" charset="0"/>
                        </a:rPr>
                        <a:t> </a:t>
                      </a:r>
                      <a:r>
                        <a:rPr kumimoji="0" lang="el-GR" altLang="el-GR" sz="2400" b="1" i="0" u="none" strike="noStrike" cap="none" normalizeH="0" baseline="0">
                          <a:ln>
                            <a:noFill/>
                          </a:ln>
                          <a:solidFill>
                            <a:srgbClr val="000099"/>
                          </a:solidFill>
                          <a:effectLst/>
                          <a:latin typeface="Arial" panose="020B0604020202020204" pitchFamily="34" charset="0"/>
                        </a:rPr>
                        <a:t>Arsénopyrite </a:t>
                      </a:r>
                      <a:r>
                        <a:rPr kumimoji="0" lang="en-US" altLang="el-GR" sz="2400" b="1" i="0" u="none" strike="noStrike" cap="none" normalizeH="0" baseline="0">
                          <a:ln>
                            <a:noFill/>
                          </a:ln>
                          <a:solidFill>
                            <a:srgbClr val="000099"/>
                          </a:solidFill>
                          <a:effectLst/>
                          <a:latin typeface="Arial" panose="020B0604020202020204" pitchFamily="34" charset="0"/>
                        </a:rPr>
                        <a:t>(F),</a:t>
                      </a:r>
                      <a:r>
                        <a:rPr kumimoji="0" lang="el-GR" altLang="el-GR" sz="2400" b="1" i="0" u="none" strike="noStrike" cap="none" normalizeH="0" baseline="0">
                          <a:ln>
                            <a:noFill/>
                          </a:ln>
                          <a:solidFill>
                            <a:srgbClr val="CC0000"/>
                          </a:solidFill>
                          <a:effectLst/>
                          <a:latin typeface="Arial" panose="020B0604020202020204" pitchFamily="34" charset="0"/>
                        </a:rPr>
                        <a:t> </a:t>
                      </a:r>
                      <a:br>
                        <a:rPr kumimoji="0" lang="en-US" altLang="el-GR" sz="2400" b="1" i="0" u="none" strike="noStrike" cap="none" normalizeH="0" baseline="0">
                          <a:ln>
                            <a:noFill/>
                          </a:ln>
                          <a:solidFill>
                            <a:srgbClr val="CC0000"/>
                          </a:solidFill>
                          <a:effectLst/>
                          <a:latin typeface="Arial" panose="020B0604020202020204" pitchFamily="34" charset="0"/>
                        </a:rPr>
                      </a:br>
                      <a:r>
                        <a:rPr kumimoji="0" lang="el-GR" altLang="el-GR" sz="2400" b="1" i="0" u="none" strike="noStrike" cap="none" normalizeH="0" baseline="0">
                          <a:ln>
                            <a:noFill/>
                          </a:ln>
                          <a:solidFill>
                            <a:srgbClr val="CC6600"/>
                          </a:solidFill>
                          <a:effectLst/>
                          <a:latin typeface="Arial" panose="020B0604020202020204" pitchFamily="34" charset="0"/>
                        </a:rPr>
                        <a:t>Arsenopyrit, Arsenkies </a:t>
                      </a:r>
                      <a:r>
                        <a:rPr kumimoji="0" lang="en-US" altLang="el-GR" sz="2400" b="1" i="0" u="none" strike="noStrike" cap="none" normalizeH="0" baseline="0">
                          <a:ln>
                            <a:noFill/>
                          </a:ln>
                          <a:solidFill>
                            <a:srgbClr val="CC6600"/>
                          </a:solidFill>
                          <a:effectLst/>
                          <a:latin typeface="Arial" panose="020B0604020202020204" pitchFamily="34" charset="0"/>
                        </a:rPr>
                        <a:t>(D)</a:t>
                      </a:r>
                      <a:endParaRPr kumimoji="0" lang="el-GR" altLang="el-GR" sz="2400" b="1" i="0" u="none" strike="noStrike" cap="none" normalizeH="0" baseline="0">
                        <a:ln>
                          <a:noFill/>
                        </a:ln>
                        <a:solidFill>
                          <a:srgbClr val="CC6600"/>
                        </a:solidFill>
                        <a:effectLst/>
                        <a:latin typeface="Arial" panose="020B0604020202020204" pitchFamily="34" charset="0"/>
                      </a:endParaRP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922085530"/>
                  </a:ext>
                </a:extLst>
              </a:tr>
            </a:tbl>
          </a:graphicData>
        </a:graphic>
      </p:graphicFrame>
      <p:sp>
        <p:nvSpPr>
          <p:cNvPr id="75801" name="Rectangle 25">
            <a:extLst>
              <a:ext uri="{FF2B5EF4-FFF2-40B4-BE49-F238E27FC236}">
                <a16:creationId xmlns:a16="http://schemas.microsoft.com/office/drawing/2014/main" id="{F9A26B79-37C7-424D-BF6B-EEA52F8752E5}"/>
              </a:ext>
            </a:extLst>
          </p:cNvPr>
          <p:cNvSpPr>
            <a:spLocks noGrp="1" noChangeArrowheads="1"/>
          </p:cNvSpPr>
          <p:nvPr>
            <p:ph type="title"/>
          </p:nvPr>
        </p:nvSpPr>
        <p:spPr>
          <a:xfrm>
            <a:off x="457200" y="381000"/>
            <a:ext cx="8229600" cy="762000"/>
          </a:xfrm>
          <a:noFill/>
          <a:ln/>
        </p:spPr>
        <p:txBody>
          <a:bodyPr>
            <a:spAutoFit/>
          </a:bodyPr>
          <a:lstStyle/>
          <a:p>
            <a:pPr algn="l">
              <a:tabLst>
                <a:tab pos="1947863" algn="l"/>
                <a:tab pos="6008688" algn="l"/>
              </a:tabLst>
            </a:pPr>
            <a:r>
              <a:rPr lang="en-US" altLang="el-GR">
                <a:solidFill>
                  <a:srgbClr val="66FFFF"/>
                </a:solidFill>
              </a:rPr>
              <a:t>FeAsS </a:t>
            </a:r>
            <a:r>
              <a:rPr lang="en-US" altLang="el-GR"/>
              <a:t>	</a:t>
            </a:r>
            <a:r>
              <a:rPr lang="el-GR" altLang="el-GR"/>
              <a:t>Αρσενοπυρίτης</a:t>
            </a:r>
            <a:r>
              <a:rPr lang="en-US" altLang="el-GR"/>
              <a:t>	</a:t>
            </a:r>
            <a:r>
              <a:rPr lang="el-GR" altLang="el-GR" sz="3200">
                <a:solidFill>
                  <a:srgbClr val="66FFFF"/>
                </a:solidFill>
              </a:rPr>
              <a:t>Μονοκλινές</a:t>
            </a:r>
          </a:p>
        </p:txBody>
      </p:sp>
      <p:pic>
        <p:nvPicPr>
          <p:cNvPr id="75811" name="Picture 35">
            <a:extLst>
              <a:ext uri="{FF2B5EF4-FFF2-40B4-BE49-F238E27FC236}">
                <a16:creationId xmlns:a16="http://schemas.microsoft.com/office/drawing/2014/main" id="{5F964856-42C8-415D-B22A-622E6F6E1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149725"/>
            <a:ext cx="6483350" cy="2349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27" name="Group 27">
            <a:extLst>
              <a:ext uri="{FF2B5EF4-FFF2-40B4-BE49-F238E27FC236}">
                <a16:creationId xmlns:a16="http://schemas.microsoft.com/office/drawing/2014/main" id="{BF3B987C-8898-44E4-8872-44FDF58680C8}"/>
              </a:ext>
            </a:extLst>
          </p:cNvPr>
          <p:cNvGraphicFramePr>
            <a:graphicFrameLocks noGrp="1"/>
          </p:cNvGraphicFramePr>
          <p:nvPr/>
        </p:nvGraphicFramePr>
        <p:xfrm>
          <a:off x="457200" y="1392238"/>
          <a:ext cx="8229600" cy="2112962"/>
        </p:xfrm>
        <a:graphic>
          <a:graphicData uri="http://schemas.openxmlformats.org/drawingml/2006/table">
            <a:tbl>
              <a:tblPr/>
              <a:tblGrid>
                <a:gridCol w="5562600">
                  <a:extLst>
                    <a:ext uri="{9D8B030D-6E8A-4147-A177-3AD203B41FA5}">
                      <a16:colId xmlns:a16="http://schemas.microsoft.com/office/drawing/2014/main" val="912355208"/>
                    </a:ext>
                  </a:extLst>
                </a:gridCol>
                <a:gridCol w="2667000">
                  <a:extLst>
                    <a:ext uri="{9D8B030D-6E8A-4147-A177-3AD203B41FA5}">
                      <a16:colId xmlns:a16="http://schemas.microsoft.com/office/drawing/2014/main" val="1826278625"/>
                    </a:ext>
                  </a:extLst>
                </a:gridCol>
              </a:tblGrid>
              <a:tr h="2032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Μορφή</a:t>
                      </a:r>
                    </a:p>
                  </a:txBody>
                  <a:tcPr horzOverflow="overflow">
                    <a:lnL cap="flat">
                      <a:noFill/>
                    </a:lnL>
                    <a:lnR>
                      <a:noFill/>
                    </a:lnR>
                    <a:lnT cap="flat">
                      <a:noFill/>
                    </a:lnT>
                    <a:lnB>
                      <a:noFill/>
                    </a:lnB>
                    <a:lnTlToBr>
                      <a:noFill/>
                    </a:lnTlToBr>
                    <a:lnBlToTr>
                      <a:noFill/>
                    </a:lnBlToTr>
                    <a:solidFill>
                      <a:srgbClr val="996600"/>
                    </a:solidFill>
                  </a:tcPr>
                </a:tc>
                <a:tc rowSpan="2">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400" b="0" i="0" u="none" strike="noStrike" cap="none" normalizeH="0" baseline="0">
                        <a:ln>
                          <a:noFill/>
                        </a:ln>
                        <a:solidFill>
                          <a:schemeClr val="accent1"/>
                        </a:solidFill>
                        <a:effectLst/>
                        <a:latin typeface="Arial" panose="020B0604020202020204" pitchFamily="34" charset="0"/>
                      </a:endParaRPr>
                    </a:p>
                  </a:txBody>
                  <a:tcPr horzOverflow="overflow">
                    <a:lnL>
                      <a:noFill/>
                    </a:lnL>
                    <a:lnR cap="flat">
                      <a:noFill/>
                    </a:lnR>
                    <a:lnT cap="flat">
                      <a:noFill/>
                    </a:lnT>
                    <a:lnB cap="flat">
                      <a:noFill/>
                    </a:lnB>
                    <a:lnTlToBr>
                      <a:noFill/>
                    </a:lnTlToBr>
                    <a:lnBlToTr>
                      <a:noFill/>
                    </a:lnBlToTr>
                    <a:solidFill>
                      <a:schemeClr val="accent1"/>
                    </a:solidFill>
                  </a:tcPr>
                </a:tc>
                <a:extLst>
                  <a:ext uri="{0D108BD9-81ED-4DB2-BD59-A6C34878D82A}">
                    <a16:rowId xmlns:a16="http://schemas.microsoft.com/office/drawing/2014/main" val="4068038282"/>
                  </a:ext>
                </a:extLst>
              </a:tr>
              <a:tr h="165735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Κρύσταλλοι εξαγωνικοί πινακοειδείς ή φυλλώδεις κατά (0001). Συχνά σε φυλλώδη, λεπιοειδή, συμπαγή συσσωματώματα. </a:t>
                      </a:r>
                    </a:p>
                  </a:txBody>
                  <a:tcPr horzOverflow="overflow">
                    <a:lnL cap="flat">
                      <a:noFill/>
                    </a:lnL>
                    <a:lnR>
                      <a:noFill/>
                    </a:lnR>
                    <a:lnT>
                      <a:noFill/>
                    </a:lnT>
                    <a:lnB cap="flat">
                      <a:noFill/>
                    </a:lnB>
                    <a:lnTlToBr>
                      <a:noFill/>
                    </a:lnTlToBr>
                    <a:lnBlToTr>
                      <a:noFill/>
                    </a:lnBlToTr>
                    <a:solidFill>
                      <a:srgbClr val="FFFFCC"/>
                    </a:solidFill>
                  </a:tcPr>
                </a:tc>
                <a:tc vMerge="1">
                  <a:txBody>
                    <a:bodyPr/>
                    <a:lstStyle/>
                    <a:p>
                      <a:endParaRPr lang="el-GR"/>
                    </a:p>
                  </a:txBody>
                  <a:tcPr/>
                </a:tc>
                <a:extLst>
                  <a:ext uri="{0D108BD9-81ED-4DB2-BD59-A6C34878D82A}">
                    <a16:rowId xmlns:a16="http://schemas.microsoft.com/office/drawing/2014/main" val="2962417126"/>
                  </a:ext>
                </a:extLst>
              </a:tr>
            </a:tbl>
          </a:graphicData>
        </a:graphic>
      </p:graphicFrame>
      <p:sp>
        <p:nvSpPr>
          <p:cNvPr id="76813" name="Rectangle 13">
            <a:extLst>
              <a:ext uri="{FF2B5EF4-FFF2-40B4-BE49-F238E27FC236}">
                <a16:creationId xmlns:a16="http://schemas.microsoft.com/office/drawing/2014/main" id="{27631C78-4FF1-426F-B40A-AA36F98830CF}"/>
              </a:ext>
            </a:extLst>
          </p:cNvPr>
          <p:cNvSpPr>
            <a:spLocks noGrp="1" noChangeArrowheads="1"/>
          </p:cNvSpPr>
          <p:nvPr>
            <p:ph type="title"/>
          </p:nvPr>
        </p:nvSpPr>
        <p:spPr>
          <a:xfrm>
            <a:off x="457200" y="381000"/>
            <a:ext cx="8229600" cy="762000"/>
          </a:xfrm>
          <a:noFill/>
          <a:ln/>
        </p:spPr>
        <p:txBody>
          <a:bodyPr>
            <a:spAutoFit/>
          </a:bodyPr>
          <a:lstStyle/>
          <a:p>
            <a:pPr algn="l">
              <a:tabLst>
                <a:tab pos="1947863" algn="l"/>
                <a:tab pos="6113463" algn="l"/>
              </a:tabLst>
            </a:pPr>
            <a:r>
              <a:rPr lang="en-US" altLang="el-GR">
                <a:solidFill>
                  <a:srgbClr val="66FFFF"/>
                </a:solidFill>
              </a:rPr>
              <a:t>MoS</a:t>
            </a:r>
            <a:r>
              <a:rPr lang="en-US" altLang="el-GR" baseline="-25000">
                <a:solidFill>
                  <a:srgbClr val="66FFFF"/>
                </a:solidFill>
              </a:rPr>
              <a:t>2</a:t>
            </a:r>
            <a:r>
              <a:rPr lang="en-US" altLang="el-GR">
                <a:solidFill>
                  <a:srgbClr val="66FFFF"/>
                </a:solidFill>
              </a:rPr>
              <a:t> </a:t>
            </a:r>
            <a:r>
              <a:rPr lang="en-US" altLang="el-GR"/>
              <a:t>	</a:t>
            </a:r>
            <a:r>
              <a:rPr lang="el-GR" altLang="el-GR"/>
              <a:t>Μολυβδαινίτης</a:t>
            </a:r>
            <a:r>
              <a:rPr lang="en-US" altLang="el-GR"/>
              <a:t>	</a:t>
            </a:r>
            <a:r>
              <a:rPr lang="el-GR" altLang="el-GR" sz="3200">
                <a:solidFill>
                  <a:srgbClr val="66FFFF"/>
                </a:solidFill>
              </a:rPr>
              <a:t>Εξαγωνικό</a:t>
            </a:r>
          </a:p>
        </p:txBody>
      </p:sp>
      <p:grpSp>
        <p:nvGrpSpPr>
          <p:cNvPr id="76830" name="Group 30">
            <a:extLst>
              <a:ext uri="{FF2B5EF4-FFF2-40B4-BE49-F238E27FC236}">
                <a16:creationId xmlns:a16="http://schemas.microsoft.com/office/drawing/2014/main" id="{F6F1AC64-6923-442E-A6EF-45035553C567}"/>
              </a:ext>
            </a:extLst>
          </p:cNvPr>
          <p:cNvGrpSpPr>
            <a:grpSpLocks/>
          </p:cNvGrpSpPr>
          <p:nvPr/>
        </p:nvGrpSpPr>
        <p:grpSpPr bwMode="auto">
          <a:xfrm>
            <a:off x="6248400" y="1828800"/>
            <a:ext cx="2209800" cy="1241425"/>
            <a:chOff x="3936" y="1152"/>
            <a:chExt cx="1392" cy="782"/>
          </a:xfrm>
        </p:grpSpPr>
        <p:pic>
          <p:nvPicPr>
            <p:cNvPr id="76822" name="Picture 22">
              <a:extLst>
                <a:ext uri="{FF2B5EF4-FFF2-40B4-BE49-F238E27FC236}">
                  <a16:creationId xmlns:a16="http://schemas.microsoft.com/office/drawing/2014/main" id="{A82C8BFD-FFD3-4C15-95E8-07B8FBA397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 y="1152"/>
              <a:ext cx="1392" cy="782"/>
            </a:xfrm>
            <a:prstGeom prst="rect">
              <a:avLst/>
            </a:prstGeom>
            <a:noFill/>
            <a:extLst>
              <a:ext uri="{909E8E84-426E-40DD-AFC4-6F175D3DCCD1}">
                <a14:hiddenFill xmlns:a14="http://schemas.microsoft.com/office/drawing/2010/main">
                  <a:solidFill>
                    <a:srgbClr val="FFFFFF"/>
                  </a:solidFill>
                </a14:hiddenFill>
              </a:ext>
            </a:extLst>
          </p:spPr>
        </p:pic>
        <p:sp>
          <p:nvSpPr>
            <p:cNvPr id="76828" name="Text Box 28">
              <a:extLst>
                <a:ext uri="{FF2B5EF4-FFF2-40B4-BE49-F238E27FC236}">
                  <a16:creationId xmlns:a16="http://schemas.microsoft.com/office/drawing/2014/main" id="{9D7FD88D-B225-439F-997E-F7D6F46FCAAC}"/>
                </a:ext>
              </a:extLst>
            </p:cNvPr>
            <p:cNvSpPr txBox="1">
              <a:spLocks noChangeArrowheads="1"/>
            </p:cNvSpPr>
            <p:nvPr/>
          </p:nvSpPr>
          <p:spPr bwMode="auto">
            <a:xfrm>
              <a:off x="4412" y="1286"/>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a:solidFill>
                    <a:schemeClr val="bg2"/>
                  </a:solidFill>
                </a:rPr>
                <a:t>0001</a:t>
              </a:r>
            </a:p>
          </p:txBody>
        </p:sp>
      </p:grpSp>
      <p:pic>
        <p:nvPicPr>
          <p:cNvPr id="76831" name="Picture 31">
            <a:extLst>
              <a:ext uri="{FF2B5EF4-FFF2-40B4-BE49-F238E27FC236}">
                <a16:creationId xmlns:a16="http://schemas.microsoft.com/office/drawing/2014/main" id="{7F318BA3-952C-41CF-836B-D2D69EABC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716338"/>
            <a:ext cx="7351713" cy="2789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64" name="Group 40">
            <a:extLst>
              <a:ext uri="{FF2B5EF4-FFF2-40B4-BE49-F238E27FC236}">
                <a16:creationId xmlns:a16="http://schemas.microsoft.com/office/drawing/2014/main" id="{D6900862-205A-4D57-B7E8-BF67398200AD}"/>
              </a:ext>
            </a:extLst>
          </p:cNvPr>
          <p:cNvGraphicFramePr>
            <a:graphicFrameLocks noGrp="1"/>
          </p:cNvGraphicFramePr>
          <p:nvPr/>
        </p:nvGraphicFramePr>
        <p:xfrm>
          <a:off x="381000" y="1600200"/>
          <a:ext cx="5029200" cy="4724400"/>
        </p:xfrm>
        <a:graphic>
          <a:graphicData uri="http://schemas.openxmlformats.org/drawingml/2006/table">
            <a:tbl>
              <a:tblPr/>
              <a:tblGrid>
                <a:gridCol w="1487488">
                  <a:extLst>
                    <a:ext uri="{9D8B030D-6E8A-4147-A177-3AD203B41FA5}">
                      <a16:colId xmlns:a16="http://schemas.microsoft.com/office/drawing/2014/main" val="305986603"/>
                    </a:ext>
                  </a:extLst>
                </a:gridCol>
                <a:gridCol w="3541712">
                  <a:extLst>
                    <a:ext uri="{9D8B030D-6E8A-4147-A177-3AD203B41FA5}">
                      <a16:colId xmlns:a16="http://schemas.microsoft.com/office/drawing/2014/main" val="2262914406"/>
                    </a:ext>
                  </a:extLst>
                </a:gridCol>
              </a:tblGrid>
              <a:tr h="70008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Λάμψη</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Μεταλλική</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28881443"/>
                  </a:ext>
                </a:extLst>
              </a:tr>
              <a:tr h="83661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Χρώμα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rgbClr val="000000"/>
                          </a:solidFill>
                          <a:effectLst/>
                          <a:latin typeface="Arial" panose="020B0604020202020204" pitchFamily="34" charset="0"/>
                        </a:rPr>
                        <a:t>Μολυβδότεφρο, κυανόμαυρο</a:t>
                      </a:r>
                      <a:endParaRPr kumimoji="0" lang="el-GR" altLang="el-GR" sz="2800" b="0" i="0" u="none" strike="noStrike" cap="none" normalizeH="0" baseline="0">
                        <a:ln>
                          <a:noFill/>
                        </a:ln>
                        <a:solidFill>
                          <a:schemeClr val="tx1"/>
                        </a:solidFill>
                        <a:effectLst/>
                        <a:latin typeface="Arial Narrow" panose="020B0606020202030204" pitchFamily="34" charset="0"/>
                      </a:endParaRP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541073715"/>
                  </a:ext>
                </a:extLst>
              </a:tr>
              <a:tr h="85566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Γρ. σκόνης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rgbClr val="000000"/>
                          </a:solidFill>
                          <a:effectLst/>
                          <a:latin typeface="Arial" panose="020B0604020202020204" pitchFamily="34" charset="0"/>
                        </a:rPr>
                        <a:t>Τεφρόμαυρη</a:t>
                      </a:r>
                      <a:br>
                        <a:rPr kumimoji="0" lang="el-GR" altLang="el-GR" sz="2400" b="0" i="0" u="none" strike="noStrike" cap="none" normalizeH="0" baseline="0">
                          <a:ln>
                            <a:noFill/>
                          </a:ln>
                          <a:solidFill>
                            <a:srgbClr val="000000"/>
                          </a:solidFill>
                          <a:effectLst/>
                          <a:latin typeface="Arial" panose="020B0604020202020204" pitchFamily="34" charset="0"/>
                        </a:rPr>
                      </a:br>
                      <a:r>
                        <a:rPr kumimoji="0" lang="el-GR" altLang="el-GR" sz="2400" b="0" i="0" u="none" strike="noStrike" cap="none" normalizeH="0" baseline="0">
                          <a:ln>
                            <a:noFill/>
                          </a:ln>
                          <a:solidFill>
                            <a:srgbClr val="000000"/>
                          </a:solidFill>
                          <a:effectLst/>
                          <a:latin typeface="Arial" panose="020B0604020202020204" pitchFamily="34" charset="0"/>
                        </a:rPr>
                        <a:t>κυανότεφρη</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683168933"/>
                  </a:ext>
                </a:extLst>
              </a:tr>
              <a:tr h="62071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Σκληρότητα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800" b="0" i="0" u="none" strike="noStrike" cap="none" normalizeH="0" baseline="0">
                          <a:ln>
                            <a:noFill/>
                          </a:ln>
                          <a:solidFill>
                            <a:srgbClr val="006666"/>
                          </a:solidFill>
                          <a:effectLst/>
                          <a:latin typeface="Arial" panose="020B0604020202020204" pitchFamily="34" charset="0"/>
                        </a:rPr>
                        <a:t>1 - 1½ </a:t>
                      </a:r>
                      <a:r>
                        <a:rPr kumimoji="0" lang="el-GR" altLang="el-GR" sz="2400" b="0" i="0" u="none" strike="noStrike" cap="none" normalizeH="0" baseline="0">
                          <a:ln>
                            <a:noFill/>
                          </a:ln>
                          <a:solidFill>
                            <a:schemeClr val="tx1"/>
                          </a:solidFill>
                          <a:effectLst/>
                          <a:latin typeface="Arial" panose="020B0604020202020204" pitchFamily="34" charset="0"/>
                        </a:rPr>
                        <a:t>(Γράφει)</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512238888"/>
                  </a:ext>
                </a:extLst>
              </a:tr>
              <a:tr h="6223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Ειδ. βάρος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4,6 </a:t>
                      </a:r>
                      <a:r>
                        <a:rPr kumimoji="0" lang="en-US" altLang="el-GR" sz="2400" b="0" i="0" u="none" strike="noStrike" cap="none" normalizeH="0" baseline="0">
                          <a:ln>
                            <a:noFill/>
                          </a:ln>
                          <a:solidFill>
                            <a:schemeClr val="tx1"/>
                          </a:solidFill>
                          <a:effectLst/>
                          <a:latin typeface="Arial" panose="020B0604020202020204" pitchFamily="34" charset="0"/>
                        </a:rPr>
                        <a:t>- </a:t>
                      </a:r>
                      <a:r>
                        <a:rPr kumimoji="0" lang="el-GR" altLang="el-GR" sz="2400" b="0" i="0" u="none" strike="noStrike" cap="none" normalizeH="0" baseline="0">
                          <a:ln>
                            <a:noFill/>
                          </a:ln>
                          <a:solidFill>
                            <a:schemeClr val="tx1"/>
                          </a:solidFill>
                          <a:effectLst/>
                          <a:latin typeface="Arial" panose="020B0604020202020204" pitchFamily="34" charset="0"/>
                        </a:rPr>
                        <a:t>4,7</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279373942"/>
                  </a:ext>
                </a:extLst>
              </a:tr>
              <a:tr h="54451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Σχισμός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Τέλειος κατά (0001)</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78127138"/>
                  </a:ext>
                </a:extLst>
              </a:tr>
              <a:tr h="54451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Αφή</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Λιπαρή</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4061490220"/>
                  </a:ext>
                </a:extLst>
              </a:tr>
            </a:tbl>
          </a:graphicData>
        </a:graphic>
      </p:graphicFrame>
      <p:sp>
        <p:nvSpPr>
          <p:cNvPr id="77857" name="Rectangle 33">
            <a:extLst>
              <a:ext uri="{FF2B5EF4-FFF2-40B4-BE49-F238E27FC236}">
                <a16:creationId xmlns:a16="http://schemas.microsoft.com/office/drawing/2014/main" id="{69F17E78-8F00-4346-A55C-45B075A93A56}"/>
              </a:ext>
            </a:extLst>
          </p:cNvPr>
          <p:cNvSpPr>
            <a:spLocks noGrp="1" noChangeArrowheads="1"/>
          </p:cNvSpPr>
          <p:nvPr>
            <p:ph type="title"/>
          </p:nvPr>
        </p:nvSpPr>
        <p:spPr>
          <a:xfrm>
            <a:off x="457200" y="381000"/>
            <a:ext cx="8229600" cy="762000"/>
          </a:xfrm>
          <a:noFill/>
          <a:ln/>
        </p:spPr>
        <p:txBody>
          <a:bodyPr>
            <a:spAutoFit/>
          </a:bodyPr>
          <a:lstStyle/>
          <a:p>
            <a:pPr algn="l">
              <a:tabLst>
                <a:tab pos="1947863" algn="l"/>
                <a:tab pos="6113463" algn="l"/>
              </a:tabLst>
            </a:pPr>
            <a:r>
              <a:rPr lang="en-US" altLang="el-GR">
                <a:solidFill>
                  <a:srgbClr val="66FFFF"/>
                </a:solidFill>
              </a:rPr>
              <a:t>MoS</a:t>
            </a:r>
            <a:r>
              <a:rPr lang="en-US" altLang="el-GR" baseline="-25000">
                <a:solidFill>
                  <a:srgbClr val="66FFFF"/>
                </a:solidFill>
              </a:rPr>
              <a:t>2</a:t>
            </a:r>
            <a:r>
              <a:rPr lang="en-US" altLang="el-GR">
                <a:solidFill>
                  <a:srgbClr val="66FFFF"/>
                </a:solidFill>
              </a:rPr>
              <a:t> </a:t>
            </a:r>
            <a:r>
              <a:rPr lang="en-US" altLang="el-GR"/>
              <a:t>	</a:t>
            </a:r>
            <a:r>
              <a:rPr lang="el-GR" altLang="el-GR"/>
              <a:t>Μολυβδαινίτης</a:t>
            </a:r>
            <a:r>
              <a:rPr lang="en-US" altLang="el-GR"/>
              <a:t>	</a:t>
            </a:r>
            <a:r>
              <a:rPr lang="el-GR" altLang="el-GR" sz="3200">
                <a:solidFill>
                  <a:srgbClr val="66FFFF"/>
                </a:solidFill>
              </a:rPr>
              <a:t>Εξαγωνικό</a:t>
            </a:r>
          </a:p>
        </p:txBody>
      </p:sp>
      <p:pic>
        <p:nvPicPr>
          <p:cNvPr id="77859" name="Picture 35">
            <a:extLst>
              <a:ext uri="{FF2B5EF4-FFF2-40B4-BE49-F238E27FC236}">
                <a16:creationId xmlns:a16="http://schemas.microsoft.com/office/drawing/2014/main" id="{5A47DC6B-5701-4E31-9C20-B90E81D81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494088"/>
            <a:ext cx="868363" cy="468312"/>
          </a:xfrm>
          <a:prstGeom prst="rect">
            <a:avLst/>
          </a:prstGeom>
          <a:noFill/>
          <a:extLst>
            <a:ext uri="{909E8E84-426E-40DD-AFC4-6F175D3DCCD1}">
              <a14:hiddenFill xmlns:a14="http://schemas.microsoft.com/office/drawing/2010/main">
                <a:solidFill>
                  <a:srgbClr val="FFFFFF"/>
                </a:solidFill>
              </a14:hiddenFill>
            </a:ext>
          </a:extLst>
        </p:spPr>
      </p:pic>
      <p:pic>
        <p:nvPicPr>
          <p:cNvPr id="77867" name="Picture 43">
            <a:extLst>
              <a:ext uri="{FF2B5EF4-FFF2-40B4-BE49-F238E27FC236}">
                <a16:creationId xmlns:a16="http://schemas.microsoft.com/office/drawing/2014/main" id="{7AEFAC7F-7B9F-4A1F-BB29-96A7DB7E4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700213"/>
            <a:ext cx="3017838" cy="4452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73" name="Group 25">
            <a:extLst>
              <a:ext uri="{FF2B5EF4-FFF2-40B4-BE49-F238E27FC236}">
                <a16:creationId xmlns:a16="http://schemas.microsoft.com/office/drawing/2014/main" id="{A869062C-436B-4040-9687-1D4B7566E52D}"/>
              </a:ext>
            </a:extLst>
          </p:cNvPr>
          <p:cNvGraphicFramePr>
            <a:graphicFrameLocks noGrp="1"/>
          </p:cNvGraphicFramePr>
          <p:nvPr/>
        </p:nvGraphicFramePr>
        <p:xfrm>
          <a:off x="304800" y="1533525"/>
          <a:ext cx="5029200" cy="4562475"/>
        </p:xfrm>
        <a:graphic>
          <a:graphicData uri="http://schemas.openxmlformats.org/drawingml/2006/table">
            <a:tbl>
              <a:tblPr/>
              <a:tblGrid>
                <a:gridCol w="5029200">
                  <a:extLst>
                    <a:ext uri="{9D8B030D-6E8A-4147-A177-3AD203B41FA5}">
                      <a16:colId xmlns:a16="http://schemas.microsoft.com/office/drawing/2014/main" val="3702608772"/>
                    </a:ext>
                  </a:extLst>
                </a:gridCol>
              </a:tblGrid>
              <a:tr h="24923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Εμφάνιση</a:t>
                      </a:r>
                    </a:p>
                  </a:txBody>
                  <a:tcPr horzOverflow="overflow">
                    <a:lnL cap="flat">
                      <a:noFill/>
                    </a:lnL>
                    <a:lnR cap="flat">
                      <a:noFill/>
                    </a:lnR>
                    <a:lnT cap="flat">
                      <a:noFill/>
                    </a:lnT>
                    <a:lnB>
                      <a:noFill/>
                    </a:lnB>
                    <a:lnTlToBr>
                      <a:noFill/>
                    </a:lnTlToBr>
                    <a:lnBlToTr>
                      <a:noFill/>
                    </a:lnBlToTr>
                    <a:solidFill>
                      <a:srgbClr val="996600"/>
                    </a:solidFill>
                  </a:tcPr>
                </a:tc>
                <a:extLst>
                  <a:ext uri="{0D108BD9-81ED-4DB2-BD59-A6C34878D82A}">
                    <a16:rowId xmlns:a16="http://schemas.microsoft.com/office/drawing/2014/main" val="1037546493"/>
                  </a:ext>
                </a:extLst>
              </a:tr>
              <a:tr h="644525">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Είναι το πιο διαδεδομένο ορυκτό του </a:t>
                      </a:r>
                      <a:r>
                        <a:rPr kumimoji="0" lang="en-US" altLang="el-GR" sz="2400" b="1" i="0" u="none" strike="noStrike" cap="none" normalizeH="0" baseline="0">
                          <a:ln>
                            <a:noFill/>
                          </a:ln>
                          <a:solidFill>
                            <a:schemeClr val="folHlink"/>
                          </a:solidFill>
                          <a:effectLst/>
                          <a:latin typeface="Arial" panose="020B0604020202020204" pitchFamily="34" charset="0"/>
                        </a:rPr>
                        <a:t>Mo</a:t>
                      </a:r>
                      <a:r>
                        <a:rPr kumimoji="0" lang="el-GR" altLang="el-GR" sz="2400" b="0" i="0" u="none" strike="noStrike" cap="none" normalizeH="0" baseline="0">
                          <a:ln>
                            <a:noFill/>
                          </a:ln>
                          <a:solidFill>
                            <a:schemeClr val="tx1"/>
                          </a:solidFill>
                          <a:effectLst/>
                          <a:latin typeface="Arial" panose="020B0604020202020204" pitchFamily="34" charset="0"/>
                        </a:rPr>
                        <a:t>. Βρίσκεται διάσπαρτος σε γρανίτες, συηνίτες, πηγματίτες και απλίτες μερικές φορές σε εμπορικά εκμεταλλεύσιμες ποσότητες. Συχνά σε φλέβες υψηλής θερμοκρασίας μαζί με κασσιτερίτη, σχεελίτη, βολφραμίτη, φθορίτη και τοπάζιο. Επίσης σε κοιτάσματα επαφής μαζί με ασβεστοπυριτικά ορυκτά, σχεελίτη και χαλκοπυρίτη. </a:t>
                      </a:r>
                    </a:p>
                  </a:txBody>
                  <a:tcPr horzOverflow="overflow">
                    <a:lnL cap="flat">
                      <a:noFill/>
                    </a:lnL>
                    <a:lnR cap="flat">
                      <a:noFill/>
                    </a:lnR>
                    <a:lnT>
                      <a:noFill/>
                    </a:lnT>
                    <a:lnB cap="flat">
                      <a:noFill/>
                    </a:lnB>
                    <a:lnTlToBr>
                      <a:noFill/>
                    </a:lnTlToBr>
                    <a:lnBlToTr>
                      <a:noFill/>
                    </a:lnBlToTr>
                    <a:solidFill>
                      <a:srgbClr val="FFFFCC"/>
                    </a:solidFill>
                  </a:tcPr>
                </a:tc>
                <a:extLst>
                  <a:ext uri="{0D108BD9-81ED-4DB2-BD59-A6C34878D82A}">
                    <a16:rowId xmlns:a16="http://schemas.microsoft.com/office/drawing/2014/main" val="592877498"/>
                  </a:ext>
                </a:extLst>
              </a:tr>
            </a:tbl>
          </a:graphicData>
        </a:graphic>
      </p:graphicFrame>
      <p:sp>
        <p:nvSpPr>
          <p:cNvPr id="78869" name="Rectangle 21">
            <a:extLst>
              <a:ext uri="{FF2B5EF4-FFF2-40B4-BE49-F238E27FC236}">
                <a16:creationId xmlns:a16="http://schemas.microsoft.com/office/drawing/2014/main" id="{70AD34DC-1DE8-4675-A8EF-3D89073B1A83}"/>
              </a:ext>
            </a:extLst>
          </p:cNvPr>
          <p:cNvSpPr>
            <a:spLocks noGrp="1" noChangeArrowheads="1"/>
          </p:cNvSpPr>
          <p:nvPr>
            <p:ph type="title"/>
          </p:nvPr>
        </p:nvSpPr>
        <p:spPr>
          <a:xfrm>
            <a:off x="457200" y="381000"/>
            <a:ext cx="8229600" cy="762000"/>
          </a:xfrm>
          <a:noFill/>
          <a:ln/>
        </p:spPr>
        <p:txBody>
          <a:bodyPr>
            <a:spAutoFit/>
          </a:bodyPr>
          <a:lstStyle/>
          <a:p>
            <a:pPr algn="l">
              <a:tabLst>
                <a:tab pos="1947863" algn="l"/>
                <a:tab pos="6113463" algn="l"/>
              </a:tabLst>
            </a:pPr>
            <a:r>
              <a:rPr lang="en-US" altLang="el-GR">
                <a:solidFill>
                  <a:srgbClr val="66FFFF"/>
                </a:solidFill>
              </a:rPr>
              <a:t>MoS</a:t>
            </a:r>
            <a:r>
              <a:rPr lang="en-US" altLang="el-GR" baseline="-25000">
                <a:solidFill>
                  <a:srgbClr val="66FFFF"/>
                </a:solidFill>
              </a:rPr>
              <a:t>2</a:t>
            </a:r>
            <a:r>
              <a:rPr lang="en-US" altLang="el-GR">
                <a:solidFill>
                  <a:srgbClr val="66FFFF"/>
                </a:solidFill>
              </a:rPr>
              <a:t> </a:t>
            </a:r>
            <a:r>
              <a:rPr lang="en-US" altLang="el-GR"/>
              <a:t>	</a:t>
            </a:r>
            <a:r>
              <a:rPr lang="el-GR" altLang="el-GR"/>
              <a:t>Μολυβδαινίτης</a:t>
            </a:r>
            <a:r>
              <a:rPr lang="en-US" altLang="el-GR"/>
              <a:t>	</a:t>
            </a:r>
            <a:r>
              <a:rPr lang="el-GR" altLang="el-GR" sz="3200">
                <a:solidFill>
                  <a:srgbClr val="66FFFF"/>
                </a:solidFill>
              </a:rPr>
              <a:t>Εξαγωνικό</a:t>
            </a:r>
          </a:p>
        </p:txBody>
      </p:sp>
      <p:pic>
        <p:nvPicPr>
          <p:cNvPr id="78876" name="Picture 28">
            <a:extLst>
              <a:ext uri="{FF2B5EF4-FFF2-40B4-BE49-F238E27FC236}">
                <a16:creationId xmlns:a16="http://schemas.microsoft.com/office/drawing/2014/main" id="{6C30E1B3-313C-4DD5-A934-9AF240C2F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557338"/>
            <a:ext cx="3090863" cy="4598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908" name="Group 36">
            <a:extLst>
              <a:ext uri="{FF2B5EF4-FFF2-40B4-BE49-F238E27FC236}">
                <a16:creationId xmlns:a16="http://schemas.microsoft.com/office/drawing/2014/main" id="{C5E29740-E39B-44D1-8AF0-F493C120F972}"/>
              </a:ext>
            </a:extLst>
          </p:cNvPr>
          <p:cNvGraphicFramePr>
            <a:graphicFrameLocks noGrp="1"/>
          </p:cNvGraphicFramePr>
          <p:nvPr/>
        </p:nvGraphicFramePr>
        <p:xfrm>
          <a:off x="228600" y="1447800"/>
          <a:ext cx="8686800" cy="2540000"/>
        </p:xfrm>
        <a:graphic>
          <a:graphicData uri="http://schemas.openxmlformats.org/drawingml/2006/table">
            <a:tbl>
              <a:tblPr/>
              <a:tblGrid>
                <a:gridCol w="939800">
                  <a:extLst>
                    <a:ext uri="{9D8B030D-6E8A-4147-A177-3AD203B41FA5}">
                      <a16:colId xmlns:a16="http://schemas.microsoft.com/office/drawing/2014/main" val="2356283321"/>
                    </a:ext>
                  </a:extLst>
                </a:gridCol>
                <a:gridCol w="7747000">
                  <a:extLst>
                    <a:ext uri="{9D8B030D-6E8A-4147-A177-3AD203B41FA5}">
                      <a16:colId xmlns:a16="http://schemas.microsoft.com/office/drawing/2014/main" val="2898164184"/>
                    </a:ext>
                  </a:extLst>
                </a:gridCol>
              </a:tblGrid>
              <a:tr h="5334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Χρήση</a:t>
                      </a:r>
                    </a:p>
                  </a:txBody>
                  <a:tcP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Είναι η κύρια πηγή </a:t>
                      </a:r>
                      <a:r>
                        <a:rPr kumimoji="0" lang="en-US" altLang="el-GR" sz="2400" b="1" i="0" u="none" strike="noStrike" cap="none" normalizeH="0" baseline="0">
                          <a:ln>
                            <a:noFill/>
                          </a:ln>
                          <a:solidFill>
                            <a:schemeClr val="folHlink"/>
                          </a:solidFill>
                          <a:effectLst/>
                          <a:latin typeface="Arial" panose="020B0604020202020204" pitchFamily="34" charset="0"/>
                        </a:rPr>
                        <a:t>Mo</a:t>
                      </a:r>
                      <a:r>
                        <a:rPr kumimoji="0" lang="en-US" altLang="el-GR" sz="2400" b="0" i="0" u="none" strike="noStrike" cap="none" normalizeH="0" baseline="0">
                          <a:ln>
                            <a:noFill/>
                          </a:ln>
                          <a:solidFill>
                            <a:schemeClr val="tx1"/>
                          </a:solidFill>
                          <a:effectLst/>
                          <a:latin typeface="Arial" panose="020B0604020202020204" pitchFamily="34" charset="0"/>
                        </a:rPr>
                        <a:t>.</a:t>
                      </a:r>
                      <a:endParaRPr kumimoji="0" lang="el-GR" altLang="el-GR" sz="2400" b="0" i="0" u="none" strike="noStrike" cap="none" normalizeH="0" baseline="0">
                        <a:ln>
                          <a:noFill/>
                        </a:ln>
                        <a:solidFill>
                          <a:schemeClr val="tx1"/>
                        </a:solidFill>
                        <a:effectLst/>
                        <a:latin typeface="Arial" panose="020B0604020202020204" pitchFamily="34" charset="0"/>
                      </a:endParaRP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50675026"/>
                  </a:ext>
                </a:extLst>
              </a:tr>
              <a:tr h="87153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Όνομα</a:t>
                      </a:r>
                    </a:p>
                  </a:txBody>
                  <a:tcPr horzOverflow="overflow">
                    <a:lnL cap="flat">
                      <a:noFill/>
                    </a:lnL>
                    <a:lnR>
                      <a:noFill/>
                    </a:lnR>
                    <a:lnT w="12700" cap="flat" cmpd="sng" algn="ctr">
                      <a:solidFill>
                        <a:schemeClr val="tx1"/>
                      </a:solidFill>
                      <a:prstDash val="dot"/>
                      <a:round/>
                      <a:headEnd type="none" w="med" len="med"/>
                      <a:tailEnd type="none" w="med" len="med"/>
                    </a:lnT>
                    <a:lnB>
                      <a:noFill/>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Αρχαιότητα: </a:t>
                      </a:r>
                      <a:r>
                        <a:rPr kumimoji="0" lang="el-GR" altLang="el-GR" sz="2400" b="1" i="0" u="none" strike="noStrike" cap="none" normalizeH="0" baseline="0">
                          <a:ln>
                            <a:noFill/>
                          </a:ln>
                          <a:solidFill>
                            <a:schemeClr val="folHlink"/>
                          </a:solidFill>
                          <a:effectLst/>
                          <a:latin typeface="Arial" panose="020B0604020202020204" pitchFamily="34" charset="0"/>
                        </a:rPr>
                        <a:t>Μόλυβδος, Μολύβδαινα, Μολυβδίς, Plumbago</a:t>
                      </a:r>
                      <a:r>
                        <a:rPr kumimoji="0" lang="el-GR" altLang="el-GR" sz="2400" b="0" i="1" u="none" strike="noStrike" cap="none" normalizeH="0" baseline="0">
                          <a:ln>
                            <a:noFill/>
                          </a:ln>
                          <a:solidFill>
                            <a:schemeClr val="tx1"/>
                          </a:solidFill>
                          <a:effectLst/>
                          <a:latin typeface="Arial" panose="020B0604020202020204" pitchFamily="34" charset="0"/>
                        </a:rPr>
                        <a:t> (</a:t>
                      </a:r>
                      <a:r>
                        <a:rPr kumimoji="0" lang="el-GR" altLang="el-GR" sz="2400" b="0" i="0" u="none" strike="noStrike" cap="none" normalizeH="0" baseline="0">
                          <a:ln>
                            <a:noFill/>
                          </a:ln>
                          <a:solidFill>
                            <a:schemeClr val="tx1"/>
                          </a:solidFill>
                          <a:effectLst/>
                          <a:latin typeface="Arial" panose="020B0604020202020204" pitchFamily="34" charset="0"/>
                        </a:rPr>
                        <a:t>αποβάφουσες ουσίες μεταλλικής όψεως, γαληνίτη, μολυβδαινίτη, γραφίτη). </a:t>
                      </a: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494688322"/>
                  </a:ext>
                </a:extLst>
              </a:tr>
              <a:tr h="28416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000" b="1" i="0" u="none" strike="noStrike" cap="none" normalizeH="0" baseline="0">
                        <a:ln>
                          <a:noFill/>
                        </a:ln>
                        <a:solidFill>
                          <a:srgbClr val="FFFFFF"/>
                        </a:solidFill>
                        <a:effectLst/>
                        <a:latin typeface="Arial Narrow" panose="020B0606020202030204" pitchFamily="34" charset="0"/>
                      </a:endParaRPr>
                    </a:p>
                  </a:txBody>
                  <a:tcPr horzOverflow="overflow">
                    <a:lnL cap="flat">
                      <a:noFill/>
                    </a:lnL>
                    <a:lnR>
                      <a:noFill/>
                    </a:lnR>
                    <a:lnT>
                      <a:noFill/>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1" i="0" u="none" strike="noStrike" cap="none" normalizeH="0" baseline="0">
                          <a:ln>
                            <a:noFill/>
                          </a:ln>
                          <a:solidFill>
                            <a:srgbClr val="CC0000"/>
                          </a:solidFill>
                          <a:effectLst/>
                          <a:latin typeface="Arial" panose="020B0604020202020204" pitchFamily="34" charset="0"/>
                        </a:rPr>
                        <a:t>Molybdenite</a:t>
                      </a:r>
                      <a:r>
                        <a:rPr kumimoji="0" lang="en-US" altLang="el-GR" sz="2400" b="1" i="0" u="none" strike="noStrike" cap="none" normalizeH="0" baseline="0">
                          <a:ln>
                            <a:noFill/>
                          </a:ln>
                          <a:solidFill>
                            <a:srgbClr val="CC0000"/>
                          </a:solidFill>
                          <a:effectLst/>
                          <a:latin typeface="Arial" panose="020B0604020202020204" pitchFamily="34" charset="0"/>
                        </a:rPr>
                        <a:t> (GB),</a:t>
                      </a:r>
                      <a:r>
                        <a:rPr kumimoji="0" lang="el-GR" altLang="el-GR" sz="2400" b="1" i="0" u="none" strike="noStrike" cap="none" normalizeH="0" baseline="0">
                          <a:ln>
                            <a:noFill/>
                          </a:ln>
                          <a:solidFill>
                            <a:srgbClr val="CC0000"/>
                          </a:solidFill>
                          <a:effectLst/>
                          <a:latin typeface="Arial" panose="020B0604020202020204" pitchFamily="34" charset="0"/>
                        </a:rPr>
                        <a:t> </a:t>
                      </a:r>
                      <a:r>
                        <a:rPr kumimoji="0" lang="el-GR" altLang="el-GR" sz="2400" b="1" i="0" u="none" strike="noStrike" cap="none" normalizeH="0" baseline="0">
                          <a:ln>
                            <a:noFill/>
                          </a:ln>
                          <a:solidFill>
                            <a:srgbClr val="000099"/>
                          </a:solidFill>
                          <a:effectLst/>
                          <a:latin typeface="Arial" panose="020B0604020202020204" pitchFamily="34" charset="0"/>
                        </a:rPr>
                        <a:t>Molybdénite </a:t>
                      </a:r>
                      <a:r>
                        <a:rPr kumimoji="0" lang="en-US" altLang="el-GR" sz="2400" b="1" i="0" u="none" strike="noStrike" cap="none" normalizeH="0" baseline="0">
                          <a:ln>
                            <a:noFill/>
                          </a:ln>
                          <a:solidFill>
                            <a:srgbClr val="000099"/>
                          </a:solidFill>
                          <a:effectLst/>
                          <a:latin typeface="Arial" panose="020B0604020202020204" pitchFamily="34" charset="0"/>
                        </a:rPr>
                        <a:t>(F),</a:t>
                      </a:r>
                      <a:r>
                        <a:rPr kumimoji="0" lang="el-GR" altLang="el-GR" sz="2400" b="1" i="0" u="none" strike="noStrike" cap="none" normalizeH="0" baseline="0">
                          <a:ln>
                            <a:noFill/>
                          </a:ln>
                          <a:solidFill>
                            <a:srgbClr val="CC0000"/>
                          </a:solidFill>
                          <a:effectLst/>
                          <a:latin typeface="Arial" panose="020B0604020202020204" pitchFamily="34" charset="0"/>
                        </a:rPr>
                        <a:t> </a:t>
                      </a:r>
                      <a:br>
                        <a:rPr kumimoji="0" lang="en-US" altLang="el-GR" sz="2400" b="1" i="0" u="none" strike="noStrike" cap="none" normalizeH="0" baseline="0">
                          <a:ln>
                            <a:noFill/>
                          </a:ln>
                          <a:solidFill>
                            <a:srgbClr val="CC0000"/>
                          </a:solidFill>
                          <a:effectLst/>
                          <a:latin typeface="Arial" panose="020B0604020202020204" pitchFamily="34" charset="0"/>
                        </a:rPr>
                      </a:br>
                      <a:r>
                        <a:rPr kumimoji="0" lang="el-GR" altLang="el-GR" sz="2400" b="1" i="0" u="none" strike="noStrike" cap="none" normalizeH="0" baseline="0">
                          <a:ln>
                            <a:noFill/>
                          </a:ln>
                          <a:solidFill>
                            <a:srgbClr val="CC6600"/>
                          </a:solidFill>
                          <a:effectLst/>
                          <a:latin typeface="Arial" panose="020B0604020202020204" pitchFamily="34" charset="0"/>
                        </a:rPr>
                        <a:t>Molybdänit, Molybdänglanz </a:t>
                      </a:r>
                      <a:r>
                        <a:rPr kumimoji="0" lang="en-US" altLang="el-GR" sz="2400" b="1" i="0" u="none" strike="noStrike" cap="none" normalizeH="0" baseline="0">
                          <a:ln>
                            <a:noFill/>
                          </a:ln>
                          <a:solidFill>
                            <a:srgbClr val="CC6600"/>
                          </a:solidFill>
                          <a:effectLst/>
                          <a:latin typeface="Arial" panose="020B0604020202020204" pitchFamily="34" charset="0"/>
                        </a:rPr>
                        <a:t>(D)</a:t>
                      </a:r>
                      <a:endParaRPr kumimoji="0" lang="el-GR" altLang="el-GR" sz="2400" b="1" i="0" u="none" strike="noStrike" cap="none" normalizeH="0" baseline="0">
                        <a:ln>
                          <a:noFill/>
                        </a:ln>
                        <a:solidFill>
                          <a:srgbClr val="CC6600"/>
                        </a:solidFill>
                        <a:effectLst/>
                        <a:latin typeface="Arial" panose="020B0604020202020204" pitchFamily="34" charset="0"/>
                      </a:endParaRP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210286041"/>
                  </a:ext>
                </a:extLst>
              </a:tr>
            </a:tbl>
          </a:graphicData>
        </a:graphic>
      </p:graphicFrame>
      <p:sp>
        <p:nvSpPr>
          <p:cNvPr id="79897" name="Rectangle 25">
            <a:extLst>
              <a:ext uri="{FF2B5EF4-FFF2-40B4-BE49-F238E27FC236}">
                <a16:creationId xmlns:a16="http://schemas.microsoft.com/office/drawing/2014/main" id="{AB314391-4DC6-46A3-9186-3624EF901A9B}"/>
              </a:ext>
            </a:extLst>
          </p:cNvPr>
          <p:cNvSpPr>
            <a:spLocks noGrp="1" noChangeArrowheads="1"/>
          </p:cNvSpPr>
          <p:nvPr>
            <p:ph type="title"/>
          </p:nvPr>
        </p:nvSpPr>
        <p:spPr>
          <a:xfrm>
            <a:off x="457200" y="381000"/>
            <a:ext cx="8229600" cy="762000"/>
          </a:xfrm>
          <a:noFill/>
          <a:ln/>
        </p:spPr>
        <p:txBody>
          <a:bodyPr>
            <a:spAutoFit/>
          </a:bodyPr>
          <a:lstStyle/>
          <a:p>
            <a:pPr algn="l">
              <a:tabLst>
                <a:tab pos="1947863" algn="l"/>
                <a:tab pos="6113463" algn="l"/>
              </a:tabLst>
            </a:pPr>
            <a:r>
              <a:rPr lang="en-US" altLang="el-GR">
                <a:solidFill>
                  <a:srgbClr val="66FFFF"/>
                </a:solidFill>
              </a:rPr>
              <a:t>MoS</a:t>
            </a:r>
            <a:r>
              <a:rPr lang="en-US" altLang="el-GR" baseline="-25000">
                <a:solidFill>
                  <a:srgbClr val="66FFFF"/>
                </a:solidFill>
              </a:rPr>
              <a:t>2</a:t>
            </a:r>
            <a:r>
              <a:rPr lang="en-US" altLang="el-GR">
                <a:solidFill>
                  <a:srgbClr val="66FFFF"/>
                </a:solidFill>
              </a:rPr>
              <a:t> </a:t>
            </a:r>
            <a:r>
              <a:rPr lang="en-US" altLang="el-GR"/>
              <a:t>	</a:t>
            </a:r>
            <a:r>
              <a:rPr lang="el-GR" altLang="el-GR"/>
              <a:t>Μολυβδαινίτης</a:t>
            </a:r>
            <a:r>
              <a:rPr lang="en-US" altLang="el-GR"/>
              <a:t>	</a:t>
            </a:r>
            <a:r>
              <a:rPr lang="el-GR" altLang="el-GR" sz="3200">
                <a:solidFill>
                  <a:srgbClr val="66FFFF"/>
                </a:solidFill>
              </a:rPr>
              <a:t>Εξαγωνικό</a:t>
            </a:r>
          </a:p>
        </p:txBody>
      </p:sp>
      <p:pic>
        <p:nvPicPr>
          <p:cNvPr id="79912" name="Picture 40">
            <a:extLst>
              <a:ext uri="{FF2B5EF4-FFF2-40B4-BE49-F238E27FC236}">
                <a16:creationId xmlns:a16="http://schemas.microsoft.com/office/drawing/2014/main" id="{F5E64888-C0CB-4824-BDEA-E147EE478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221163"/>
            <a:ext cx="7269162" cy="2332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929" name="Group 33">
            <a:extLst>
              <a:ext uri="{FF2B5EF4-FFF2-40B4-BE49-F238E27FC236}">
                <a16:creationId xmlns:a16="http://schemas.microsoft.com/office/drawing/2014/main" id="{F876B825-3573-45E4-BD99-27AF27DFFB09}"/>
              </a:ext>
            </a:extLst>
          </p:cNvPr>
          <p:cNvGraphicFramePr>
            <a:graphicFrameLocks noGrp="1"/>
          </p:cNvGraphicFramePr>
          <p:nvPr/>
        </p:nvGraphicFramePr>
        <p:xfrm>
          <a:off x="457200" y="1392238"/>
          <a:ext cx="8435975" cy="2112962"/>
        </p:xfrm>
        <a:graphic>
          <a:graphicData uri="http://schemas.openxmlformats.org/drawingml/2006/table">
            <a:tbl>
              <a:tblPr/>
              <a:tblGrid>
                <a:gridCol w="6092825">
                  <a:extLst>
                    <a:ext uri="{9D8B030D-6E8A-4147-A177-3AD203B41FA5}">
                      <a16:colId xmlns:a16="http://schemas.microsoft.com/office/drawing/2014/main" val="2728202916"/>
                    </a:ext>
                  </a:extLst>
                </a:gridCol>
                <a:gridCol w="2343150">
                  <a:extLst>
                    <a:ext uri="{9D8B030D-6E8A-4147-A177-3AD203B41FA5}">
                      <a16:colId xmlns:a16="http://schemas.microsoft.com/office/drawing/2014/main" val="2337903085"/>
                    </a:ext>
                  </a:extLst>
                </a:gridCol>
              </a:tblGrid>
              <a:tr h="2032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Μορφή</a:t>
                      </a:r>
                    </a:p>
                  </a:txBody>
                  <a:tcPr horzOverflow="overflow">
                    <a:lnL cap="flat">
                      <a:noFill/>
                    </a:lnL>
                    <a:lnR>
                      <a:noFill/>
                    </a:lnR>
                    <a:lnT cap="flat">
                      <a:noFill/>
                    </a:lnT>
                    <a:lnB>
                      <a:noFill/>
                    </a:lnB>
                    <a:lnTlToBr>
                      <a:noFill/>
                    </a:lnTlToBr>
                    <a:lnBlToTr>
                      <a:noFill/>
                    </a:lnBlToTr>
                    <a:solidFill>
                      <a:srgbClr val="996600"/>
                    </a:solidFill>
                  </a:tcPr>
                </a:tc>
                <a:tc rowSpan="2">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400" b="0" i="0" u="none" strike="noStrike" cap="none" normalizeH="0" baseline="0">
                        <a:ln>
                          <a:noFill/>
                        </a:ln>
                        <a:solidFill>
                          <a:schemeClr val="accent1"/>
                        </a:solidFill>
                        <a:effectLst/>
                        <a:latin typeface="Arial" panose="020B0604020202020204" pitchFamily="34" charset="0"/>
                      </a:endParaRPr>
                    </a:p>
                  </a:txBody>
                  <a:tcPr horzOverflow="overflow">
                    <a:lnL>
                      <a:noFill/>
                    </a:lnL>
                    <a:lnR cap="flat">
                      <a:noFill/>
                    </a:lnR>
                    <a:lnT cap="flat">
                      <a:noFill/>
                    </a:lnT>
                    <a:lnB cap="flat">
                      <a:noFill/>
                    </a:lnB>
                    <a:lnTlToBr>
                      <a:noFill/>
                    </a:lnTlToBr>
                    <a:lnBlToTr>
                      <a:noFill/>
                    </a:lnBlToTr>
                    <a:solidFill>
                      <a:schemeClr val="accent1"/>
                    </a:solidFill>
                  </a:tcPr>
                </a:tc>
                <a:extLst>
                  <a:ext uri="{0D108BD9-81ED-4DB2-BD59-A6C34878D82A}">
                    <a16:rowId xmlns:a16="http://schemas.microsoft.com/office/drawing/2014/main" val="2716369645"/>
                  </a:ext>
                </a:extLst>
              </a:tr>
              <a:tr h="165735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Κρύσταλλοι συχνοί τετραεδρικοί, 12εδρικοί, κυβικοί, συχνά  παραμορφωμένοι ή αποστρογγυλεμένοι. Σε σχισμογενή κοκκώδη συσσωματώματα.</a:t>
                      </a:r>
                    </a:p>
                  </a:txBody>
                  <a:tcPr horzOverflow="overflow">
                    <a:lnL cap="flat">
                      <a:noFill/>
                    </a:lnL>
                    <a:lnR>
                      <a:noFill/>
                    </a:lnR>
                    <a:lnT>
                      <a:noFill/>
                    </a:lnT>
                    <a:lnB cap="flat">
                      <a:noFill/>
                    </a:lnB>
                    <a:lnTlToBr>
                      <a:noFill/>
                    </a:lnTlToBr>
                    <a:lnBlToTr>
                      <a:noFill/>
                    </a:lnBlToTr>
                    <a:solidFill>
                      <a:srgbClr val="FFFFCC"/>
                    </a:solidFill>
                  </a:tcPr>
                </a:tc>
                <a:tc vMerge="1">
                  <a:txBody>
                    <a:bodyPr/>
                    <a:lstStyle/>
                    <a:p>
                      <a:endParaRPr lang="el-GR"/>
                    </a:p>
                  </a:txBody>
                  <a:tcPr/>
                </a:tc>
                <a:extLst>
                  <a:ext uri="{0D108BD9-81ED-4DB2-BD59-A6C34878D82A}">
                    <a16:rowId xmlns:a16="http://schemas.microsoft.com/office/drawing/2014/main" val="772920823"/>
                  </a:ext>
                </a:extLst>
              </a:tr>
            </a:tbl>
          </a:graphicData>
        </a:graphic>
      </p:graphicFrame>
      <p:sp>
        <p:nvSpPr>
          <p:cNvPr id="80909" name="Rectangle 13">
            <a:extLst>
              <a:ext uri="{FF2B5EF4-FFF2-40B4-BE49-F238E27FC236}">
                <a16:creationId xmlns:a16="http://schemas.microsoft.com/office/drawing/2014/main" id="{84696A3B-9189-4E25-AEC8-797AD712DEFA}"/>
              </a:ext>
            </a:extLst>
          </p:cNvPr>
          <p:cNvSpPr>
            <a:spLocks noGrp="1" noChangeArrowheads="1"/>
          </p:cNvSpPr>
          <p:nvPr>
            <p:ph type="title"/>
          </p:nvPr>
        </p:nvSpPr>
        <p:spPr>
          <a:xfrm>
            <a:off x="762000" y="381000"/>
            <a:ext cx="7632700" cy="762000"/>
          </a:xfrm>
          <a:noFill/>
          <a:ln/>
        </p:spPr>
        <p:txBody>
          <a:bodyPr wrap="none">
            <a:spAutoFit/>
          </a:bodyPr>
          <a:lstStyle/>
          <a:p>
            <a:pPr algn="l">
              <a:tabLst>
                <a:tab pos="2230438" algn="l"/>
                <a:tab pos="6113463" algn="l"/>
              </a:tabLst>
            </a:pPr>
            <a:r>
              <a:rPr lang="en-US" altLang="el-GR">
                <a:solidFill>
                  <a:srgbClr val="66FFFF"/>
                </a:solidFill>
              </a:rPr>
              <a:t>ZnS </a:t>
            </a:r>
            <a:r>
              <a:rPr lang="en-US" altLang="el-GR"/>
              <a:t>	</a:t>
            </a:r>
            <a:r>
              <a:rPr lang="el-GR" altLang="el-GR"/>
              <a:t>Σφαλερίτης</a:t>
            </a:r>
            <a:r>
              <a:rPr lang="en-US" altLang="el-GR"/>
              <a:t>	</a:t>
            </a:r>
            <a:r>
              <a:rPr lang="el-GR" altLang="el-GR" sz="3600">
                <a:solidFill>
                  <a:srgbClr val="66FFFF"/>
                </a:solidFill>
              </a:rPr>
              <a:t>Κυβικό</a:t>
            </a:r>
          </a:p>
        </p:txBody>
      </p:sp>
      <p:pic>
        <p:nvPicPr>
          <p:cNvPr id="80917" name="Picture 21">
            <a:extLst>
              <a:ext uri="{FF2B5EF4-FFF2-40B4-BE49-F238E27FC236}">
                <a16:creationId xmlns:a16="http://schemas.microsoft.com/office/drawing/2014/main" id="{30745F65-DACC-4A29-974F-2D219C232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300" y="1466850"/>
            <a:ext cx="18859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80927" name="Picture 31">
            <a:extLst>
              <a:ext uri="{FF2B5EF4-FFF2-40B4-BE49-F238E27FC236}">
                <a16:creationId xmlns:a16="http://schemas.microsoft.com/office/drawing/2014/main" id="{F7BAB1EB-E4A0-4FE2-B5BD-21B7C598E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716338"/>
            <a:ext cx="8458200" cy="2789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67" name="Group 47">
            <a:extLst>
              <a:ext uri="{FF2B5EF4-FFF2-40B4-BE49-F238E27FC236}">
                <a16:creationId xmlns:a16="http://schemas.microsoft.com/office/drawing/2014/main" id="{1C62E7B7-D1D1-455F-83BC-8CCCC0B0B65D}"/>
              </a:ext>
            </a:extLst>
          </p:cNvPr>
          <p:cNvGraphicFramePr>
            <a:graphicFrameLocks noGrp="1"/>
          </p:cNvGraphicFramePr>
          <p:nvPr/>
        </p:nvGraphicFramePr>
        <p:xfrm>
          <a:off x="228600" y="1600200"/>
          <a:ext cx="5334000" cy="4530725"/>
        </p:xfrm>
        <a:graphic>
          <a:graphicData uri="http://schemas.openxmlformats.org/drawingml/2006/table">
            <a:tbl>
              <a:tblPr/>
              <a:tblGrid>
                <a:gridCol w="1371600">
                  <a:extLst>
                    <a:ext uri="{9D8B030D-6E8A-4147-A177-3AD203B41FA5}">
                      <a16:colId xmlns:a16="http://schemas.microsoft.com/office/drawing/2014/main" val="2002901643"/>
                    </a:ext>
                  </a:extLst>
                </a:gridCol>
                <a:gridCol w="3962400">
                  <a:extLst>
                    <a:ext uri="{9D8B030D-6E8A-4147-A177-3AD203B41FA5}">
                      <a16:colId xmlns:a16="http://schemas.microsoft.com/office/drawing/2014/main" val="2426057469"/>
                    </a:ext>
                  </a:extLst>
                </a:gridCol>
              </a:tblGrid>
              <a:tr h="70008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Λάμψη</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Ρητινώδης, αδαμαντώδης, ημιμεταλλική</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46770717"/>
                  </a:ext>
                </a:extLst>
              </a:tr>
              <a:tr h="83661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Χρώμα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rgbClr val="000000"/>
                          </a:solidFill>
                          <a:effectLst/>
                          <a:latin typeface="Arial" panose="020B0604020202020204" pitchFamily="34" charset="0"/>
                        </a:rPr>
                        <a:t>Αχρωμο, πράσινο, κίτρινο, καστανό, μαύρο (</a:t>
                      </a:r>
                      <a:r>
                        <a:rPr kumimoji="0" lang="en-US" altLang="el-GR" sz="2400" b="0" i="0" u="none" strike="noStrike" cap="none" normalizeH="0" baseline="0">
                          <a:ln>
                            <a:noFill/>
                          </a:ln>
                          <a:solidFill>
                            <a:srgbClr val="000000"/>
                          </a:solidFill>
                          <a:effectLst/>
                          <a:latin typeface="Arial" panose="020B0604020202020204" pitchFamily="34" charset="0"/>
                        </a:rPr>
                        <a:t>Fe)</a:t>
                      </a:r>
                      <a:endParaRPr kumimoji="0" lang="el-GR" altLang="el-GR" sz="2800" b="0" i="0" u="none" strike="noStrike" cap="none" normalizeH="0" baseline="0">
                        <a:ln>
                          <a:noFill/>
                        </a:ln>
                        <a:solidFill>
                          <a:schemeClr val="tx1"/>
                        </a:solidFill>
                        <a:effectLst/>
                        <a:latin typeface="Arial Narrow" panose="020B0606020202030204" pitchFamily="34" charset="0"/>
                      </a:endParaRP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36365798"/>
                  </a:ext>
                </a:extLst>
              </a:tr>
              <a:tr h="108585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Γρ. σκόνης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rgbClr val="000000"/>
                          </a:solidFill>
                          <a:effectLst/>
                          <a:latin typeface="Arial" panose="020B0604020202020204" pitchFamily="34" charset="0"/>
                        </a:rPr>
                        <a:t>Καστανή, κίτρινη, λευκή</a:t>
                      </a:r>
                      <a:br>
                        <a:rPr kumimoji="0" lang="el-GR" altLang="el-GR" sz="2400" b="0" i="0" u="none" strike="noStrike" cap="none" normalizeH="0" baseline="0">
                          <a:ln>
                            <a:noFill/>
                          </a:ln>
                          <a:solidFill>
                            <a:srgbClr val="000000"/>
                          </a:solidFill>
                          <a:effectLst/>
                          <a:latin typeface="Arial" panose="020B0604020202020204" pitchFamily="34" charset="0"/>
                        </a:rPr>
                      </a:br>
                      <a:endParaRPr kumimoji="0" lang="el-GR" altLang="el-GR" sz="2400" b="0" i="0" u="none" strike="noStrike" cap="none" normalizeH="0" baseline="0">
                        <a:ln>
                          <a:noFill/>
                        </a:ln>
                        <a:solidFill>
                          <a:srgbClr val="000000"/>
                        </a:solidFill>
                        <a:effectLst/>
                        <a:latin typeface="Arial" panose="020B0604020202020204" pitchFamily="34" charset="0"/>
                      </a:endParaRP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239256361"/>
                  </a:ext>
                </a:extLst>
              </a:tr>
              <a:tr h="62071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Σκληρότητα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800" b="0" i="0" u="none" strike="noStrike" cap="none" normalizeH="0" baseline="0">
                          <a:ln>
                            <a:noFill/>
                          </a:ln>
                          <a:solidFill>
                            <a:srgbClr val="CC6600"/>
                          </a:solidFill>
                          <a:effectLst/>
                          <a:latin typeface="Arial" panose="020B0604020202020204" pitchFamily="34" charset="0"/>
                        </a:rPr>
                        <a:t>3 - 4½</a:t>
                      </a:r>
                      <a:endParaRPr kumimoji="0" lang="el-GR" altLang="el-GR" sz="2400" b="0" i="0" u="none" strike="noStrike" cap="none" normalizeH="0" baseline="0">
                        <a:ln>
                          <a:noFill/>
                        </a:ln>
                        <a:solidFill>
                          <a:srgbClr val="CC6600"/>
                        </a:solidFill>
                        <a:effectLst/>
                        <a:latin typeface="Arial" panose="020B0604020202020204" pitchFamily="34" charset="0"/>
                      </a:endParaRP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4024997623"/>
                  </a:ext>
                </a:extLst>
              </a:tr>
              <a:tr h="6223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Ειδ. βάρος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3,9 </a:t>
                      </a:r>
                      <a:r>
                        <a:rPr kumimoji="0" lang="en-US" altLang="el-GR" sz="2400" b="0" i="0" u="none" strike="noStrike" cap="none" normalizeH="0" baseline="0">
                          <a:ln>
                            <a:noFill/>
                          </a:ln>
                          <a:solidFill>
                            <a:schemeClr val="tx1"/>
                          </a:solidFill>
                          <a:effectLst/>
                          <a:latin typeface="Arial" panose="020B0604020202020204" pitchFamily="34" charset="0"/>
                        </a:rPr>
                        <a:t>-</a:t>
                      </a:r>
                      <a:r>
                        <a:rPr kumimoji="0" lang="el-GR" altLang="el-GR" sz="2400" b="0" i="0" u="none" strike="noStrike" cap="none" normalizeH="0" baseline="0">
                          <a:ln>
                            <a:noFill/>
                          </a:ln>
                          <a:solidFill>
                            <a:schemeClr val="tx1"/>
                          </a:solidFill>
                          <a:effectLst/>
                          <a:latin typeface="Arial" panose="020B0604020202020204" pitchFamily="34" charset="0"/>
                        </a:rPr>
                        <a:t> 4,1</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4202147046"/>
                  </a:ext>
                </a:extLst>
              </a:tr>
              <a:tr h="54451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Σχισμός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Τέλειος κατά (110)</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842904103"/>
                  </a:ext>
                </a:extLst>
              </a:tr>
            </a:tbl>
          </a:graphicData>
        </a:graphic>
      </p:graphicFrame>
      <p:sp>
        <p:nvSpPr>
          <p:cNvPr id="81958" name="Rectangle 38">
            <a:extLst>
              <a:ext uri="{FF2B5EF4-FFF2-40B4-BE49-F238E27FC236}">
                <a16:creationId xmlns:a16="http://schemas.microsoft.com/office/drawing/2014/main" id="{0F77FF9B-B39B-47A3-AD55-8A7BE015B681}"/>
              </a:ext>
            </a:extLst>
          </p:cNvPr>
          <p:cNvSpPr>
            <a:spLocks noGrp="1" noChangeArrowheads="1"/>
          </p:cNvSpPr>
          <p:nvPr>
            <p:ph type="title"/>
          </p:nvPr>
        </p:nvSpPr>
        <p:spPr>
          <a:xfrm>
            <a:off x="762000" y="381000"/>
            <a:ext cx="7632700" cy="762000"/>
          </a:xfrm>
          <a:noFill/>
          <a:ln/>
        </p:spPr>
        <p:txBody>
          <a:bodyPr wrap="none">
            <a:spAutoFit/>
          </a:bodyPr>
          <a:lstStyle/>
          <a:p>
            <a:pPr algn="l">
              <a:tabLst>
                <a:tab pos="2230438" algn="l"/>
                <a:tab pos="6113463" algn="l"/>
              </a:tabLst>
            </a:pPr>
            <a:r>
              <a:rPr lang="en-US" altLang="el-GR">
                <a:solidFill>
                  <a:srgbClr val="66FFFF"/>
                </a:solidFill>
              </a:rPr>
              <a:t>ZnS </a:t>
            </a:r>
            <a:r>
              <a:rPr lang="en-US" altLang="el-GR"/>
              <a:t>	</a:t>
            </a:r>
            <a:r>
              <a:rPr lang="el-GR" altLang="el-GR"/>
              <a:t>Σφαλερίτης</a:t>
            </a:r>
            <a:r>
              <a:rPr lang="en-US" altLang="el-GR"/>
              <a:t>	</a:t>
            </a:r>
            <a:r>
              <a:rPr lang="el-GR" altLang="el-GR" sz="3600">
                <a:solidFill>
                  <a:srgbClr val="66FFFF"/>
                </a:solidFill>
              </a:rPr>
              <a:t>Κυβικό</a:t>
            </a:r>
          </a:p>
        </p:txBody>
      </p:sp>
      <p:pic>
        <p:nvPicPr>
          <p:cNvPr id="81963" name="Picture 43">
            <a:extLst>
              <a:ext uri="{FF2B5EF4-FFF2-40B4-BE49-F238E27FC236}">
                <a16:creationId xmlns:a16="http://schemas.microsoft.com/office/drawing/2014/main" id="{3502CAE4-9A9C-4D25-A00D-7BAB23DFF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10000"/>
            <a:ext cx="868363" cy="468313"/>
          </a:xfrm>
          <a:prstGeom prst="rect">
            <a:avLst/>
          </a:prstGeom>
          <a:noFill/>
          <a:extLst>
            <a:ext uri="{909E8E84-426E-40DD-AFC4-6F175D3DCCD1}">
              <a14:hiddenFill xmlns:a14="http://schemas.microsoft.com/office/drawing/2010/main">
                <a:solidFill>
                  <a:srgbClr val="FFFFFF"/>
                </a:solidFill>
              </a14:hiddenFill>
            </a:ext>
          </a:extLst>
        </p:spPr>
      </p:pic>
      <p:pic>
        <p:nvPicPr>
          <p:cNvPr id="81970" name="Picture 50">
            <a:extLst>
              <a:ext uri="{FF2B5EF4-FFF2-40B4-BE49-F238E27FC236}">
                <a16:creationId xmlns:a16="http://schemas.microsoft.com/office/drawing/2014/main" id="{9BD10C2C-23AC-4D25-A94E-10FAB0A1B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989138"/>
            <a:ext cx="2952750" cy="3895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a:extLst>
              <a:ext uri="{FF2B5EF4-FFF2-40B4-BE49-F238E27FC236}">
                <a16:creationId xmlns:a16="http://schemas.microsoft.com/office/drawing/2014/main" id="{2D85400E-E2C7-4B56-968D-4AB68CC761C6}"/>
              </a:ext>
            </a:extLst>
          </p:cNvPr>
          <p:cNvSpPr txBox="1">
            <a:spLocks noChangeArrowheads="1"/>
          </p:cNvSpPr>
          <p:nvPr/>
        </p:nvSpPr>
        <p:spPr bwMode="auto">
          <a:xfrm>
            <a:off x="949325" y="663575"/>
            <a:ext cx="7585075" cy="55705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365250" algn="l"/>
                <a:tab pos="4805363" algn="l"/>
              </a:tabLst>
              <a:defRPr sz="2400">
                <a:solidFill>
                  <a:schemeClr val="tx1"/>
                </a:solidFill>
                <a:latin typeface="Arial Narrow" panose="020B0606020202030204" pitchFamily="34" charset="0"/>
              </a:defRPr>
            </a:lvl1pPr>
            <a:lvl2pPr>
              <a:tabLst>
                <a:tab pos="1365250" algn="l"/>
                <a:tab pos="4805363" algn="l"/>
              </a:tabLst>
              <a:defRPr sz="2400">
                <a:solidFill>
                  <a:schemeClr val="tx1"/>
                </a:solidFill>
                <a:latin typeface="Arial Narrow" panose="020B0606020202030204" pitchFamily="34" charset="0"/>
              </a:defRPr>
            </a:lvl2pPr>
            <a:lvl3pPr>
              <a:tabLst>
                <a:tab pos="1365250" algn="l"/>
                <a:tab pos="4805363" algn="l"/>
              </a:tabLst>
              <a:defRPr sz="2400">
                <a:solidFill>
                  <a:schemeClr val="tx1"/>
                </a:solidFill>
                <a:latin typeface="Arial Narrow" panose="020B0606020202030204" pitchFamily="34" charset="0"/>
              </a:defRPr>
            </a:lvl3pPr>
            <a:lvl4pPr>
              <a:tabLst>
                <a:tab pos="1365250" algn="l"/>
                <a:tab pos="4805363" algn="l"/>
              </a:tabLst>
              <a:defRPr sz="2400">
                <a:solidFill>
                  <a:schemeClr val="tx1"/>
                </a:solidFill>
                <a:latin typeface="Arial Narrow" panose="020B0606020202030204" pitchFamily="34" charset="0"/>
              </a:defRPr>
            </a:lvl4pPr>
            <a:lvl5pPr>
              <a:tabLst>
                <a:tab pos="1365250" algn="l"/>
                <a:tab pos="4805363" algn="l"/>
              </a:tabLst>
              <a:defRPr sz="2400">
                <a:solidFill>
                  <a:schemeClr val="tx1"/>
                </a:solidFill>
                <a:latin typeface="Arial Narrow" panose="020B0606020202030204" pitchFamily="34" charset="0"/>
              </a:defRPr>
            </a:lvl5pPr>
            <a:lvl6pPr fontAlgn="base">
              <a:spcBef>
                <a:spcPct val="0"/>
              </a:spcBef>
              <a:spcAft>
                <a:spcPct val="0"/>
              </a:spcAft>
              <a:tabLst>
                <a:tab pos="1365250" algn="l"/>
                <a:tab pos="4805363" algn="l"/>
              </a:tabLst>
              <a:defRPr sz="2400">
                <a:solidFill>
                  <a:schemeClr val="tx1"/>
                </a:solidFill>
                <a:latin typeface="Arial Narrow" panose="020B0606020202030204" pitchFamily="34" charset="0"/>
              </a:defRPr>
            </a:lvl6pPr>
            <a:lvl7pPr fontAlgn="base">
              <a:spcBef>
                <a:spcPct val="0"/>
              </a:spcBef>
              <a:spcAft>
                <a:spcPct val="0"/>
              </a:spcAft>
              <a:tabLst>
                <a:tab pos="1365250" algn="l"/>
                <a:tab pos="4805363" algn="l"/>
              </a:tabLst>
              <a:defRPr sz="2400">
                <a:solidFill>
                  <a:schemeClr val="tx1"/>
                </a:solidFill>
                <a:latin typeface="Arial Narrow" panose="020B0606020202030204" pitchFamily="34" charset="0"/>
              </a:defRPr>
            </a:lvl7pPr>
            <a:lvl8pPr fontAlgn="base">
              <a:spcBef>
                <a:spcPct val="0"/>
              </a:spcBef>
              <a:spcAft>
                <a:spcPct val="0"/>
              </a:spcAft>
              <a:tabLst>
                <a:tab pos="1365250" algn="l"/>
                <a:tab pos="4805363" algn="l"/>
              </a:tabLst>
              <a:defRPr sz="2400">
                <a:solidFill>
                  <a:schemeClr val="tx1"/>
                </a:solidFill>
                <a:latin typeface="Arial Narrow" panose="020B0606020202030204" pitchFamily="34" charset="0"/>
              </a:defRPr>
            </a:lvl8pPr>
            <a:lvl9pPr fontAlgn="base">
              <a:spcBef>
                <a:spcPct val="0"/>
              </a:spcBef>
              <a:spcAft>
                <a:spcPct val="0"/>
              </a:spcAft>
              <a:tabLst>
                <a:tab pos="1365250" algn="l"/>
                <a:tab pos="4805363" algn="l"/>
              </a:tabLst>
              <a:defRPr sz="2400">
                <a:solidFill>
                  <a:schemeClr val="tx1"/>
                </a:solidFill>
                <a:latin typeface="Arial Narrow" panose="020B0606020202030204" pitchFamily="34" charset="0"/>
              </a:defRPr>
            </a:lvl9pPr>
          </a:lstStyle>
          <a:p>
            <a:r>
              <a:rPr lang="el-GR" altLang="el-GR" sz="3200" b="1">
                <a:solidFill>
                  <a:srgbClr val="FF0000"/>
                </a:solidFill>
                <a:latin typeface="Arial" panose="020B0604020202020204" pitchFamily="34" charset="0"/>
              </a:rPr>
              <a:t>Α</a:t>
            </a:r>
            <a:r>
              <a:rPr lang="el-GR" altLang="el-GR" sz="3200" b="1" baseline="-25000">
                <a:solidFill>
                  <a:srgbClr val="FF0000"/>
                </a:solidFill>
                <a:latin typeface="Arial" panose="020B0604020202020204" pitchFamily="34" charset="0"/>
              </a:rPr>
              <a:t>2</a:t>
            </a:r>
            <a:r>
              <a:rPr lang="el-GR" altLang="el-GR" sz="3200" b="1">
                <a:solidFill>
                  <a:srgbClr val="000099"/>
                </a:solidFill>
                <a:latin typeface="Arial" panose="020B0604020202020204" pitchFamily="34" charset="0"/>
              </a:rPr>
              <a:t>Χ</a:t>
            </a:r>
            <a:r>
              <a:rPr lang="el-GR" altLang="el-GR" sz="3200" b="1" baseline="-25000">
                <a:solidFill>
                  <a:srgbClr val="000099"/>
                </a:solidFill>
                <a:latin typeface="Arial" panose="020B0604020202020204" pitchFamily="34" charset="0"/>
              </a:rPr>
              <a:t>3</a:t>
            </a:r>
            <a:r>
              <a:rPr lang="el-GR" altLang="el-GR">
                <a:solidFill>
                  <a:srgbClr val="000099"/>
                </a:solidFill>
                <a:latin typeface="Arial" panose="020B0604020202020204" pitchFamily="34" charset="0"/>
              </a:rPr>
              <a:t>	</a:t>
            </a:r>
            <a:r>
              <a:rPr lang="el-GR" altLang="el-GR" b="1">
                <a:latin typeface="Arial" panose="020B0604020202020204" pitchFamily="34" charset="0"/>
              </a:rPr>
              <a:t>Κίτρινη σανδαράχη</a:t>
            </a:r>
            <a:r>
              <a:rPr lang="el-GR" altLang="el-GR">
                <a:solidFill>
                  <a:srgbClr val="000099"/>
                </a:solidFill>
                <a:latin typeface="Arial" panose="020B0604020202020204" pitchFamily="34" charset="0"/>
              </a:rPr>
              <a:t>	</a:t>
            </a:r>
            <a:r>
              <a:rPr lang="el-GR" altLang="el-GR" b="1">
                <a:solidFill>
                  <a:srgbClr val="FF0000"/>
                </a:solidFill>
                <a:latin typeface="Arial" panose="020B0604020202020204" pitchFamily="34" charset="0"/>
              </a:rPr>
              <a:t>As</a:t>
            </a:r>
            <a:r>
              <a:rPr lang="el-GR" altLang="el-GR" b="1" baseline="-25000">
                <a:solidFill>
                  <a:srgbClr val="FF0000"/>
                </a:solidFill>
                <a:latin typeface="Arial" panose="020B0604020202020204" pitchFamily="34" charset="0"/>
              </a:rPr>
              <a:t>2</a:t>
            </a:r>
            <a:r>
              <a:rPr lang="el-GR" altLang="el-GR" b="1">
                <a:solidFill>
                  <a:srgbClr val="000099"/>
                </a:solidFill>
                <a:latin typeface="Arial" panose="020B0604020202020204" pitchFamily="34" charset="0"/>
              </a:rPr>
              <a:t>S</a:t>
            </a:r>
            <a:r>
              <a:rPr lang="el-GR" altLang="el-GR" b="1" baseline="-25000">
                <a:solidFill>
                  <a:srgbClr val="000099"/>
                </a:solidFill>
                <a:latin typeface="Arial" panose="020B0604020202020204" pitchFamily="34" charset="0"/>
              </a:rPr>
              <a:t>3</a:t>
            </a:r>
          </a:p>
          <a:p>
            <a:r>
              <a:rPr lang="el-GR" altLang="el-GR">
                <a:solidFill>
                  <a:srgbClr val="000099"/>
                </a:solidFill>
                <a:latin typeface="Arial" panose="020B0604020202020204" pitchFamily="34" charset="0"/>
              </a:rPr>
              <a:t>	</a:t>
            </a:r>
            <a:r>
              <a:rPr lang="el-GR" altLang="el-GR" b="1">
                <a:latin typeface="Arial" panose="020B0604020202020204" pitchFamily="34" charset="0"/>
              </a:rPr>
              <a:t>Αντιμονίτης</a:t>
            </a:r>
            <a:r>
              <a:rPr lang="el-GR" altLang="el-GR">
                <a:solidFill>
                  <a:srgbClr val="000099"/>
                </a:solidFill>
                <a:latin typeface="Arial" panose="020B0604020202020204" pitchFamily="34" charset="0"/>
              </a:rPr>
              <a:t> 	</a:t>
            </a:r>
            <a:r>
              <a:rPr lang="el-GR" altLang="el-GR" b="1">
                <a:solidFill>
                  <a:srgbClr val="FF0000"/>
                </a:solidFill>
                <a:latin typeface="Arial" panose="020B0604020202020204" pitchFamily="34" charset="0"/>
              </a:rPr>
              <a:t>Sb</a:t>
            </a:r>
            <a:r>
              <a:rPr lang="el-GR" altLang="el-GR" b="1" baseline="-25000">
                <a:solidFill>
                  <a:srgbClr val="FF0000"/>
                </a:solidFill>
                <a:latin typeface="Arial" panose="020B0604020202020204" pitchFamily="34" charset="0"/>
              </a:rPr>
              <a:t>2</a:t>
            </a:r>
            <a:r>
              <a:rPr lang="el-GR" altLang="el-GR" b="1">
                <a:solidFill>
                  <a:srgbClr val="000099"/>
                </a:solidFill>
                <a:latin typeface="Arial" panose="020B0604020202020204" pitchFamily="34" charset="0"/>
              </a:rPr>
              <a:t>S</a:t>
            </a:r>
            <a:r>
              <a:rPr lang="el-GR" altLang="el-GR" b="1" baseline="-25000">
                <a:solidFill>
                  <a:srgbClr val="000099"/>
                </a:solidFill>
                <a:latin typeface="Arial" panose="020B0604020202020204" pitchFamily="34" charset="0"/>
              </a:rPr>
              <a:t>3</a:t>
            </a:r>
          </a:p>
          <a:p>
            <a:endParaRPr lang="el-GR" altLang="el-GR">
              <a:solidFill>
                <a:srgbClr val="000099"/>
              </a:solidFill>
              <a:latin typeface="Arial" panose="020B0604020202020204" pitchFamily="34" charset="0"/>
            </a:endParaRPr>
          </a:p>
          <a:p>
            <a:r>
              <a:rPr lang="el-GR" altLang="el-GR" sz="3200" b="1">
                <a:solidFill>
                  <a:srgbClr val="FF0000"/>
                </a:solidFill>
                <a:latin typeface="Arial" panose="020B0604020202020204" pitchFamily="34" charset="0"/>
              </a:rPr>
              <a:t>Α</a:t>
            </a:r>
            <a:r>
              <a:rPr lang="el-GR" altLang="el-GR" sz="3200" b="1">
                <a:solidFill>
                  <a:srgbClr val="000099"/>
                </a:solidFill>
                <a:latin typeface="Arial" panose="020B0604020202020204" pitchFamily="34" charset="0"/>
              </a:rPr>
              <a:t>Χ</a:t>
            </a:r>
            <a:r>
              <a:rPr lang="el-GR" altLang="el-GR" sz="3200" b="1" baseline="-25000">
                <a:solidFill>
                  <a:srgbClr val="000099"/>
                </a:solidFill>
                <a:latin typeface="Arial" panose="020B0604020202020204" pitchFamily="34" charset="0"/>
              </a:rPr>
              <a:t>2</a:t>
            </a:r>
            <a:r>
              <a:rPr lang="el-GR" altLang="el-GR">
                <a:solidFill>
                  <a:srgbClr val="000099"/>
                </a:solidFill>
                <a:latin typeface="Arial" panose="020B0604020202020204" pitchFamily="34" charset="0"/>
              </a:rPr>
              <a:t>	</a:t>
            </a:r>
            <a:r>
              <a:rPr lang="el-GR" altLang="el-GR" b="1">
                <a:latin typeface="Arial" panose="020B0604020202020204" pitchFamily="34" charset="0"/>
              </a:rPr>
              <a:t>Σιδηροπυρίτης</a:t>
            </a:r>
            <a:r>
              <a:rPr lang="el-GR" altLang="el-GR">
                <a:solidFill>
                  <a:srgbClr val="000099"/>
                </a:solidFill>
                <a:latin typeface="Arial" panose="020B0604020202020204" pitchFamily="34" charset="0"/>
              </a:rPr>
              <a:t> 	</a:t>
            </a:r>
            <a:r>
              <a:rPr lang="el-GR" altLang="el-GR" b="1">
                <a:solidFill>
                  <a:srgbClr val="FF0000"/>
                </a:solidFill>
                <a:latin typeface="Arial" panose="020B0604020202020204" pitchFamily="34" charset="0"/>
              </a:rPr>
              <a:t>Fe</a:t>
            </a:r>
            <a:r>
              <a:rPr lang="el-GR" altLang="el-GR" b="1">
                <a:solidFill>
                  <a:srgbClr val="000099"/>
                </a:solidFill>
                <a:latin typeface="Arial" panose="020B0604020202020204" pitchFamily="34" charset="0"/>
              </a:rPr>
              <a:t>S</a:t>
            </a:r>
            <a:r>
              <a:rPr lang="el-GR" altLang="el-GR" b="1" baseline="-25000">
                <a:solidFill>
                  <a:srgbClr val="000099"/>
                </a:solidFill>
                <a:latin typeface="Arial" panose="020B0604020202020204" pitchFamily="34" charset="0"/>
              </a:rPr>
              <a:t>2</a:t>
            </a:r>
          </a:p>
          <a:p>
            <a:r>
              <a:rPr lang="el-GR" altLang="el-GR">
                <a:solidFill>
                  <a:srgbClr val="000099"/>
                </a:solidFill>
                <a:latin typeface="Arial" panose="020B0604020202020204" pitchFamily="34" charset="0"/>
              </a:rPr>
              <a:t>	</a:t>
            </a:r>
            <a:r>
              <a:rPr lang="el-GR" altLang="el-GR" b="1">
                <a:latin typeface="Arial" panose="020B0604020202020204" pitchFamily="34" charset="0"/>
              </a:rPr>
              <a:t>Μαρκασίτης</a:t>
            </a:r>
            <a:r>
              <a:rPr lang="el-GR" altLang="el-GR">
                <a:solidFill>
                  <a:srgbClr val="000099"/>
                </a:solidFill>
                <a:latin typeface="Arial" panose="020B0604020202020204" pitchFamily="34" charset="0"/>
              </a:rPr>
              <a:t> 	</a:t>
            </a:r>
            <a:r>
              <a:rPr lang="el-GR" altLang="el-GR" b="1">
                <a:solidFill>
                  <a:srgbClr val="FF0000"/>
                </a:solidFill>
                <a:latin typeface="Arial" panose="020B0604020202020204" pitchFamily="34" charset="0"/>
              </a:rPr>
              <a:t>Fe</a:t>
            </a:r>
            <a:r>
              <a:rPr lang="el-GR" altLang="el-GR" b="1">
                <a:solidFill>
                  <a:srgbClr val="000099"/>
                </a:solidFill>
                <a:latin typeface="Arial" panose="020B0604020202020204" pitchFamily="34" charset="0"/>
              </a:rPr>
              <a:t>S</a:t>
            </a:r>
            <a:r>
              <a:rPr lang="el-GR" altLang="el-GR" b="1" baseline="-25000">
                <a:solidFill>
                  <a:srgbClr val="000099"/>
                </a:solidFill>
                <a:latin typeface="Arial" panose="020B0604020202020204" pitchFamily="34" charset="0"/>
              </a:rPr>
              <a:t>2</a:t>
            </a:r>
          </a:p>
          <a:p>
            <a:r>
              <a:rPr lang="el-GR" altLang="el-GR">
                <a:solidFill>
                  <a:srgbClr val="000099"/>
                </a:solidFill>
                <a:latin typeface="Arial" panose="020B0604020202020204" pitchFamily="34" charset="0"/>
              </a:rPr>
              <a:t>	</a:t>
            </a:r>
            <a:r>
              <a:rPr lang="el-GR" altLang="el-GR" b="1">
                <a:latin typeface="Arial" panose="020B0604020202020204" pitchFamily="34" charset="0"/>
              </a:rPr>
              <a:t>Μολυβδενίτης</a:t>
            </a:r>
            <a:r>
              <a:rPr lang="el-GR" altLang="el-GR">
                <a:solidFill>
                  <a:srgbClr val="000099"/>
                </a:solidFill>
                <a:latin typeface="Arial" panose="020B0604020202020204" pitchFamily="34" charset="0"/>
              </a:rPr>
              <a:t> 	</a:t>
            </a:r>
            <a:r>
              <a:rPr lang="el-GR" altLang="el-GR" b="1">
                <a:solidFill>
                  <a:srgbClr val="FF0000"/>
                </a:solidFill>
                <a:latin typeface="Arial" panose="020B0604020202020204" pitchFamily="34" charset="0"/>
              </a:rPr>
              <a:t>Mo</a:t>
            </a:r>
            <a:r>
              <a:rPr lang="el-GR" altLang="el-GR" b="1">
                <a:solidFill>
                  <a:srgbClr val="000099"/>
                </a:solidFill>
                <a:latin typeface="Arial" panose="020B0604020202020204" pitchFamily="34" charset="0"/>
              </a:rPr>
              <a:t>S</a:t>
            </a:r>
            <a:r>
              <a:rPr lang="el-GR" altLang="el-GR" b="1" baseline="-25000">
                <a:solidFill>
                  <a:srgbClr val="000099"/>
                </a:solidFill>
                <a:latin typeface="Arial" panose="020B0604020202020204" pitchFamily="34" charset="0"/>
              </a:rPr>
              <a:t>2</a:t>
            </a:r>
          </a:p>
          <a:p>
            <a:r>
              <a:rPr lang="el-GR" altLang="el-GR">
                <a:solidFill>
                  <a:srgbClr val="000099"/>
                </a:solidFill>
                <a:latin typeface="Arial" panose="020B0604020202020204" pitchFamily="34" charset="0"/>
              </a:rPr>
              <a:t>	</a:t>
            </a:r>
            <a:r>
              <a:rPr lang="el-GR" altLang="el-GR" b="1">
                <a:latin typeface="Arial" panose="020B0604020202020204" pitchFamily="34" charset="0"/>
              </a:rPr>
              <a:t>Αρσενοπυρίτης</a:t>
            </a:r>
            <a:r>
              <a:rPr lang="el-GR" altLang="el-GR">
                <a:solidFill>
                  <a:srgbClr val="000099"/>
                </a:solidFill>
                <a:latin typeface="Arial" panose="020B0604020202020204" pitchFamily="34" charset="0"/>
              </a:rPr>
              <a:t> 	</a:t>
            </a:r>
            <a:r>
              <a:rPr lang="el-GR" altLang="el-GR" b="1">
                <a:solidFill>
                  <a:srgbClr val="FF0000"/>
                </a:solidFill>
                <a:latin typeface="Arial" panose="020B0604020202020204" pitchFamily="34" charset="0"/>
              </a:rPr>
              <a:t>Fe</a:t>
            </a:r>
            <a:r>
              <a:rPr lang="el-GR" altLang="el-GR" b="1">
                <a:solidFill>
                  <a:srgbClr val="000099"/>
                </a:solidFill>
                <a:latin typeface="Arial" panose="020B0604020202020204" pitchFamily="34" charset="0"/>
              </a:rPr>
              <a:t>AsS</a:t>
            </a:r>
          </a:p>
          <a:p>
            <a:r>
              <a:rPr lang="el-GR" altLang="el-GR">
                <a:solidFill>
                  <a:srgbClr val="000099"/>
                </a:solidFill>
                <a:latin typeface="Arial" panose="020B0604020202020204" pitchFamily="34" charset="0"/>
              </a:rPr>
              <a:t>	</a:t>
            </a:r>
            <a:r>
              <a:rPr lang="el-GR" altLang="el-GR" b="1">
                <a:latin typeface="Arial" panose="020B0604020202020204" pitchFamily="34" charset="0"/>
              </a:rPr>
              <a:t>Κοβαλτίνης</a:t>
            </a:r>
            <a:r>
              <a:rPr lang="el-GR" altLang="el-GR">
                <a:solidFill>
                  <a:srgbClr val="000099"/>
                </a:solidFill>
                <a:latin typeface="Arial" panose="020B0604020202020204" pitchFamily="34" charset="0"/>
              </a:rPr>
              <a:t> 	</a:t>
            </a:r>
            <a:r>
              <a:rPr lang="el-GR" altLang="el-GR" b="1">
                <a:solidFill>
                  <a:srgbClr val="FF0000"/>
                </a:solidFill>
                <a:latin typeface="Arial" panose="020B0604020202020204" pitchFamily="34" charset="0"/>
              </a:rPr>
              <a:t>Co</a:t>
            </a:r>
            <a:r>
              <a:rPr lang="el-GR" altLang="el-GR" b="1">
                <a:solidFill>
                  <a:srgbClr val="000099"/>
                </a:solidFill>
                <a:latin typeface="Arial" panose="020B0604020202020204" pitchFamily="34" charset="0"/>
              </a:rPr>
              <a:t>AsS</a:t>
            </a:r>
          </a:p>
          <a:p>
            <a:r>
              <a:rPr lang="el-GR" altLang="el-GR">
                <a:solidFill>
                  <a:srgbClr val="000099"/>
                </a:solidFill>
                <a:latin typeface="Arial" panose="020B0604020202020204" pitchFamily="34" charset="0"/>
              </a:rPr>
              <a:t>	</a:t>
            </a:r>
            <a:r>
              <a:rPr lang="el-GR" altLang="el-GR" b="1">
                <a:latin typeface="Arial" panose="020B0604020202020204" pitchFamily="34" charset="0"/>
              </a:rPr>
              <a:t>Σκουτερουδίτης</a:t>
            </a:r>
            <a:r>
              <a:rPr lang="el-GR" altLang="el-GR">
                <a:solidFill>
                  <a:srgbClr val="000099"/>
                </a:solidFill>
                <a:latin typeface="Arial" panose="020B0604020202020204" pitchFamily="34" charset="0"/>
              </a:rPr>
              <a:t> 	</a:t>
            </a:r>
            <a:r>
              <a:rPr lang="el-GR" altLang="el-GR" b="1">
                <a:solidFill>
                  <a:srgbClr val="FF0000"/>
                </a:solidFill>
                <a:latin typeface="Arial" panose="020B0604020202020204" pitchFamily="34" charset="0"/>
              </a:rPr>
              <a:t>Co</a:t>
            </a:r>
            <a:r>
              <a:rPr lang="el-GR" altLang="el-GR" b="1">
                <a:solidFill>
                  <a:srgbClr val="000099"/>
                </a:solidFill>
                <a:latin typeface="Arial" panose="020B0604020202020204" pitchFamily="34" charset="0"/>
              </a:rPr>
              <a:t>As</a:t>
            </a:r>
            <a:r>
              <a:rPr lang="el-GR" altLang="el-GR" b="1" baseline="-25000">
                <a:solidFill>
                  <a:srgbClr val="000099"/>
                </a:solidFill>
                <a:latin typeface="Arial" panose="020B0604020202020204" pitchFamily="34" charset="0"/>
              </a:rPr>
              <a:t>3</a:t>
            </a:r>
          </a:p>
          <a:p>
            <a:r>
              <a:rPr lang="el-GR" altLang="el-GR">
                <a:solidFill>
                  <a:srgbClr val="000099"/>
                </a:solidFill>
                <a:latin typeface="Arial" panose="020B0604020202020204" pitchFamily="34" charset="0"/>
              </a:rPr>
              <a:t>	</a:t>
            </a:r>
            <a:r>
              <a:rPr lang="el-GR" altLang="el-GR" b="1">
                <a:latin typeface="Arial" panose="020B0604020202020204" pitchFamily="34" charset="0"/>
              </a:rPr>
              <a:t>Καλαβαρίτης</a:t>
            </a:r>
            <a:r>
              <a:rPr lang="el-GR" altLang="el-GR">
                <a:solidFill>
                  <a:srgbClr val="000099"/>
                </a:solidFill>
                <a:latin typeface="Arial" panose="020B0604020202020204" pitchFamily="34" charset="0"/>
              </a:rPr>
              <a:t> 	</a:t>
            </a:r>
            <a:r>
              <a:rPr lang="el-GR" altLang="el-GR" b="1">
                <a:solidFill>
                  <a:srgbClr val="FF0000"/>
                </a:solidFill>
                <a:latin typeface="Arial" panose="020B0604020202020204" pitchFamily="34" charset="0"/>
              </a:rPr>
              <a:t>Au</a:t>
            </a:r>
            <a:r>
              <a:rPr lang="el-GR" altLang="el-GR" b="1">
                <a:solidFill>
                  <a:srgbClr val="000099"/>
                </a:solidFill>
                <a:latin typeface="Arial" panose="020B0604020202020204" pitchFamily="34" charset="0"/>
              </a:rPr>
              <a:t>Te</a:t>
            </a:r>
            <a:r>
              <a:rPr lang="el-GR" altLang="el-GR" b="1" baseline="-25000">
                <a:solidFill>
                  <a:srgbClr val="000099"/>
                </a:solidFill>
                <a:latin typeface="Arial" panose="020B0604020202020204" pitchFamily="34" charset="0"/>
              </a:rPr>
              <a:t>2</a:t>
            </a:r>
          </a:p>
          <a:p>
            <a:r>
              <a:rPr lang="el-GR" altLang="el-GR">
                <a:solidFill>
                  <a:srgbClr val="000099"/>
                </a:solidFill>
                <a:latin typeface="Arial" panose="020B0604020202020204" pitchFamily="34" charset="0"/>
              </a:rPr>
              <a:t>	</a:t>
            </a:r>
            <a:r>
              <a:rPr lang="el-GR" altLang="el-GR" b="1">
                <a:latin typeface="Arial" panose="020B0604020202020204" pitchFamily="34" charset="0"/>
              </a:rPr>
              <a:t>Συλβανίτης</a:t>
            </a:r>
            <a:r>
              <a:rPr lang="el-GR" altLang="el-GR">
                <a:solidFill>
                  <a:srgbClr val="000099"/>
                </a:solidFill>
                <a:latin typeface="Arial" panose="020B0604020202020204" pitchFamily="34" charset="0"/>
              </a:rPr>
              <a:t> 	</a:t>
            </a:r>
            <a:r>
              <a:rPr lang="el-GR" altLang="el-GR" b="1">
                <a:solidFill>
                  <a:srgbClr val="FF0000"/>
                </a:solidFill>
                <a:latin typeface="Arial" panose="020B0604020202020204" pitchFamily="34" charset="0"/>
              </a:rPr>
              <a:t>(Au,Ag)</a:t>
            </a:r>
            <a:r>
              <a:rPr lang="el-GR" altLang="el-GR" b="1">
                <a:solidFill>
                  <a:srgbClr val="000099"/>
                </a:solidFill>
                <a:latin typeface="Arial" panose="020B0604020202020204" pitchFamily="34" charset="0"/>
              </a:rPr>
              <a:t>Te</a:t>
            </a:r>
            <a:r>
              <a:rPr lang="el-GR" altLang="el-GR" b="1" baseline="-25000">
                <a:solidFill>
                  <a:srgbClr val="000099"/>
                </a:solidFill>
                <a:latin typeface="Arial" panose="020B0604020202020204" pitchFamily="34" charset="0"/>
              </a:rPr>
              <a:t>2</a:t>
            </a:r>
          </a:p>
          <a:p>
            <a:endParaRPr lang="el-GR" altLang="el-GR">
              <a:solidFill>
                <a:srgbClr val="000099"/>
              </a:solidFill>
              <a:latin typeface="Arial" panose="020B0604020202020204" pitchFamily="34" charset="0"/>
            </a:endParaRPr>
          </a:p>
          <a:p>
            <a:r>
              <a:rPr lang="el-GR" altLang="el-GR" sz="3200" b="1">
                <a:solidFill>
                  <a:srgbClr val="FF0000"/>
                </a:solidFill>
                <a:latin typeface="Arial" panose="020B0604020202020204" pitchFamily="34" charset="0"/>
              </a:rPr>
              <a:t>Α</a:t>
            </a:r>
            <a:r>
              <a:rPr lang="el-GR" altLang="el-GR" sz="3200" b="1" baseline="-25000">
                <a:solidFill>
                  <a:srgbClr val="FF0000"/>
                </a:solidFill>
                <a:latin typeface="Arial" panose="020B0604020202020204" pitchFamily="34" charset="0"/>
              </a:rPr>
              <a:t>3</a:t>
            </a:r>
            <a:r>
              <a:rPr lang="el-GR" altLang="el-GR" sz="3200" b="1">
                <a:solidFill>
                  <a:srgbClr val="000099"/>
                </a:solidFill>
                <a:latin typeface="Arial" panose="020B0604020202020204" pitchFamily="34" charset="0"/>
              </a:rPr>
              <a:t>Χ</a:t>
            </a:r>
            <a:r>
              <a:rPr lang="el-GR" altLang="el-GR" sz="3200" b="1" baseline="-25000">
                <a:solidFill>
                  <a:srgbClr val="000099"/>
                </a:solidFill>
                <a:latin typeface="Arial" panose="020B0604020202020204" pitchFamily="34" charset="0"/>
              </a:rPr>
              <a:t>4</a:t>
            </a:r>
            <a:r>
              <a:rPr lang="el-GR" altLang="el-GR">
                <a:solidFill>
                  <a:srgbClr val="000099"/>
                </a:solidFill>
                <a:latin typeface="Arial" panose="020B0604020202020204" pitchFamily="34" charset="0"/>
              </a:rPr>
              <a:t>	</a:t>
            </a:r>
            <a:r>
              <a:rPr lang="el-GR" altLang="el-GR" b="1">
                <a:latin typeface="Arial" panose="020B0604020202020204" pitchFamily="34" charset="0"/>
              </a:rPr>
              <a:t>Πυραργυρίτης</a:t>
            </a:r>
            <a:r>
              <a:rPr lang="el-GR" altLang="el-GR">
                <a:solidFill>
                  <a:srgbClr val="000099"/>
                </a:solidFill>
                <a:latin typeface="Arial" panose="020B0604020202020204" pitchFamily="34" charset="0"/>
              </a:rPr>
              <a:t> 	</a:t>
            </a:r>
            <a:r>
              <a:rPr lang="el-GR" altLang="el-GR" b="1">
                <a:solidFill>
                  <a:srgbClr val="FF0000"/>
                </a:solidFill>
                <a:latin typeface="Arial" panose="020B0604020202020204" pitchFamily="34" charset="0"/>
              </a:rPr>
              <a:t>Ag</a:t>
            </a:r>
            <a:r>
              <a:rPr lang="el-GR" altLang="el-GR" b="1" baseline="-25000">
                <a:solidFill>
                  <a:srgbClr val="FF0000"/>
                </a:solidFill>
                <a:latin typeface="Arial" panose="020B0604020202020204" pitchFamily="34" charset="0"/>
              </a:rPr>
              <a:t>3</a:t>
            </a:r>
            <a:r>
              <a:rPr lang="el-GR" altLang="el-GR" b="1">
                <a:solidFill>
                  <a:srgbClr val="000099"/>
                </a:solidFill>
                <a:latin typeface="Arial" panose="020B0604020202020204" pitchFamily="34" charset="0"/>
              </a:rPr>
              <a:t>SbS</a:t>
            </a:r>
            <a:r>
              <a:rPr lang="el-GR" altLang="el-GR" b="1" baseline="-25000">
                <a:solidFill>
                  <a:srgbClr val="000099"/>
                </a:solidFill>
                <a:latin typeface="Arial" panose="020B0604020202020204" pitchFamily="34" charset="0"/>
              </a:rPr>
              <a:t>3</a:t>
            </a:r>
          </a:p>
          <a:p>
            <a:r>
              <a:rPr lang="el-GR" altLang="el-GR">
                <a:solidFill>
                  <a:srgbClr val="000099"/>
                </a:solidFill>
                <a:latin typeface="Arial" panose="020B0604020202020204" pitchFamily="34" charset="0"/>
              </a:rPr>
              <a:t>	</a:t>
            </a:r>
            <a:r>
              <a:rPr lang="el-GR" altLang="el-GR" b="1">
                <a:latin typeface="Arial" panose="020B0604020202020204" pitchFamily="34" charset="0"/>
              </a:rPr>
              <a:t>Προυστίτης</a:t>
            </a:r>
            <a:r>
              <a:rPr lang="el-GR" altLang="el-GR">
                <a:solidFill>
                  <a:srgbClr val="000099"/>
                </a:solidFill>
                <a:latin typeface="Arial" panose="020B0604020202020204" pitchFamily="34" charset="0"/>
              </a:rPr>
              <a:t> 	</a:t>
            </a:r>
            <a:r>
              <a:rPr lang="el-GR" altLang="el-GR" b="1">
                <a:solidFill>
                  <a:srgbClr val="FF0000"/>
                </a:solidFill>
                <a:latin typeface="Arial" panose="020B0604020202020204" pitchFamily="34" charset="0"/>
              </a:rPr>
              <a:t>Ag</a:t>
            </a:r>
            <a:r>
              <a:rPr lang="el-GR" altLang="el-GR" b="1" baseline="-25000">
                <a:solidFill>
                  <a:srgbClr val="FF0000"/>
                </a:solidFill>
                <a:latin typeface="Arial" panose="020B0604020202020204" pitchFamily="34" charset="0"/>
              </a:rPr>
              <a:t>3</a:t>
            </a:r>
            <a:r>
              <a:rPr lang="el-GR" altLang="el-GR" b="1">
                <a:solidFill>
                  <a:srgbClr val="000099"/>
                </a:solidFill>
                <a:latin typeface="Arial" panose="020B0604020202020204" pitchFamily="34" charset="0"/>
              </a:rPr>
              <a:t>AsS</a:t>
            </a:r>
            <a:r>
              <a:rPr lang="el-GR" altLang="el-GR" b="1" baseline="-25000">
                <a:solidFill>
                  <a:srgbClr val="000099"/>
                </a:solidFill>
                <a:latin typeface="Arial" panose="020B0604020202020204" pitchFamily="34" charset="0"/>
              </a:rPr>
              <a:t>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99" name="Group 55">
            <a:extLst>
              <a:ext uri="{FF2B5EF4-FFF2-40B4-BE49-F238E27FC236}">
                <a16:creationId xmlns:a16="http://schemas.microsoft.com/office/drawing/2014/main" id="{3181C571-F684-46DA-9E14-DF590BD053CD}"/>
              </a:ext>
            </a:extLst>
          </p:cNvPr>
          <p:cNvGraphicFramePr>
            <a:graphicFrameLocks noGrp="1"/>
          </p:cNvGraphicFramePr>
          <p:nvPr/>
        </p:nvGraphicFramePr>
        <p:xfrm>
          <a:off x="304800" y="1447800"/>
          <a:ext cx="5029200" cy="4945063"/>
        </p:xfrm>
        <a:graphic>
          <a:graphicData uri="http://schemas.openxmlformats.org/drawingml/2006/table">
            <a:tbl>
              <a:tblPr/>
              <a:tblGrid>
                <a:gridCol w="5029200">
                  <a:extLst>
                    <a:ext uri="{9D8B030D-6E8A-4147-A177-3AD203B41FA5}">
                      <a16:colId xmlns:a16="http://schemas.microsoft.com/office/drawing/2014/main" val="2817001950"/>
                    </a:ext>
                  </a:extLst>
                </a:gridCol>
              </a:tblGrid>
              <a:tr h="23018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Σύσταση</a:t>
                      </a:r>
                    </a:p>
                  </a:txBody>
                  <a:tcPr horzOverflow="overflow">
                    <a:lnL cap="flat">
                      <a:noFill/>
                    </a:lnL>
                    <a:lnR cap="flat">
                      <a:noFill/>
                    </a:lnR>
                    <a:lnT cap="flat">
                      <a:noFill/>
                    </a:lnT>
                    <a:lnB>
                      <a:noFill/>
                    </a:lnB>
                    <a:lnTlToBr>
                      <a:noFill/>
                    </a:lnTlToBr>
                    <a:lnBlToTr>
                      <a:noFill/>
                    </a:lnBlToTr>
                    <a:solidFill>
                      <a:srgbClr val="996600"/>
                    </a:solidFill>
                  </a:tcPr>
                </a:tc>
                <a:extLst>
                  <a:ext uri="{0D108BD9-81ED-4DB2-BD59-A6C34878D82A}">
                    <a16:rowId xmlns:a16="http://schemas.microsoft.com/office/drawing/2014/main" val="1486857123"/>
                  </a:ext>
                </a:extLst>
              </a:tr>
              <a:tr h="24606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Σχεδόν πάντα περιέχει Fe. Δίμορφος με το </a:t>
                      </a:r>
                      <a:r>
                        <a:rPr kumimoji="0" lang="el-GR" altLang="el-GR" sz="2400" b="1" i="0" u="none" strike="noStrike" cap="none" normalizeH="0" baseline="0">
                          <a:ln>
                            <a:noFill/>
                          </a:ln>
                          <a:solidFill>
                            <a:schemeClr val="folHlink"/>
                          </a:solidFill>
                          <a:effectLst/>
                          <a:latin typeface="Arial" panose="020B0604020202020204" pitchFamily="34" charset="0"/>
                        </a:rPr>
                        <a:t>βουρτσίτη</a:t>
                      </a:r>
                      <a:r>
                        <a:rPr kumimoji="0" lang="el-GR" altLang="el-GR" sz="2400" b="0" i="0" u="none" strike="noStrike" cap="none" normalizeH="0" baseline="0">
                          <a:ln>
                            <a:noFill/>
                          </a:ln>
                          <a:solidFill>
                            <a:schemeClr val="tx1"/>
                          </a:solidFill>
                          <a:effectLst/>
                          <a:latin typeface="Arial" panose="020B0604020202020204" pitchFamily="34" charset="0"/>
                        </a:rPr>
                        <a:t>. </a:t>
                      </a:r>
                    </a:p>
                  </a:txBody>
                  <a:tcPr horzOverflow="overflow">
                    <a:lnL cap="flat">
                      <a:noFill/>
                    </a:lnL>
                    <a:lnR cap="flat">
                      <a:noFill/>
                    </a:lnR>
                    <a:lnT>
                      <a:noFill/>
                    </a:lnT>
                    <a:lnB>
                      <a:noFill/>
                    </a:lnB>
                    <a:lnTlToBr>
                      <a:noFill/>
                    </a:lnTlToBr>
                    <a:lnBlToTr>
                      <a:noFill/>
                    </a:lnBlToTr>
                    <a:solidFill>
                      <a:srgbClr val="FFFFCC"/>
                    </a:solidFill>
                  </a:tcPr>
                </a:tc>
                <a:extLst>
                  <a:ext uri="{0D108BD9-81ED-4DB2-BD59-A6C34878D82A}">
                    <a16:rowId xmlns:a16="http://schemas.microsoft.com/office/drawing/2014/main" val="3678025334"/>
                  </a:ext>
                </a:extLst>
              </a:tr>
              <a:tr h="47625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Εμφάνιση</a:t>
                      </a:r>
                    </a:p>
                  </a:txBody>
                  <a:tcPr horzOverflow="overflow">
                    <a:lnL cap="flat">
                      <a:noFill/>
                    </a:lnL>
                    <a:lnR cap="flat">
                      <a:noFill/>
                    </a:lnR>
                    <a:lnT>
                      <a:noFill/>
                    </a:lnT>
                    <a:lnB>
                      <a:noFill/>
                    </a:lnB>
                    <a:lnTlToBr>
                      <a:noFill/>
                    </a:lnTlToBr>
                    <a:lnBlToTr>
                      <a:noFill/>
                    </a:lnBlToTr>
                    <a:solidFill>
                      <a:srgbClr val="996600"/>
                    </a:solidFill>
                  </a:tcPr>
                </a:tc>
                <a:extLst>
                  <a:ext uri="{0D108BD9-81ED-4DB2-BD59-A6C34878D82A}">
                    <a16:rowId xmlns:a16="http://schemas.microsoft.com/office/drawing/2014/main" val="1602262726"/>
                  </a:ext>
                </a:extLst>
              </a:tr>
              <a:tr h="21336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Πολύ συνηθισμένο ορυκτό. Σε  υδροθερμικές φλέβες. Πολύ συχνά με </a:t>
                      </a:r>
                      <a:r>
                        <a:rPr kumimoji="0" lang="el-GR" altLang="el-GR" sz="2400" b="0" i="0" u="none" strike="noStrike" cap="none" normalizeH="0" baseline="0">
                          <a:ln>
                            <a:noFill/>
                          </a:ln>
                          <a:solidFill>
                            <a:schemeClr val="folHlink"/>
                          </a:solidFill>
                          <a:effectLst/>
                          <a:latin typeface="Arial" panose="020B0604020202020204" pitchFamily="34" charset="0"/>
                        </a:rPr>
                        <a:t>γαληνίτη</a:t>
                      </a:r>
                      <a:r>
                        <a:rPr kumimoji="0" lang="el-GR" altLang="el-GR" sz="2400" b="0" i="0" u="none" strike="noStrike" cap="none" normalizeH="0" baseline="0">
                          <a:ln>
                            <a:noFill/>
                          </a:ln>
                          <a:solidFill>
                            <a:schemeClr val="tx1"/>
                          </a:solidFill>
                          <a:effectLst/>
                          <a:latin typeface="Arial" panose="020B0604020202020204" pitchFamily="34" charset="0"/>
                        </a:rPr>
                        <a:t>. Επίσης με </a:t>
                      </a:r>
                      <a:r>
                        <a:rPr kumimoji="0" lang="el-GR" altLang="el-GR" sz="2400" b="0" i="0" u="none" strike="noStrike" cap="none" normalizeH="0" baseline="0">
                          <a:ln>
                            <a:noFill/>
                          </a:ln>
                          <a:solidFill>
                            <a:schemeClr val="folHlink"/>
                          </a:solidFill>
                          <a:effectLst/>
                          <a:latin typeface="Arial" panose="020B0604020202020204" pitchFamily="34" charset="0"/>
                        </a:rPr>
                        <a:t>σιδηροπυρίτη, χαλκοπυρίτη, μαρκασίτη, γρηνοκίτη, ασβεστίτη, χαλαζία, σμιθσωνίτη</a:t>
                      </a:r>
                      <a:r>
                        <a:rPr kumimoji="0" lang="en-US" altLang="el-GR" sz="2400" b="0" i="0" u="none" strike="noStrike" cap="none" normalizeH="0" baseline="0">
                          <a:ln>
                            <a:noFill/>
                          </a:ln>
                          <a:solidFill>
                            <a:schemeClr val="folHlink"/>
                          </a:solidFill>
                          <a:effectLst/>
                          <a:latin typeface="Arial" panose="020B0604020202020204" pitchFamily="34" charset="0"/>
                        </a:rPr>
                        <a:t> </a:t>
                      </a:r>
                      <a:r>
                        <a:rPr kumimoji="0" lang="el-GR" altLang="el-GR" sz="2400" b="0" i="0" u="none" strike="noStrike" cap="none" normalizeH="0" baseline="0">
                          <a:ln>
                            <a:noFill/>
                          </a:ln>
                          <a:solidFill>
                            <a:schemeClr val="folHlink"/>
                          </a:solidFill>
                          <a:effectLst/>
                          <a:latin typeface="Arial" panose="020B0604020202020204" pitchFamily="34" charset="0"/>
                        </a:rPr>
                        <a:t>κ.ά.</a:t>
                      </a:r>
                      <a:endParaRPr kumimoji="0" lang="el-GR" altLang="el-GR" sz="2400" b="0" i="0" u="none" strike="noStrike" cap="none" normalizeH="0" baseline="0">
                        <a:ln>
                          <a:noFill/>
                        </a:ln>
                        <a:solidFill>
                          <a:schemeClr val="tx1"/>
                        </a:solidFill>
                        <a:effectLst/>
                        <a:latin typeface="Arial" panose="020B0604020202020204" pitchFamily="34" charset="0"/>
                      </a:endParaRPr>
                    </a:p>
                  </a:txBody>
                  <a:tcPr horzOverflow="overflow">
                    <a:lnL cap="flat">
                      <a:noFill/>
                    </a:lnL>
                    <a:lnR cap="flat">
                      <a:noFill/>
                    </a:lnR>
                    <a:lnT>
                      <a:noFill/>
                    </a:lnT>
                    <a:lnB>
                      <a:noFill/>
                    </a:lnB>
                    <a:lnTlToBr>
                      <a:noFill/>
                    </a:lnTlToBr>
                    <a:lnBlToTr>
                      <a:noFill/>
                    </a:lnBlToTr>
                    <a:solidFill>
                      <a:srgbClr val="FFFFCC"/>
                    </a:solidFill>
                  </a:tcPr>
                </a:tc>
                <a:extLst>
                  <a:ext uri="{0D108BD9-81ED-4DB2-BD59-A6C34878D82A}">
                    <a16:rowId xmlns:a16="http://schemas.microsoft.com/office/drawing/2014/main" val="1951585332"/>
                  </a:ext>
                </a:extLst>
              </a:tr>
              <a:tr h="180975">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Αλλοίωση</a:t>
                      </a:r>
                    </a:p>
                  </a:txBody>
                  <a:tcPr horzOverflow="overflow">
                    <a:lnL cap="flat">
                      <a:noFill/>
                    </a:lnL>
                    <a:lnR cap="flat">
                      <a:noFill/>
                    </a:lnR>
                    <a:lnT>
                      <a:noFill/>
                    </a:lnT>
                    <a:lnB>
                      <a:noFill/>
                    </a:lnB>
                    <a:lnTlToBr>
                      <a:noFill/>
                    </a:lnTlToBr>
                    <a:lnBlToTr>
                      <a:noFill/>
                    </a:lnBlToTr>
                    <a:solidFill>
                      <a:srgbClr val="996600"/>
                    </a:solidFill>
                  </a:tcPr>
                </a:tc>
                <a:extLst>
                  <a:ext uri="{0D108BD9-81ED-4DB2-BD59-A6C34878D82A}">
                    <a16:rowId xmlns:a16="http://schemas.microsoft.com/office/drawing/2014/main" val="4193152501"/>
                  </a:ext>
                </a:extLst>
              </a:tr>
              <a:tr h="250825">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Σε </a:t>
                      </a:r>
                      <a:r>
                        <a:rPr kumimoji="0" lang="el-GR" altLang="el-GR" sz="2400" b="0" i="0" u="none" strike="noStrike" cap="none" normalizeH="0" baseline="0">
                          <a:ln>
                            <a:noFill/>
                          </a:ln>
                          <a:solidFill>
                            <a:schemeClr val="folHlink"/>
                          </a:solidFill>
                          <a:effectLst/>
                          <a:latin typeface="Arial" panose="020B0604020202020204" pitchFamily="34" charset="0"/>
                        </a:rPr>
                        <a:t>σμισθωνίτη (</a:t>
                      </a:r>
                      <a:r>
                        <a:rPr kumimoji="0" lang="en-US" altLang="el-GR" sz="2400" b="0" i="0" u="none" strike="noStrike" cap="none" normalizeH="0" baseline="0">
                          <a:ln>
                            <a:noFill/>
                          </a:ln>
                          <a:solidFill>
                            <a:schemeClr val="folHlink"/>
                          </a:solidFill>
                          <a:effectLst/>
                          <a:latin typeface="Arial" panose="020B0604020202020204" pitchFamily="34" charset="0"/>
                        </a:rPr>
                        <a:t>ZnCO</a:t>
                      </a:r>
                      <a:r>
                        <a:rPr kumimoji="0" lang="en-US" altLang="el-GR" sz="2400" b="0" i="0" u="none" strike="noStrike" cap="none" normalizeH="0" baseline="-25000">
                          <a:ln>
                            <a:noFill/>
                          </a:ln>
                          <a:solidFill>
                            <a:schemeClr val="folHlink"/>
                          </a:solidFill>
                          <a:effectLst/>
                          <a:latin typeface="Arial" panose="020B0604020202020204" pitchFamily="34" charset="0"/>
                        </a:rPr>
                        <a:t>3</a:t>
                      </a:r>
                      <a:r>
                        <a:rPr kumimoji="0" lang="en-US" altLang="el-GR" sz="2400" b="0" i="0" u="none" strike="noStrike" cap="none" normalizeH="0" baseline="0">
                          <a:ln>
                            <a:noFill/>
                          </a:ln>
                          <a:solidFill>
                            <a:schemeClr val="folHlink"/>
                          </a:solidFill>
                          <a:effectLst/>
                          <a:latin typeface="Arial" panose="020B0604020202020204" pitchFamily="34" charset="0"/>
                        </a:rPr>
                        <a:t>)</a:t>
                      </a:r>
                      <a:endParaRPr kumimoji="0" lang="el-GR" altLang="el-GR" sz="2400" b="0" i="0" u="none" strike="noStrike" cap="none" normalizeH="0" baseline="0">
                        <a:ln>
                          <a:noFill/>
                        </a:ln>
                        <a:solidFill>
                          <a:schemeClr val="folHlink"/>
                        </a:solidFill>
                        <a:effectLst/>
                        <a:latin typeface="Arial" panose="020B0604020202020204" pitchFamily="34" charset="0"/>
                      </a:endParaRPr>
                    </a:p>
                  </a:txBody>
                  <a:tcPr horzOverflow="overflow">
                    <a:lnL cap="flat">
                      <a:noFill/>
                    </a:lnL>
                    <a:lnR cap="flat">
                      <a:noFill/>
                    </a:lnR>
                    <a:lnT>
                      <a:noFill/>
                    </a:lnT>
                    <a:lnB cap="flat">
                      <a:noFill/>
                    </a:lnB>
                    <a:lnTlToBr>
                      <a:noFill/>
                    </a:lnTlToBr>
                    <a:lnBlToTr>
                      <a:noFill/>
                    </a:lnBlToTr>
                    <a:solidFill>
                      <a:srgbClr val="FFFFCC"/>
                    </a:solidFill>
                  </a:tcPr>
                </a:tc>
                <a:extLst>
                  <a:ext uri="{0D108BD9-81ED-4DB2-BD59-A6C34878D82A}">
                    <a16:rowId xmlns:a16="http://schemas.microsoft.com/office/drawing/2014/main" val="3271506733"/>
                  </a:ext>
                </a:extLst>
              </a:tr>
            </a:tbl>
          </a:graphicData>
        </a:graphic>
      </p:graphicFrame>
      <p:sp>
        <p:nvSpPr>
          <p:cNvPr id="82965" name="Rectangle 21">
            <a:extLst>
              <a:ext uri="{FF2B5EF4-FFF2-40B4-BE49-F238E27FC236}">
                <a16:creationId xmlns:a16="http://schemas.microsoft.com/office/drawing/2014/main" id="{5ECE4B45-3F53-4074-BF99-64688486B5D6}"/>
              </a:ext>
            </a:extLst>
          </p:cNvPr>
          <p:cNvSpPr>
            <a:spLocks noGrp="1" noChangeArrowheads="1"/>
          </p:cNvSpPr>
          <p:nvPr>
            <p:ph type="title"/>
          </p:nvPr>
        </p:nvSpPr>
        <p:spPr>
          <a:xfrm>
            <a:off x="762000" y="381000"/>
            <a:ext cx="7632700" cy="762000"/>
          </a:xfrm>
          <a:noFill/>
          <a:ln/>
        </p:spPr>
        <p:txBody>
          <a:bodyPr wrap="none">
            <a:spAutoFit/>
          </a:bodyPr>
          <a:lstStyle/>
          <a:p>
            <a:pPr algn="l">
              <a:tabLst>
                <a:tab pos="2230438" algn="l"/>
                <a:tab pos="6113463" algn="l"/>
              </a:tabLst>
            </a:pPr>
            <a:r>
              <a:rPr lang="en-US" altLang="el-GR">
                <a:solidFill>
                  <a:srgbClr val="66FFFF"/>
                </a:solidFill>
              </a:rPr>
              <a:t>ZnS </a:t>
            </a:r>
            <a:r>
              <a:rPr lang="en-US" altLang="el-GR"/>
              <a:t>	</a:t>
            </a:r>
            <a:r>
              <a:rPr lang="el-GR" altLang="el-GR"/>
              <a:t>Σφαλερίτης</a:t>
            </a:r>
            <a:r>
              <a:rPr lang="en-US" altLang="el-GR"/>
              <a:t>	</a:t>
            </a:r>
            <a:r>
              <a:rPr lang="el-GR" altLang="el-GR" sz="3600">
                <a:solidFill>
                  <a:srgbClr val="66FFFF"/>
                </a:solidFill>
              </a:rPr>
              <a:t>Κυβικό</a:t>
            </a:r>
          </a:p>
        </p:txBody>
      </p:sp>
      <p:pic>
        <p:nvPicPr>
          <p:cNvPr id="83002" name="Picture 58">
            <a:extLst>
              <a:ext uri="{FF2B5EF4-FFF2-40B4-BE49-F238E27FC236}">
                <a16:creationId xmlns:a16="http://schemas.microsoft.com/office/drawing/2014/main" id="{669B032E-A4DB-4722-BDC9-4BA4E7086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773238"/>
            <a:ext cx="3181350" cy="4452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99" name="Group 31">
            <a:extLst>
              <a:ext uri="{FF2B5EF4-FFF2-40B4-BE49-F238E27FC236}">
                <a16:creationId xmlns:a16="http://schemas.microsoft.com/office/drawing/2014/main" id="{A085CEC8-6F56-4ABA-86B0-4FF2C8332E95}"/>
              </a:ext>
            </a:extLst>
          </p:cNvPr>
          <p:cNvGraphicFramePr>
            <a:graphicFrameLocks noGrp="1"/>
          </p:cNvGraphicFramePr>
          <p:nvPr/>
        </p:nvGraphicFramePr>
        <p:xfrm>
          <a:off x="228600" y="1447800"/>
          <a:ext cx="8686800" cy="2225675"/>
        </p:xfrm>
        <a:graphic>
          <a:graphicData uri="http://schemas.openxmlformats.org/drawingml/2006/table">
            <a:tbl>
              <a:tblPr/>
              <a:tblGrid>
                <a:gridCol w="939800">
                  <a:extLst>
                    <a:ext uri="{9D8B030D-6E8A-4147-A177-3AD203B41FA5}">
                      <a16:colId xmlns:a16="http://schemas.microsoft.com/office/drawing/2014/main" val="3948962350"/>
                    </a:ext>
                  </a:extLst>
                </a:gridCol>
                <a:gridCol w="7747000">
                  <a:extLst>
                    <a:ext uri="{9D8B030D-6E8A-4147-A177-3AD203B41FA5}">
                      <a16:colId xmlns:a16="http://schemas.microsoft.com/office/drawing/2014/main" val="703431597"/>
                    </a:ext>
                  </a:extLst>
                </a:gridCol>
              </a:tblGrid>
              <a:tr h="5334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Χρήση</a:t>
                      </a:r>
                    </a:p>
                  </a:txBody>
                  <a:tcP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Αποτελεί το σπουδαιότερο μετάλλευμα </a:t>
                      </a:r>
                      <a:r>
                        <a:rPr kumimoji="0" lang="en-US" altLang="el-GR" sz="2400" b="1" i="0" u="none" strike="noStrike" cap="none" normalizeH="0" baseline="0">
                          <a:ln>
                            <a:noFill/>
                          </a:ln>
                          <a:solidFill>
                            <a:schemeClr val="folHlink"/>
                          </a:solidFill>
                          <a:effectLst/>
                          <a:latin typeface="Arial" panose="020B0604020202020204" pitchFamily="34" charset="0"/>
                        </a:rPr>
                        <a:t>Zn</a:t>
                      </a:r>
                      <a:r>
                        <a:rPr kumimoji="0" lang="el-GR" altLang="el-GR" sz="2400" b="0" i="0" u="none" strike="noStrike" cap="none" normalizeH="0" baseline="0">
                          <a:ln>
                            <a:noFill/>
                          </a:ln>
                          <a:solidFill>
                            <a:schemeClr val="tx1"/>
                          </a:solidFill>
                          <a:effectLst/>
                          <a:latin typeface="Arial" panose="020B0604020202020204" pitchFamily="34" charset="0"/>
                        </a:rPr>
                        <a:t>. Επίσης </a:t>
                      </a:r>
                      <a:r>
                        <a:rPr kumimoji="0" lang="en-US" altLang="el-GR" sz="2400" b="0" i="0" u="none" strike="noStrike" cap="none" normalizeH="0" baseline="0">
                          <a:ln>
                            <a:noFill/>
                          </a:ln>
                          <a:solidFill>
                            <a:schemeClr val="folHlink"/>
                          </a:solidFill>
                          <a:effectLst/>
                          <a:latin typeface="Arial" panose="020B0604020202020204" pitchFamily="34" charset="0"/>
                        </a:rPr>
                        <a:t>Cd</a:t>
                      </a:r>
                      <a:r>
                        <a:rPr kumimoji="0" lang="en-US" altLang="el-GR" sz="2400" b="0" i="0" u="none" strike="noStrike" cap="none" normalizeH="0" baseline="0">
                          <a:ln>
                            <a:noFill/>
                          </a:ln>
                          <a:solidFill>
                            <a:schemeClr val="tx1"/>
                          </a:solidFill>
                          <a:effectLst/>
                          <a:latin typeface="Arial" panose="020B0604020202020204" pitchFamily="34" charset="0"/>
                        </a:rPr>
                        <a:t>.</a:t>
                      </a:r>
                      <a:endParaRPr kumimoji="0" lang="el-GR" altLang="el-GR" sz="2400" b="0" i="0" u="none" strike="noStrike" cap="none" normalizeH="0" baseline="0">
                        <a:ln>
                          <a:noFill/>
                        </a:ln>
                        <a:solidFill>
                          <a:schemeClr val="tx1"/>
                        </a:solidFill>
                        <a:effectLst/>
                        <a:latin typeface="Arial" panose="020B0604020202020204" pitchFamily="34" charset="0"/>
                      </a:endParaRP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02588033"/>
                  </a:ext>
                </a:extLst>
              </a:tr>
              <a:tr h="87153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Όνομα</a:t>
                      </a:r>
                    </a:p>
                  </a:txBody>
                  <a:tcPr horzOverflow="overflow">
                    <a:lnL cap="flat">
                      <a:noFill/>
                    </a:lnL>
                    <a:lnR>
                      <a:noFill/>
                    </a:lnR>
                    <a:lnT w="12700" cap="flat" cmpd="sng" algn="ctr">
                      <a:solidFill>
                        <a:schemeClr val="tx1"/>
                      </a:solidFill>
                      <a:prstDash val="dot"/>
                      <a:round/>
                      <a:headEnd type="none" w="med" len="med"/>
                      <a:tailEnd type="none" w="med" len="med"/>
                    </a:lnT>
                    <a:lnB>
                      <a:noFill/>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Από τη λέξη </a:t>
                      </a:r>
                      <a:r>
                        <a:rPr kumimoji="0" lang="en-US" altLang="el-GR" sz="2400" b="1" i="0" u="none" strike="noStrike" cap="none" normalizeH="0" baseline="0">
                          <a:ln>
                            <a:noFill/>
                          </a:ln>
                          <a:solidFill>
                            <a:schemeClr val="folHlink"/>
                          </a:solidFill>
                          <a:effectLst/>
                          <a:latin typeface="Arial" panose="020B0604020202020204" pitchFamily="34" charset="0"/>
                        </a:rPr>
                        <a:t>blende = </a:t>
                      </a:r>
                      <a:r>
                        <a:rPr kumimoji="0" lang="el-GR" altLang="el-GR" sz="2400" b="1" i="0" u="none" strike="noStrike" cap="none" normalizeH="0" baseline="0">
                          <a:ln>
                            <a:noFill/>
                          </a:ln>
                          <a:solidFill>
                            <a:schemeClr val="folHlink"/>
                          </a:solidFill>
                          <a:effectLst/>
                          <a:latin typeface="Arial" panose="020B0604020202020204" pitchFamily="34" charset="0"/>
                        </a:rPr>
                        <a:t>σφαλερός</a:t>
                      </a:r>
                      <a:r>
                        <a:rPr kumimoji="0" lang="el-GR" altLang="el-GR" sz="2400" b="0" i="0" u="none" strike="noStrike" cap="none" normalizeH="0" baseline="0">
                          <a:ln>
                            <a:noFill/>
                          </a:ln>
                          <a:solidFill>
                            <a:schemeClr val="tx1"/>
                          </a:solidFill>
                          <a:effectLst/>
                          <a:latin typeface="Arial" panose="020B0604020202020204" pitchFamily="34" charset="0"/>
                        </a:rPr>
                        <a:t> διότι παλιά εθεωρείτο συχνά για γαληνίτης.</a:t>
                      </a:r>
                      <a:r>
                        <a:rPr kumimoji="0" lang="en-US" altLang="el-GR" sz="2400" b="0" i="0" u="none" strike="noStrike" cap="none" normalizeH="0" baseline="0">
                          <a:ln>
                            <a:noFill/>
                          </a:ln>
                          <a:solidFill>
                            <a:schemeClr val="tx1"/>
                          </a:solidFill>
                          <a:effectLst/>
                          <a:latin typeface="Arial" panose="020B0604020202020204" pitchFamily="34" charset="0"/>
                        </a:rPr>
                        <a:t> </a:t>
                      </a:r>
                      <a:endParaRPr kumimoji="0" lang="el-GR" altLang="el-GR" sz="2400" b="0" i="0" u="none" strike="noStrike" cap="none" normalizeH="0" baseline="0">
                        <a:ln>
                          <a:noFill/>
                        </a:ln>
                        <a:solidFill>
                          <a:schemeClr val="tx1"/>
                        </a:solidFill>
                        <a:effectLst/>
                        <a:latin typeface="Arial" panose="020B0604020202020204" pitchFamily="34" charset="0"/>
                      </a:endParaRP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678905203"/>
                  </a:ext>
                </a:extLst>
              </a:tr>
              <a:tr h="28416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000" b="1" i="0" u="none" strike="noStrike" cap="none" normalizeH="0" baseline="0">
                        <a:ln>
                          <a:noFill/>
                        </a:ln>
                        <a:solidFill>
                          <a:srgbClr val="FFFFFF"/>
                        </a:solidFill>
                        <a:effectLst/>
                        <a:latin typeface="Arial Narrow" panose="020B0606020202030204" pitchFamily="34" charset="0"/>
                      </a:endParaRPr>
                    </a:p>
                  </a:txBody>
                  <a:tcPr horzOverflow="overflow">
                    <a:lnL cap="flat">
                      <a:noFill/>
                    </a:lnL>
                    <a:lnR>
                      <a:noFill/>
                    </a:lnR>
                    <a:lnT>
                      <a:noFill/>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1" i="0" u="none" strike="noStrike" cap="none" normalizeH="0" baseline="0">
                          <a:ln>
                            <a:noFill/>
                          </a:ln>
                          <a:solidFill>
                            <a:srgbClr val="CC0000"/>
                          </a:solidFill>
                          <a:effectLst/>
                          <a:latin typeface="Arial" panose="020B0604020202020204" pitchFamily="34" charset="0"/>
                        </a:rPr>
                        <a:t>Sphalerite, Zinc Blende</a:t>
                      </a:r>
                      <a:r>
                        <a:rPr kumimoji="0" lang="en-US" altLang="el-GR" sz="2400" b="1" i="0" u="none" strike="noStrike" cap="none" normalizeH="0" baseline="0">
                          <a:ln>
                            <a:noFill/>
                          </a:ln>
                          <a:solidFill>
                            <a:srgbClr val="CC0000"/>
                          </a:solidFill>
                          <a:effectLst/>
                          <a:latin typeface="Arial" panose="020B0604020202020204" pitchFamily="34" charset="0"/>
                        </a:rPr>
                        <a:t> (GB),</a:t>
                      </a:r>
                      <a:r>
                        <a:rPr kumimoji="0" lang="el-GR" altLang="el-GR" sz="2400" b="1" i="0" u="none" strike="noStrike" cap="none" normalizeH="0" baseline="0">
                          <a:ln>
                            <a:noFill/>
                          </a:ln>
                          <a:solidFill>
                            <a:srgbClr val="CC0000"/>
                          </a:solidFill>
                          <a:effectLst/>
                          <a:latin typeface="Arial" panose="020B0604020202020204" pitchFamily="34" charset="0"/>
                        </a:rPr>
                        <a:t> </a:t>
                      </a:r>
                      <a:r>
                        <a:rPr kumimoji="0" lang="el-GR" altLang="el-GR" sz="2400" b="1" i="0" u="none" strike="noStrike" cap="none" normalizeH="0" baseline="0">
                          <a:ln>
                            <a:noFill/>
                          </a:ln>
                          <a:solidFill>
                            <a:srgbClr val="000099"/>
                          </a:solidFill>
                          <a:effectLst/>
                          <a:latin typeface="Arial" panose="020B0604020202020204" pitchFamily="34" charset="0"/>
                        </a:rPr>
                        <a:t>Sphalérite </a:t>
                      </a:r>
                      <a:r>
                        <a:rPr kumimoji="0" lang="en-US" altLang="el-GR" sz="2400" b="1" i="0" u="none" strike="noStrike" cap="none" normalizeH="0" baseline="0">
                          <a:ln>
                            <a:noFill/>
                          </a:ln>
                          <a:solidFill>
                            <a:srgbClr val="000099"/>
                          </a:solidFill>
                          <a:effectLst/>
                          <a:latin typeface="Arial" panose="020B0604020202020204" pitchFamily="34" charset="0"/>
                        </a:rPr>
                        <a:t>(F),</a:t>
                      </a:r>
                      <a:r>
                        <a:rPr kumimoji="0" lang="el-GR" altLang="el-GR" sz="2400" b="1" i="0" u="none" strike="noStrike" cap="none" normalizeH="0" baseline="0">
                          <a:ln>
                            <a:noFill/>
                          </a:ln>
                          <a:solidFill>
                            <a:srgbClr val="CC0000"/>
                          </a:solidFill>
                          <a:effectLst/>
                          <a:latin typeface="Arial" panose="020B0604020202020204" pitchFamily="34" charset="0"/>
                        </a:rPr>
                        <a:t> </a:t>
                      </a:r>
                      <a:br>
                        <a:rPr kumimoji="0" lang="en-US" altLang="el-GR" sz="2400" b="1" i="0" u="none" strike="noStrike" cap="none" normalizeH="0" baseline="0">
                          <a:ln>
                            <a:noFill/>
                          </a:ln>
                          <a:solidFill>
                            <a:srgbClr val="CC0000"/>
                          </a:solidFill>
                          <a:effectLst/>
                          <a:latin typeface="Arial" panose="020B0604020202020204" pitchFamily="34" charset="0"/>
                        </a:rPr>
                      </a:br>
                      <a:r>
                        <a:rPr kumimoji="0" lang="el-GR" altLang="el-GR" sz="2400" b="1" i="0" u="none" strike="noStrike" cap="none" normalizeH="0" baseline="0">
                          <a:ln>
                            <a:noFill/>
                          </a:ln>
                          <a:solidFill>
                            <a:srgbClr val="CC6600"/>
                          </a:solidFill>
                          <a:effectLst/>
                          <a:latin typeface="Arial" panose="020B0604020202020204" pitchFamily="34" charset="0"/>
                        </a:rPr>
                        <a:t>Sphalerit, Zinkblende </a:t>
                      </a:r>
                      <a:r>
                        <a:rPr kumimoji="0" lang="en-US" altLang="el-GR" sz="2400" b="1" i="0" u="none" strike="noStrike" cap="none" normalizeH="0" baseline="0">
                          <a:ln>
                            <a:noFill/>
                          </a:ln>
                          <a:solidFill>
                            <a:srgbClr val="CC6600"/>
                          </a:solidFill>
                          <a:effectLst/>
                          <a:latin typeface="Arial" panose="020B0604020202020204" pitchFamily="34" charset="0"/>
                        </a:rPr>
                        <a:t>(D)</a:t>
                      </a:r>
                      <a:endParaRPr kumimoji="0" lang="el-GR" altLang="el-GR" sz="2400" b="1" i="0" u="none" strike="noStrike" cap="none" normalizeH="0" baseline="0">
                        <a:ln>
                          <a:noFill/>
                        </a:ln>
                        <a:solidFill>
                          <a:srgbClr val="CC6600"/>
                        </a:solidFill>
                        <a:effectLst/>
                        <a:latin typeface="Arial" panose="020B0604020202020204" pitchFamily="34" charset="0"/>
                      </a:endParaRP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596345168"/>
                  </a:ext>
                </a:extLst>
              </a:tr>
            </a:tbl>
          </a:graphicData>
        </a:graphic>
      </p:graphicFrame>
      <p:sp>
        <p:nvSpPr>
          <p:cNvPr id="83991" name="Rectangle 23">
            <a:extLst>
              <a:ext uri="{FF2B5EF4-FFF2-40B4-BE49-F238E27FC236}">
                <a16:creationId xmlns:a16="http://schemas.microsoft.com/office/drawing/2014/main" id="{BA11835F-6F7B-43F0-A5D0-ADA009A20873}"/>
              </a:ext>
            </a:extLst>
          </p:cNvPr>
          <p:cNvSpPr>
            <a:spLocks noGrp="1" noChangeArrowheads="1"/>
          </p:cNvSpPr>
          <p:nvPr>
            <p:ph type="title"/>
          </p:nvPr>
        </p:nvSpPr>
        <p:spPr>
          <a:xfrm>
            <a:off x="762000" y="381000"/>
            <a:ext cx="7632700" cy="762000"/>
          </a:xfrm>
          <a:noFill/>
          <a:ln/>
        </p:spPr>
        <p:txBody>
          <a:bodyPr wrap="none">
            <a:spAutoFit/>
          </a:bodyPr>
          <a:lstStyle/>
          <a:p>
            <a:pPr algn="l">
              <a:tabLst>
                <a:tab pos="2230438" algn="l"/>
                <a:tab pos="6113463" algn="l"/>
              </a:tabLst>
            </a:pPr>
            <a:r>
              <a:rPr lang="en-US" altLang="el-GR">
                <a:solidFill>
                  <a:srgbClr val="66FFFF"/>
                </a:solidFill>
              </a:rPr>
              <a:t>ZnS </a:t>
            </a:r>
            <a:r>
              <a:rPr lang="en-US" altLang="el-GR"/>
              <a:t>	</a:t>
            </a:r>
            <a:r>
              <a:rPr lang="el-GR" altLang="el-GR"/>
              <a:t>Σφαλερίτης</a:t>
            </a:r>
            <a:r>
              <a:rPr lang="en-US" altLang="el-GR"/>
              <a:t>	</a:t>
            </a:r>
            <a:r>
              <a:rPr lang="el-GR" altLang="el-GR" sz="3600">
                <a:solidFill>
                  <a:srgbClr val="66FFFF"/>
                </a:solidFill>
              </a:rPr>
              <a:t>Κυβικό</a:t>
            </a:r>
          </a:p>
        </p:txBody>
      </p:sp>
      <p:pic>
        <p:nvPicPr>
          <p:cNvPr id="84003" name="Picture 35">
            <a:extLst>
              <a:ext uri="{FF2B5EF4-FFF2-40B4-BE49-F238E27FC236}">
                <a16:creationId xmlns:a16="http://schemas.microsoft.com/office/drawing/2014/main" id="{8480C905-68D5-4255-8C82-2D1CE40DE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933825"/>
            <a:ext cx="8239125" cy="2332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018" name="Group 26">
            <a:extLst>
              <a:ext uri="{FF2B5EF4-FFF2-40B4-BE49-F238E27FC236}">
                <a16:creationId xmlns:a16="http://schemas.microsoft.com/office/drawing/2014/main" id="{C2C13BC1-3B55-4D9A-93DD-E60A4A9389AD}"/>
              </a:ext>
            </a:extLst>
          </p:cNvPr>
          <p:cNvGraphicFramePr>
            <a:graphicFrameLocks noGrp="1"/>
          </p:cNvGraphicFramePr>
          <p:nvPr/>
        </p:nvGraphicFramePr>
        <p:xfrm>
          <a:off x="457200" y="1392238"/>
          <a:ext cx="8229600" cy="2112962"/>
        </p:xfrm>
        <a:graphic>
          <a:graphicData uri="http://schemas.openxmlformats.org/drawingml/2006/table">
            <a:tbl>
              <a:tblPr/>
              <a:tblGrid>
                <a:gridCol w="5486400">
                  <a:extLst>
                    <a:ext uri="{9D8B030D-6E8A-4147-A177-3AD203B41FA5}">
                      <a16:colId xmlns:a16="http://schemas.microsoft.com/office/drawing/2014/main" val="4268928791"/>
                    </a:ext>
                  </a:extLst>
                </a:gridCol>
                <a:gridCol w="2743200">
                  <a:extLst>
                    <a:ext uri="{9D8B030D-6E8A-4147-A177-3AD203B41FA5}">
                      <a16:colId xmlns:a16="http://schemas.microsoft.com/office/drawing/2014/main" val="2403581886"/>
                    </a:ext>
                  </a:extLst>
                </a:gridCol>
              </a:tblGrid>
              <a:tr h="2032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Μορφή</a:t>
                      </a:r>
                    </a:p>
                  </a:txBody>
                  <a:tcPr horzOverflow="overflow">
                    <a:lnL cap="flat">
                      <a:noFill/>
                    </a:lnL>
                    <a:lnR>
                      <a:noFill/>
                    </a:lnR>
                    <a:lnT cap="flat">
                      <a:noFill/>
                    </a:lnT>
                    <a:lnB>
                      <a:noFill/>
                    </a:lnB>
                    <a:lnTlToBr>
                      <a:noFill/>
                    </a:lnTlToBr>
                    <a:lnBlToTr>
                      <a:noFill/>
                    </a:lnBlToTr>
                    <a:solidFill>
                      <a:srgbClr val="996600"/>
                    </a:solidFill>
                  </a:tcPr>
                </a:tc>
                <a:tc rowSpan="2">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400" b="0" i="0" u="none" strike="noStrike" cap="none" normalizeH="0" baseline="0">
                        <a:ln>
                          <a:noFill/>
                        </a:ln>
                        <a:solidFill>
                          <a:schemeClr val="accent1"/>
                        </a:solidFill>
                        <a:effectLst/>
                        <a:latin typeface="Arial" panose="020B0604020202020204" pitchFamily="34" charset="0"/>
                      </a:endParaRPr>
                    </a:p>
                  </a:txBody>
                  <a:tcPr horzOverflow="overflow">
                    <a:lnL>
                      <a:noFill/>
                    </a:lnL>
                    <a:lnR cap="flat">
                      <a:noFill/>
                    </a:lnR>
                    <a:lnT cap="flat">
                      <a:noFill/>
                    </a:lnT>
                    <a:lnB cap="flat">
                      <a:noFill/>
                    </a:lnB>
                    <a:lnTlToBr>
                      <a:noFill/>
                    </a:lnTlToBr>
                    <a:lnBlToTr>
                      <a:noFill/>
                    </a:lnBlToTr>
                    <a:solidFill>
                      <a:schemeClr val="accent1"/>
                    </a:solidFill>
                  </a:tcPr>
                </a:tc>
                <a:extLst>
                  <a:ext uri="{0D108BD9-81ED-4DB2-BD59-A6C34878D82A}">
                    <a16:rowId xmlns:a16="http://schemas.microsoft.com/office/drawing/2014/main" val="1744225542"/>
                  </a:ext>
                </a:extLst>
              </a:tr>
              <a:tr h="165735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Κρύσταλλοι ρομβοεδρικοί, χονδροπλακώδεις κατά (0001). </a:t>
                      </a:r>
                      <a:br>
                        <a:rPr kumimoji="0" lang="el-GR" altLang="el-GR" sz="2400" b="0" i="0" u="none" strike="noStrike" cap="none" normalizeH="0" baseline="0">
                          <a:ln>
                            <a:noFill/>
                          </a:ln>
                          <a:solidFill>
                            <a:schemeClr val="tx1"/>
                          </a:solidFill>
                          <a:effectLst/>
                          <a:latin typeface="Arial" panose="020B0604020202020204" pitchFamily="34" charset="0"/>
                        </a:rPr>
                      </a:br>
                      <a:r>
                        <a:rPr kumimoji="0" lang="el-GR" altLang="el-GR" sz="2400" b="0" i="0" u="none" strike="noStrike" cap="none" normalizeH="0" baseline="0">
                          <a:ln>
                            <a:noFill/>
                          </a:ln>
                          <a:solidFill>
                            <a:schemeClr val="tx1"/>
                          </a:solidFill>
                          <a:effectLst/>
                          <a:latin typeface="Arial" panose="020B0604020202020204" pitchFamily="34" charset="0"/>
                        </a:rPr>
                        <a:t>Σε επιφλοιώσεις και κοκκώδη έως συσσωματώματα. </a:t>
                      </a:r>
                    </a:p>
                  </a:txBody>
                  <a:tcPr horzOverflow="overflow">
                    <a:lnL cap="flat">
                      <a:noFill/>
                    </a:lnL>
                    <a:lnR>
                      <a:noFill/>
                    </a:lnR>
                    <a:lnT>
                      <a:noFill/>
                    </a:lnT>
                    <a:lnB cap="flat">
                      <a:noFill/>
                    </a:lnB>
                    <a:lnTlToBr>
                      <a:noFill/>
                    </a:lnTlToBr>
                    <a:lnBlToTr>
                      <a:noFill/>
                    </a:lnBlToTr>
                    <a:solidFill>
                      <a:srgbClr val="FFFFCC"/>
                    </a:solidFill>
                  </a:tcPr>
                </a:tc>
                <a:tc vMerge="1">
                  <a:txBody>
                    <a:bodyPr/>
                    <a:lstStyle/>
                    <a:p>
                      <a:endParaRPr lang="el-GR"/>
                    </a:p>
                  </a:txBody>
                  <a:tcPr/>
                </a:tc>
                <a:extLst>
                  <a:ext uri="{0D108BD9-81ED-4DB2-BD59-A6C34878D82A}">
                    <a16:rowId xmlns:a16="http://schemas.microsoft.com/office/drawing/2014/main" val="4160565687"/>
                  </a:ext>
                </a:extLst>
              </a:tr>
            </a:tbl>
          </a:graphicData>
        </a:graphic>
      </p:graphicFrame>
      <p:sp>
        <p:nvSpPr>
          <p:cNvPr id="85005" name="Rectangle 13">
            <a:extLst>
              <a:ext uri="{FF2B5EF4-FFF2-40B4-BE49-F238E27FC236}">
                <a16:creationId xmlns:a16="http://schemas.microsoft.com/office/drawing/2014/main" id="{FD305742-B9C6-4779-B64A-D2EFC7588329}"/>
              </a:ext>
            </a:extLst>
          </p:cNvPr>
          <p:cNvSpPr>
            <a:spLocks noGrp="1" noChangeArrowheads="1"/>
          </p:cNvSpPr>
          <p:nvPr>
            <p:ph type="title"/>
          </p:nvPr>
        </p:nvSpPr>
        <p:spPr>
          <a:xfrm>
            <a:off x="762000" y="381000"/>
            <a:ext cx="7827963" cy="762000"/>
          </a:xfrm>
          <a:noFill/>
          <a:ln/>
        </p:spPr>
        <p:txBody>
          <a:bodyPr wrap="none">
            <a:spAutoFit/>
          </a:bodyPr>
          <a:lstStyle/>
          <a:p>
            <a:pPr algn="l">
              <a:tabLst>
                <a:tab pos="1833563" algn="l"/>
                <a:tab pos="5657850" algn="l"/>
              </a:tabLst>
            </a:pPr>
            <a:r>
              <a:rPr lang="en-US" altLang="el-GR">
                <a:solidFill>
                  <a:srgbClr val="66FFFF"/>
                </a:solidFill>
              </a:rPr>
              <a:t>HgS </a:t>
            </a:r>
            <a:r>
              <a:rPr lang="en-US" altLang="el-GR"/>
              <a:t>	</a:t>
            </a:r>
            <a:r>
              <a:rPr lang="el-GR" altLang="el-GR"/>
              <a:t>Κινναβαρίτης</a:t>
            </a:r>
            <a:r>
              <a:rPr lang="en-US" altLang="el-GR"/>
              <a:t>	</a:t>
            </a:r>
            <a:r>
              <a:rPr lang="el-GR" altLang="el-GR" sz="3600">
                <a:solidFill>
                  <a:srgbClr val="66FFFF"/>
                </a:solidFill>
              </a:rPr>
              <a:t>Τριγωνικό</a:t>
            </a:r>
          </a:p>
        </p:txBody>
      </p:sp>
      <p:pic>
        <p:nvPicPr>
          <p:cNvPr id="85011" name="Picture 19">
            <a:extLst>
              <a:ext uri="{FF2B5EF4-FFF2-40B4-BE49-F238E27FC236}">
                <a16:creationId xmlns:a16="http://schemas.microsoft.com/office/drawing/2014/main" id="{6C848EC7-CE0B-435C-88BF-A52E857CA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524000"/>
            <a:ext cx="1905000" cy="1774825"/>
          </a:xfrm>
          <a:prstGeom prst="rect">
            <a:avLst/>
          </a:prstGeom>
          <a:noFill/>
          <a:extLst>
            <a:ext uri="{909E8E84-426E-40DD-AFC4-6F175D3DCCD1}">
              <a14:hiddenFill xmlns:a14="http://schemas.microsoft.com/office/drawing/2010/main">
                <a:solidFill>
                  <a:srgbClr val="FFFFFF"/>
                </a:solidFill>
              </a14:hiddenFill>
            </a:ext>
          </a:extLst>
        </p:spPr>
      </p:pic>
      <p:pic>
        <p:nvPicPr>
          <p:cNvPr id="85021" name="Picture 29">
            <a:extLst>
              <a:ext uri="{FF2B5EF4-FFF2-40B4-BE49-F238E27FC236}">
                <a16:creationId xmlns:a16="http://schemas.microsoft.com/office/drawing/2014/main" id="{DCBA98BE-3DD5-49A9-B19B-7590EDEBC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716338"/>
            <a:ext cx="7791450" cy="2789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65" name="Group 49">
            <a:extLst>
              <a:ext uri="{FF2B5EF4-FFF2-40B4-BE49-F238E27FC236}">
                <a16:creationId xmlns:a16="http://schemas.microsoft.com/office/drawing/2014/main" id="{D36142C3-C6BA-41B4-8B56-D3AEBE276447}"/>
              </a:ext>
            </a:extLst>
          </p:cNvPr>
          <p:cNvGraphicFramePr>
            <a:graphicFrameLocks noGrp="1"/>
          </p:cNvGraphicFramePr>
          <p:nvPr/>
        </p:nvGraphicFramePr>
        <p:xfrm>
          <a:off x="228600" y="1600200"/>
          <a:ext cx="5334000" cy="4724400"/>
        </p:xfrm>
        <a:graphic>
          <a:graphicData uri="http://schemas.openxmlformats.org/drawingml/2006/table">
            <a:tbl>
              <a:tblPr/>
              <a:tblGrid>
                <a:gridCol w="1371600">
                  <a:extLst>
                    <a:ext uri="{9D8B030D-6E8A-4147-A177-3AD203B41FA5}">
                      <a16:colId xmlns:a16="http://schemas.microsoft.com/office/drawing/2014/main" val="3048045948"/>
                    </a:ext>
                  </a:extLst>
                </a:gridCol>
                <a:gridCol w="3962400">
                  <a:extLst>
                    <a:ext uri="{9D8B030D-6E8A-4147-A177-3AD203B41FA5}">
                      <a16:colId xmlns:a16="http://schemas.microsoft.com/office/drawing/2014/main" val="3962416578"/>
                    </a:ext>
                  </a:extLst>
                </a:gridCol>
              </a:tblGrid>
              <a:tr h="70008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Λάμψη</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Αδαμαντώδης (καθαρός), θαμπή (εύθρυπτος), μεταλλική (σκουρόχρωμος)</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946229201"/>
                  </a:ext>
                </a:extLst>
              </a:tr>
              <a:tr h="83661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Χρώμα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rgbClr val="000000"/>
                          </a:solidFill>
                          <a:effectLst/>
                          <a:latin typeface="Arial" panose="020B0604020202020204" pitchFamily="34" charset="0"/>
                        </a:rPr>
                        <a:t>Ζωηρό κόκκινο (καθαρός) καστανοκόκκινο</a:t>
                      </a:r>
                      <a:endParaRPr kumimoji="0" lang="el-GR" altLang="el-GR" sz="2800" b="0" i="0" u="none" strike="noStrike" cap="none" normalizeH="0" baseline="0">
                        <a:ln>
                          <a:noFill/>
                        </a:ln>
                        <a:solidFill>
                          <a:schemeClr val="tx1"/>
                        </a:solidFill>
                        <a:effectLst/>
                        <a:latin typeface="Arial Narrow" panose="020B0606020202030204" pitchFamily="34" charset="0"/>
                      </a:endParaRP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79581785"/>
                  </a:ext>
                </a:extLst>
              </a:tr>
              <a:tr h="796925">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Γρ. σκόνης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rgbClr val="000000"/>
                          </a:solidFill>
                          <a:effectLst/>
                          <a:latin typeface="Arial" panose="020B0604020202020204" pitchFamily="34" charset="0"/>
                        </a:rPr>
                        <a:t>Ζωηρή κόκκινη</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512735324"/>
                  </a:ext>
                </a:extLst>
              </a:tr>
              <a:tr h="62071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Σκληρότητα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800" b="0" i="0" u="none" strike="noStrike" cap="none" normalizeH="0" baseline="0">
                          <a:ln>
                            <a:noFill/>
                          </a:ln>
                          <a:solidFill>
                            <a:srgbClr val="006666"/>
                          </a:solidFill>
                          <a:effectLst/>
                          <a:latin typeface="Arial" panose="020B0604020202020204" pitchFamily="34" charset="0"/>
                        </a:rPr>
                        <a:t>2 - 2½</a:t>
                      </a:r>
                      <a:endParaRPr kumimoji="0" lang="el-GR" altLang="el-GR" sz="2400" b="0" i="0" u="none" strike="noStrike" cap="none" normalizeH="0" baseline="0">
                        <a:ln>
                          <a:noFill/>
                        </a:ln>
                        <a:solidFill>
                          <a:srgbClr val="006666"/>
                        </a:solidFill>
                        <a:effectLst/>
                        <a:latin typeface="Arial" panose="020B0604020202020204" pitchFamily="34" charset="0"/>
                      </a:endParaRP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543364345"/>
                  </a:ext>
                </a:extLst>
              </a:tr>
              <a:tr h="6223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Ειδ. βάρος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800" b="1" i="0" u="none" strike="noStrike" cap="none" normalizeH="0" baseline="0">
                          <a:ln>
                            <a:noFill/>
                          </a:ln>
                          <a:solidFill>
                            <a:schemeClr val="folHlink"/>
                          </a:solidFill>
                          <a:effectLst/>
                          <a:latin typeface="Arial" panose="020B0604020202020204" pitchFamily="34" charset="0"/>
                        </a:rPr>
                        <a:t>8 </a:t>
                      </a:r>
                      <a:r>
                        <a:rPr kumimoji="0" lang="en-US" altLang="el-GR" sz="2800" b="1" i="0" u="none" strike="noStrike" cap="none" normalizeH="0" baseline="0">
                          <a:ln>
                            <a:noFill/>
                          </a:ln>
                          <a:solidFill>
                            <a:schemeClr val="folHlink"/>
                          </a:solidFill>
                          <a:effectLst/>
                          <a:latin typeface="Arial" panose="020B0604020202020204" pitchFamily="34" charset="0"/>
                        </a:rPr>
                        <a:t>-</a:t>
                      </a:r>
                      <a:r>
                        <a:rPr kumimoji="0" lang="el-GR" altLang="el-GR" sz="2800" b="1" i="0" u="none" strike="noStrike" cap="none" normalizeH="0" baseline="0">
                          <a:ln>
                            <a:noFill/>
                          </a:ln>
                          <a:solidFill>
                            <a:schemeClr val="folHlink"/>
                          </a:solidFill>
                          <a:effectLst/>
                          <a:latin typeface="Arial" panose="020B0604020202020204" pitchFamily="34" charset="0"/>
                        </a:rPr>
                        <a:t> 8,2</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143678821"/>
                  </a:ext>
                </a:extLst>
              </a:tr>
              <a:tr h="66198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Σχισμός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Τέλειος κατά (10-10)</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721484401"/>
                  </a:ext>
                </a:extLst>
              </a:tr>
            </a:tbl>
          </a:graphicData>
        </a:graphic>
      </p:graphicFrame>
      <p:pic>
        <p:nvPicPr>
          <p:cNvPr id="86060" name="Picture 44">
            <a:extLst>
              <a:ext uri="{FF2B5EF4-FFF2-40B4-BE49-F238E27FC236}">
                <a16:creationId xmlns:a16="http://schemas.microsoft.com/office/drawing/2014/main" id="{DCEC0427-30A9-4E8E-8F95-070AC3B6D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798888"/>
            <a:ext cx="868363" cy="468312"/>
          </a:xfrm>
          <a:prstGeom prst="rect">
            <a:avLst/>
          </a:prstGeom>
          <a:noFill/>
          <a:extLst>
            <a:ext uri="{909E8E84-426E-40DD-AFC4-6F175D3DCCD1}">
              <a14:hiddenFill xmlns:a14="http://schemas.microsoft.com/office/drawing/2010/main">
                <a:solidFill>
                  <a:srgbClr val="FFFFFF"/>
                </a:solidFill>
              </a14:hiddenFill>
            </a:ext>
          </a:extLst>
        </p:spPr>
      </p:pic>
      <p:sp>
        <p:nvSpPr>
          <p:cNvPr id="86067" name="Rectangle 51">
            <a:extLst>
              <a:ext uri="{FF2B5EF4-FFF2-40B4-BE49-F238E27FC236}">
                <a16:creationId xmlns:a16="http://schemas.microsoft.com/office/drawing/2014/main" id="{4412D91E-9ABE-4277-B3B0-4E602844B780}"/>
              </a:ext>
            </a:extLst>
          </p:cNvPr>
          <p:cNvSpPr>
            <a:spLocks noGrp="1" noChangeArrowheads="1"/>
          </p:cNvSpPr>
          <p:nvPr>
            <p:ph type="title"/>
          </p:nvPr>
        </p:nvSpPr>
        <p:spPr>
          <a:xfrm>
            <a:off x="762000" y="381000"/>
            <a:ext cx="7827963" cy="762000"/>
          </a:xfrm>
          <a:noFill/>
          <a:ln/>
        </p:spPr>
        <p:txBody>
          <a:bodyPr wrap="none">
            <a:spAutoFit/>
          </a:bodyPr>
          <a:lstStyle/>
          <a:p>
            <a:pPr algn="l">
              <a:tabLst>
                <a:tab pos="1833563" algn="l"/>
                <a:tab pos="5657850" algn="l"/>
              </a:tabLst>
            </a:pPr>
            <a:r>
              <a:rPr lang="en-US" altLang="el-GR">
                <a:solidFill>
                  <a:srgbClr val="66FFFF"/>
                </a:solidFill>
              </a:rPr>
              <a:t>HgS </a:t>
            </a:r>
            <a:r>
              <a:rPr lang="en-US" altLang="el-GR"/>
              <a:t>	</a:t>
            </a:r>
            <a:r>
              <a:rPr lang="el-GR" altLang="el-GR"/>
              <a:t>Κινναβαρίτης</a:t>
            </a:r>
            <a:r>
              <a:rPr lang="en-US" altLang="el-GR"/>
              <a:t>	</a:t>
            </a:r>
            <a:r>
              <a:rPr lang="el-GR" altLang="el-GR" sz="3600">
                <a:solidFill>
                  <a:srgbClr val="66FFFF"/>
                </a:solidFill>
              </a:rPr>
              <a:t>Τριγωνικό</a:t>
            </a:r>
          </a:p>
        </p:txBody>
      </p:sp>
      <p:pic>
        <p:nvPicPr>
          <p:cNvPr id="86068" name="Picture 52">
            <a:extLst>
              <a:ext uri="{FF2B5EF4-FFF2-40B4-BE49-F238E27FC236}">
                <a16:creationId xmlns:a16="http://schemas.microsoft.com/office/drawing/2014/main" id="{7B2B1C07-5126-40D1-B7BC-35A6A7431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773238"/>
            <a:ext cx="2789238" cy="4224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66" name="Group 26">
            <a:extLst>
              <a:ext uri="{FF2B5EF4-FFF2-40B4-BE49-F238E27FC236}">
                <a16:creationId xmlns:a16="http://schemas.microsoft.com/office/drawing/2014/main" id="{D448D91C-2761-4A49-8CAB-31C73E689D77}"/>
              </a:ext>
            </a:extLst>
          </p:cNvPr>
          <p:cNvGraphicFramePr>
            <a:graphicFrameLocks noGrp="1"/>
          </p:cNvGraphicFramePr>
          <p:nvPr/>
        </p:nvGraphicFramePr>
        <p:xfrm>
          <a:off x="304800" y="1905000"/>
          <a:ext cx="5029200" cy="2609850"/>
        </p:xfrm>
        <a:graphic>
          <a:graphicData uri="http://schemas.openxmlformats.org/drawingml/2006/table">
            <a:tbl>
              <a:tblPr/>
              <a:tblGrid>
                <a:gridCol w="5029200">
                  <a:extLst>
                    <a:ext uri="{9D8B030D-6E8A-4147-A177-3AD203B41FA5}">
                      <a16:colId xmlns:a16="http://schemas.microsoft.com/office/drawing/2014/main" val="3846562412"/>
                    </a:ext>
                  </a:extLst>
                </a:gridCol>
              </a:tblGrid>
              <a:tr h="47625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Εμφάνιση</a:t>
                      </a:r>
                    </a:p>
                  </a:txBody>
                  <a:tcPr horzOverflow="overflow">
                    <a:lnL cap="flat">
                      <a:noFill/>
                    </a:lnL>
                    <a:lnR cap="flat">
                      <a:noFill/>
                    </a:lnR>
                    <a:lnT cap="flat">
                      <a:noFill/>
                    </a:lnT>
                    <a:lnB>
                      <a:noFill/>
                    </a:lnB>
                    <a:lnTlToBr>
                      <a:noFill/>
                    </a:lnTlToBr>
                    <a:lnBlToTr>
                      <a:noFill/>
                    </a:lnBlToTr>
                    <a:solidFill>
                      <a:srgbClr val="996600"/>
                    </a:solidFill>
                  </a:tcPr>
                </a:tc>
                <a:extLst>
                  <a:ext uri="{0D108BD9-81ED-4DB2-BD59-A6C34878D82A}">
                    <a16:rowId xmlns:a16="http://schemas.microsoft.com/office/drawing/2014/main" val="3849673832"/>
                  </a:ext>
                </a:extLst>
              </a:tr>
              <a:tr h="21336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Σε φλέβες και εμποτίσματα που σχηματίσθηκαν σε χαμηλές θερμοκρασίες κοντά σε πρόσφατα ηφαιστειακά πετρώματα και θερμές πηγές. </a:t>
                      </a:r>
                      <a:endParaRPr kumimoji="0" lang="el-GR" altLang="el-GR" sz="2400" b="0" i="0" u="none" strike="noStrike" cap="none" normalizeH="0" baseline="0">
                        <a:ln>
                          <a:noFill/>
                        </a:ln>
                        <a:solidFill>
                          <a:schemeClr val="folHlink"/>
                        </a:solidFill>
                        <a:effectLst/>
                        <a:latin typeface="Arial" panose="020B0604020202020204" pitchFamily="34" charset="0"/>
                      </a:endParaRPr>
                    </a:p>
                  </a:txBody>
                  <a:tcPr horzOverflow="overflow">
                    <a:lnL cap="flat">
                      <a:noFill/>
                    </a:lnL>
                    <a:lnR cap="flat">
                      <a:noFill/>
                    </a:lnR>
                    <a:lnT>
                      <a:noFill/>
                    </a:lnT>
                    <a:lnB cap="flat">
                      <a:noFill/>
                    </a:lnB>
                    <a:lnTlToBr>
                      <a:noFill/>
                    </a:lnTlToBr>
                    <a:lnBlToTr>
                      <a:noFill/>
                    </a:lnBlToTr>
                    <a:solidFill>
                      <a:srgbClr val="FFFFCC"/>
                    </a:solidFill>
                  </a:tcPr>
                </a:tc>
                <a:extLst>
                  <a:ext uri="{0D108BD9-81ED-4DB2-BD59-A6C34878D82A}">
                    <a16:rowId xmlns:a16="http://schemas.microsoft.com/office/drawing/2014/main" val="524645935"/>
                  </a:ext>
                </a:extLst>
              </a:tr>
            </a:tbl>
          </a:graphicData>
        </a:graphic>
      </p:graphicFrame>
      <p:sp>
        <p:nvSpPr>
          <p:cNvPr id="87071" name="Rectangle 31">
            <a:extLst>
              <a:ext uri="{FF2B5EF4-FFF2-40B4-BE49-F238E27FC236}">
                <a16:creationId xmlns:a16="http://schemas.microsoft.com/office/drawing/2014/main" id="{0BDE88D6-B6BE-4666-BB5C-893075CBD934}"/>
              </a:ext>
            </a:extLst>
          </p:cNvPr>
          <p:cNvSpPr>
            <a:spLocks noGrp="1" noChangeArrowheads="1"/>
          </p:cNvSpPr>
          <p:nvPr>
            <p:ph type="title"/>
          </p:nvPr>
        </p:nvSpPr>
        <p:spPr>
          <a:xfrm>
            <a:off x="762000" y="381000"/>
            <a:ext cx="7827963" cy="762000"/>
          </a:xfrm>
          <a:noFill/>
          <a:ln/>
        </p:spPr>
        <p:txBody>
          <a:bodyPr wrap="none">
            <a:spAutoFit/>
          </a:bodyPr>
          <a:lstStyle/>
          <a:p>
            <a:pPr algn="l">
              <a:tabLst>
                <a:tab pos="1833563" algn="l"/>
                <a:tab pos="5657850" algn="l"/>
              </a:tabLst>
            </a:pPr>
            <a:r>
              <a:rPr lang="en-US" altLang="el-GR">
                <a:solidFill>
                  <a:srgbClr val="66FFFF"/>
                </a:solidFill>
              </a:rPr>
              <a:t>HgS </a:t>
            </a:r>
            <a:r>
              <a:rPr lang="en-US" altLang="el-GR"/>
              <a:t>	</a:t>
            </a:r>
            <a:r>
              <a:rPr lang="el-GR" altLang="el-GR"/>
              <a:t>Κινναβαρίτης</a:t>
            </a:r>
            <a:r>
              <a:rPr lang="en-US" altLang="el-GR"/>
              <a:t>	</a:t>
            </a:r>
            <a:r>
              <a:rPr lang="el-GR" altLang="el-GR" sz="3600">
                <a:solidFill>
                  <a:srgbClr val="66FFFF"/>
                </a:solidFill>
              </a:rPr>
              <a:t>Τριγωνικό</a:t>
            </a:r>
          </a:p>
        </p:txBody>
      </p:sp>
      <p:pic>
        <p:nvPicPr>
          <p:cNvPr id="87072" name="Picture 32">
            <a:extLst>
              <a:ext uri="{FF2B5EF4-FFF2-40B4-BE49-F238E27FC236}">
                <a16:creationId xmlns:a16="http://schemas.microsoft.com/office/drawing/2014/main" id="{A09D134D-7D11-45E4-A802-011D5088C7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557338"/>
            <a:ext cx="3017837" cy="4279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105" name="Group 41">
            <a:extLst>
              <a:ext uri="{FF2B5EF4-FFF2-40B4-BE49-F238E27FC236}">
                <a16:creationId xmlns:a16="http://schemas.microsoft.com/office/drawing/2014/main" id="{0DE01493-BA3C-4E3A-8DF9-C98817A7E429}"/>
              </a:ext>
            </a:extLst>
          </p:cNvPr>
          <p:cNvGraphicFramePr>
            <a:graphicFrameLocks noGrp="1"/>
          </p:cNvGraphicFramePr>
          <p:nvPr/>
        </p:nvGraphicFramePr>
        <p:xfrm>
          <a:off x="228600" y="1447800"/>
          <a:ext cx="8686800" cy="2174875"/>
        </p:xfrm>
        <a:graphic>
          <a:graphicData uri="http://schemas.openxmlformats.org/drawingml/2006/table">
            <a:tbl>
              <a:tblPr/>
              <a:tblGrid>
                <a:gridCol w="939800">
                  <a:extLst>
                    <a:ext uri="{9D8B030D-6E8A-4147-A177-3AD203B41FA5}">
                      <a16:colId xmlns:a16="http://schemas.microsoft.com/office/drawing/2014/main" val="1327925134"/>
                    </a:ext>
                  </a:extLst>
                </a:gridCol>
                <a:gridCol w="7747000">
                  <a:extLst>
                    <a:ext uri="{9D8B030D-6E8A-4147-A177-3AD203B41FA5}">
                      <a16:colId xmlns:a16="http://schemas.microsoft.com/office/drawing/2014/main" val="3191690391"/>
                    </a:ext>
                  </a:extLst>
                </a:gridCol>
              </a:tblGrid>
              <a:tr h="5334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Χρήση</a:t>
                      </a:r>
                    </a:p>
                  </a:txBody>
                  <a:tcP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Αποτελεί την αποκλειστική πηγή </a:t>
                      </a:r>
                      <a:r>
                        <a:rPr kumimoji="0" lang="en-US" altLang="el-GR" sz="2400" b="1" i="0" u="none" strike="noStrike" cap="none" normalizeH="0" baseline="0">
                          <a:ln>
                            <a:noFill/>
                          </a:ln>
                          <a:solidFill>
                            <a:schemeClr val="folHlink"/>
                          </a:solidFill>
                          <a:effectLst/>
                          <a:latin typeface="Arial" panose="020B0604020202020204" pitchFamily="34" charset="0"/>
                        </a:rPr>
                        <a:t>Hg</a:t>
                      </a:r>
                      <a:r>
                        <a:rPr kumimoji="0" lang="en-US" altLang="el-GR" sz="2400" b="0" i="0" u="none" strike="noStrike" cap="none" normalizeH="0" baseline="0">
                          <a:ln>
                            <a:noFill/>
                          </a:ln>
                          <a:solidFill>
                            <a:schemeClr val="tx1"/>
                          </a:solidFill>
                          <a:effectLst/>
                          <a:latin typeface="Arial" panose="020B0604020202020204" pitchFamily="34" charset="0"/>
                        </a:rPr>
                        <a:t>.</a:t>
                      </a:r>
                      <a:endParaRPr kumimoji="0" lang="el-GR" altLang="el-GR" sz="2400" b="0" i="0" u="none" strike="noStrike" cap="none" normalizeH="0" baseline="0">
                        <a:ln>
                          <a:noFill/>
                        </a:ln>
                        <a:solidFill>
                          <a:schemeClr val="tx1"/>
                        </a:solidFill>
                        <a:effectLst/>
                        <a:latin typeface="Arial" panose="020B0604020202020204" pitchFamily="34" charset="0"/>
                      </a:endParaRP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373820797"/>
                  </a:ext>
                </a:extLst>
              </a:tr>
              <a:tr h="87153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Όνομα</a:t>
                      </a:r>
                    </a:p>
                  </a:txBody>
                  <a:tcPr horzOverflow="overflow">
                    <a:lnL cap="flat">
                      <a:noFill/>
                    </a:lnL>
                    <a:lnR>
                      <a:noFill/>
                    </a:lnR>
                    <a:lnT w="12700" cap="flat" cmpd="sng" algn="ctr">
                      <a:solidFill>
                        <a:schemeClr val="tx1"/>
                      </a:solidFill>
                      <a:prstDash val="dot"/>
                      <a:round/>
                      <a:headEnd type="none" w="med" len="med"/>
                      <a:tailEnd type="none" w="med" len="med"/>
                    </a:lnT>
                    <a:lnB>
                      <a:noFill/>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Γνωστός από την αρχαιότητα. </a:t>
                      </a:r>
                      <a:r>
                        <a:rPr kumimoji="0" lang="el-GR" altLang="el-GR" sz="2400" b="1" i="0" u="none" strike="noStrike" cap="none" normalizeH="0" baseline="0">
                          <a:ln>
                            <a:noFill/>
                          </a:ln>
                          <a:solidFill>
                            <a:schemeClr val="folHlink"/>
                          </a:solidFill>
                          <a:effectLst/>
                          <a:latin typeface="Arial" panose="020B0604020202020204" pitchFamily="34" charset="0"/>
                        </a:rPr>
                        <a:t>Κιννάβαρι</a:t>
                      </a:r>
                      <a:r>
                        <a:rPr kumimoji="0" lang="el-GR" altLang="el-GR" sz="2400" b="0" i="0" u="none" strike="noStrike" cap="none" normalizeH="0" baseline="0">
                          <a:ln>
                            <a:noFill/>
                          </a:ln>
                          <a:solidFill>
                            <a:schemeClr val="tx1"/>
                          </a:solidFill>
                          <a:effectLst/>
                          <a:latin typeface="Arial" panose="020B0604020202020204" pitchFamily="34" charset="0"/>
                        </a:rPr>
                        <a:t>: κόκκινη χρωστική ουσία (ορυκτή και ινδική φυτική ρητίνη). </a:t>
                      </a:r>
                      <a:br>
                        <a:rPr kumimoji="0" lang="el-GR" altLang="el-GR" sz="2400" b="0" i="0" u="none" strike="noStrike" cap="none" normalizeH="0" baseline="0">
                          <a:ln>
                            <a:noFill/>
                          </a:ln>
                          <a:solidFill>
                            <a:schemeClr val="tx1"/>
                          </a:solidFill>
                          <a:effectLst/>
                          <a:latin typeface="Arial" panose="020B0604020202020204" pitchFamily="34" charset="0"/>
                        </a:rPr>
                      </a:br>
                      <a:r>
                        <a:rPr kumimoji="0" lang="el-GR" altLang="el-GR" sz="2400" b="0" i="0" u="none" strike="noStrike" cap="none" normalizeH="0" baseline="0">
                          <a:ln>
                            <a:noFill/>
                          </a:ln>
                          <a:solidFill>
                            <a:schemeClr val="tx1"/>
                          </a:solidFill>
                          <a:effectLst/>
                          <a:latin typeface="Arial" panose="020B0604020202020204" pitchFamily="34" charset="0"/>
                        </a:rPr>
                        <a:t>Από την περσική λέξη </a:t>
                      </a:r>
                      <a:r>
                        <a:rPr kumimoji="0" lang="el-GR" altLang="el-GR" sz="2400" b="1" i="0" u="none" strike="noStrike" cap="none" normalizeH="0" baseline="0">
                          <a:ln>
                            <a:noFill/>
                          </a:ln>
                          <a:solidFill>
                            <a:schemeClr val="folHlink"/>
                          </a:solidFill>
                          <a:effectLst/>
                          <a:latin typeface="Arial" panose="020B0604020202020204" pitchFamily="34" charset="0"/>
                        </a:rPr>
                        <a:t>Zinjifrah</a:t>
                      </a:r>
                      <a:r>
                        <a:rPr kumimoji="0" lang="el-GR" altLang="el-GR" sz="2400" b="0" i="0" u="none" strike="noStrike" cap="none" normalizeH="0" baseline="0">
                          <a:ln>
                            <a:noFill/>
                          </a:ln>
                          <a:solidFill>
                            <a:schemeClr val="tx1"/>
                          </a:solidFill>
                          <a:effectLst/>
                          <a:latin typeface="Arial" panose="020B0604020202020204" pitchFamily="34" charset="0"/>
                        </a:rPr>
                        <a:t>.</a:t>
                      </a:r>
                      <a:r>
                        <a:rPr kumimoji="0" lang="en-US" altLang="el-GR" sz="2400" b="0" i="0" u="none" strike="noStrike" cap="none" normalizeH="0" baseline="0">
                          <a:ln>
                            <a:noFill/>
                          </a:ln>
                          <a:solidFill>
                            <a:schemeClr val="tx1"/>
                          </a:solidFill>
                          <a:effectLst/>
                          <a:latin typeface="Arial" panose="020B0604020202020204" pitchFamily="34" charset="0"/>
                        </a:rPr>
                        <a:t> </a:t>
                      </a:r>
                      <a:endParaRPr kumimoji="0" lang="el-GR" altLang="el-GR" sz="2400" b="0" i="0" u="none" strike="noStrike" cap="none" normalizeH="0" baseline="0">
                        <a:ln>
                          <a:noFill/>
                        </a:ln>
                        <a:solidFill>
                          <a:schemeClr val="tx1"/>
                        </a:solidFill>
                        <a:effectLst/>
                        <a:latin typeface="Arial" panose="020B0604020202020204" pitchFamily="34" charset="0"/>
                      </a:endParaRP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190933201"/>
                  </a:ext>
                </a:extLst>
              </a:tr>
              <a:tr h="28416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000" b="1" i="0" u="none" strike="noStrike" cap="none" normalizeH="0" baseline="0">
                        <a:ln>
                          <a:noFill/>
                        </a:ln>
                        <a:solidFill>
                          <a:srgbClr val="FFFFFF"/>
                        </a:solidFill>
                        <a:effectLst/>
                        <a:latin typeface="Arial Narrow" panose="020B0606020202030204" pitchFamily="34" charset="0"/>
                      </a:endParaRPr>
                    </a:p>
                  </a:txBody>
                  <a:tcPr horzOverflow="overflow">
                    <a:lnL cap="flat">
                      <a:noFill/>
                    </a:lnL>
                    <a:lnR>
                      <a:noFill/>
                    </a:lnR>
                    <a:lnT>
                      <a:noFill/>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1" i="0" u="none" strike="noStrike" cap="none" normalizeH="0" baseline="0">
                          <a:ln>
                            <a:noFill/>
                          </a:ln>
                          <a:solidFill>
                            <a:srgbClr val="CC0000"/>
                          </a:solidFill>
                          <a:effectLst/>
                          <a:latin typeface="Arial" panose="020B0604020202020204" pitchFamily="34" charset="0"/>
                        </a:rPr>
                        <a:t>Cinnabar</a:t>
                      </a:r>
                      <a:r>
                        <a:rPr kumimoji="0" lang="en-US" altLang="el-GR" sz="2400" b="1" i="0" u="none" strike="noStrike" cap="none" normalizeH="0" baseline="0">
                          <a:ln>
                            <a:noFill/>
                          </a:ln>
                          <a:solidFill>
                            <a:srgbClr val="CC0000"/>
                          </a:solidFill>
                          <a:effectLst/>
                          <a:latin typeface="Arial" panose="020B0604020202020204" pitchFamily="34" charset="0"/>
                        </a:rPr>
                        <a:t> (GB),</a:t>
                      </a:r>
                      <a:r>
                        <a:rPr kumimoji="0" lang="el-GR" altLang="el-GR" sz="2400" b="1" i="0" u="none" strike="noStrike" cap="none" normalizeH="0" baseline="0">
                          <a:ln>
                            <a:noFill/>
                          </a:ln>
                          <a:solidFill>
                            <a:srgbClr val="CC0000"/>
                          </a:solidFill>
                          <a:effectLst/>
                          <a:latin typeface="Arial" panose="020B0604020202020204" pitchFamily="34" charset="0"/>
                        </a:rPr>
                        <a:t> </a:t>
                      </a:r>
                      <a:r>
                        <a:rPr kumimoji="0" lang="el-GR" altLang="el-GR" sz="2400" b="1" i="0" u="none" strike="noStrike" cap="none" normalizeH="0" baseline="0">
                          <a:ln>
                            <a:noFill/>
                          </a:ln>
                          <a:solidFill>
                            <a:srgbClr val="000099"/>
                          </a:solidFill>
                          <a:effectLst/>
                          <a:latin typeface="Arial" panose="020B0604020202020204" pitchFamily="34" charset="0"/>
                        </a:rPr>
                        <a:t>Cinabre </a:t>
                      </a:r>
                      <a:r>
                        <a:rPr kumimoji="0" lang="en-US" altLang="el-GR" sz="2400" b="1" i="0" u="none" strike="noStrike" cap="none" normalizeH="0" baseline="0">
                          <a:ln>
                            <a:noFill/>
                          </a:ln>
                          <a:solidFill>
                            <a:srgbClr val="000099"/>
                          </a:solidFill>
                          <a:effectLst/>
                          <a:latin typeface="Arial" panose="020B0604020202020204" pitchFamily="34" charset="0"/>
                        </a:rPr>
                        <a:t>(F),</a:t>
                      </a:r>
                      <a:r>
                        <a:rPr kumimoji="0" lang="el-GR" altLang="el-GR" sz="2400" b="1" i="0" u="none" strike="noStrike" cap="none" normalizeH="0" baseline="0">
                          <a:ln>
                            <a:noFill/>
                          </a:ln>
                          <a:solidFill>
                            <a:srgbClr val="000099"/>
                          </a:solidFill>
                          <a:effectLst/>
                          <a:latin typeface="Arial" panose="020B0604020202020204" pitchFamily="34" charset="0"/>
                        </a:rPr>
                        <a:t> </a:t>
                      </a:r>
                      <a:r>
                        <a:rPr kumimoji="0" lang="el-GR" altLang="el-GR" sz="2400" b="1" i="0" u="none" strike="noStrike" cap="none" normalizeH="0" baseline="0">
                          <a:ln>
                            <a:noFill/>
                          </a:ln>
                          <a:solidFill>
                            <a:srgbClr val="CC6600"/>
                          </a:solidFill>
                          <a:effectLst/>
                          <a:latin typeface="Arial" panose="020B0604020202020204" pitchFamily="34" charset="0"/>
                        </a:rPr>
                        <a:t>Zinnober </a:t>
                      </a:r>
                      <a:r>
                        <a:rPr kumimoji="0" lang="en-US" altLang="el-GR" sz="2400" b="1" i="0" u="none" strike="noStrike" cap="none" normalizeH="0" baseline="0">
                          <a:ln>
                            <a:noFill/>
                          </a:ln>
                          <a:solidFill>
                            <a:srgbClr val="CC6600"/>
                          </a:solidFill>
                          <a:effectLst/>
                          <a:latin typeface="Arial" panose="020B0604020202020204" pitchFamily="34" charset="0"/>
                        </a:rPr>
                        <a:t>(D)</a:t>
                      </a:r>
                      <a:endParaRPr kumimoji="0" lang="el-GR" altLang="el-GR" sz="2400" b="1" i="0" u="none" strike="noStrike" cap="none" normalizeH="0" baseline="0">
                        <a:ln>
                          <a:noFill/>
                        </a:ln>
                        <a:solidFill>
                          <a:srgbClr val="CC6600"/>
                        </a:solidFill>
                        <a:effectLst/>
                        <a:latin typeface="Arial" panose="020B0604020202020204" pitchFamily="34" charset="0"/>
                      </a:endParaRP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728104793"/>
                  </a:ext>
                </a:extLst>
              </a:tr>
            </a:tbl>
          </a:graphicData>
        </a:graphic>
      </p:graphicFrame>
      <p:sp>
        <p:nvSpPr>
          <p:cNvPr id="88087" name="Rectangle 23">
            <a:extLst>
              <a:ext uri="{FF2B5EF4-FFF2-40B4-BE49-F238E27FC236}">
                <a16:creationId xmlns:a16="http://schemas.microsoft.com/office/drawing/2014/main" id="{00A1C485-6602-4B00-9C82-8C3B305B370C}"/>
              </a:ext>
            </a:extLst>
          </p:cNvPr>
          <p:cNvSpPr>
            <a:spLocks noGrp="1" noChangeArrowheads="1"/>
          </p:cNvSpPr>
          <p:nvPr>
            <p:ph type="title"/>
          </p:nvPr>
        </p:nvSpPr>
        <p:spPr>
          <a:xfrm>
            <a:off x="762000" y="381000"/>
            <a:ext cx="7827963" cy="762000"/>
          </a:xfrm>
          <a:noFill/>
          <a:ln/>
        </p:spPr>
        <p:txBody>
          <a:bodyPr wrap="none">
            <a:spAutoFit/>
          </a:bodyPr>
          <a:lstStyle/>
          <a:p>
            <a:pPr algn="l">
              <a:tabLst>
                <a:tab pos="1833563" algn="l"/>
                <a:tab pos="5657850" algn="l"/>
              </a:tabLst>
            </a:pPr>
            <a:r>
              <a:rPr lang="en-US" altLang="el-GR">
                <a:solidFill>
                  <a:srgbClr val="66FFFF"/>
                </a:solidFill>
              </a:rPr>
              <a:t>HgS </a:t>
            </a:r>
            <a:r>
              <a:rPr lang="en-US" altLang="el-GR"/>
              <a:t>	</a:t>
            </a:r>
            <a:r>
              <a:rPr lang="el-GR" altLang="el-GR"/>
              <a:t>Κινναβαρίτης</a:t>
            </a:r>
            <a:r>
              <a:rPr lang="en-US" altLang="el-GR"/>
              <a:t>	</a:t>
            </a:r>
            <a:r>
              <a:rPr lang="el-GR" altLang="el-GR" sz="3600">
                <a:solidFill>
                  <a:srgbClr val="66FFFF"/>
                </a:solidFill>
              </a:rPr>
              <a:t>Τριγωνικό</a:t>
            </a:r>
          </a:p>
        </p:txBody>
      </p:sp>
      <p:pic>
        <p:nvPicPr>
          <p:cNvPr id="88109" name="Picture 45">
            <a:extLst>
              <a:ext uri="{FF2B5EF4-FFF2-40B4-BE49-F238E27FC236}">
                <a16:creationId xmlns:a16="http://schemas.microsoft.com/office/drawing/2014/main" id="{792B1CFE-FC47-4B50-82F2-8C7610FE1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933825"/>
            <a:ext cx="8302625" cy="2332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114" name="Group 26">
            <a:extLst>
              <a:ext uri="{FF2B5EF4-FFF2-40B4-BE49-F238E27FC236}">
                <a16:creationId xmlns:a16="http://schemas.microsoft.com/office/drawing/2014/main" id="{D24E38F5-87D8-48F8-A2C5-71F852701E37}"/>
              </a:ext>
            </a:extLst>
          </p:cNvPr>
          <p:cNvGraphicFramePr>
            <a:graphicFrameLocks noGrp="1"/>
          </p:cNvGraphicFramePr>
          <p:nvPr/>
        </p:nvGraphicFramePr>
        <p:xfrm>
          <a:off x="457200" y="1392238"/>
          <a:ext cx="8229600" cy="2112962"/>
        </p:xfrm>
        <a:graphic>
          <a:graphicData uri="http://schemas.openxmlformats.org/drawingml/2006/table">
            <a:tbl>
              <a:tblPr/>
              <a:tblGrid>
                <a:gridCol w="5486400">
                  <a:extLst>
                    <a:ext uri="{9D8B030D-6E8A-4147-A177-3AD203B41FA5}">
                      <a16:colId xmlns:a16="http://schemas.microsoft.com/office/drawing/2014/main" val="2478467372"/>
                    </a:ext>
                  </a:extLst>
                </a:gridCol>
                <a:gridCol w="2743200">
                  <a:extLst>
                    <a:ext uri="{9D8B030D-6E8A-4147-A177-3AD203B41FA5}">
                      <a16:colId xmlns:a16="http://schemas.microsoft.com/office/drawing/2014/main" val="3566547802"/>
                    </a:ext>
                  </a:extLst>
                </a:gridCol>
              </a:tblGrid>
              <a:tr h="2032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Μορφή</a:t>
                      </a:r>
                    </a:p>
                  </a:txBody>
                  <a:tcPr horzOverflow="overflow">
                    <a:lnL cap="flat">
                      <a:noFill/>
                    </a:lnL>
                    <a:lnR>
                      <a:noFill/>
                    </a:lnR>
                    <a:lnT cap="flat">
                      <a:noFill/>
                    </a:lnT>
                    <a:lnB>
                      <a:noFill/>
                    </a:lnB>
                    <a:lnTlToBr>
                      <a:noFill/>
                    </a:lnTlToBr>
                    <a:lnBlToTr>
                      <a:noFill/>
                    </a:lnBlToTr>
                    <a:solidFill>
                      <a:srgbClr val="996600"/>
                    </a:solidFill>
                  </a:tcPr>
                </a:tc>
                <a:tc rowSpan="2">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400" b="0" i="0" u="none" strike="noStrike" cap="none" normalizeH="0" baseline="0">
                        <a:ln>
                          <a:noFill/>
                        </a:ln>
                        <a:solidFill>
                          <a:schemeClr val="accent1"/>
                        </a:solidFill>
                        <a:effectLst/>
                        <a:latin typeface="Arial" panose="020B0604020202020204" pitchFamily="34" charset="0"/>
                      </a:endParaRPr>
                    </a:p>
                  </a:txBody>
                  <a:tcPr horzOverflow="overflow">
                    <a:lnL>
                      <a:noFill/>
                    </a:lnL>
                    <a:lnR cap="flat">
                      <a:noFill/>
                    </a:lnR>
                    <a:lnT cap="flat">
                      <a:noFill/>
                    </a:lnT>
                    <a:lnB cap="flat">
                      <a:noFill/>
                    </a:lnB>
                    <a:lnTlToBr>
                      <a:noFill/>
                    </a:lnTlToBr>
                    <a:lnBlToTr>
                      <a:noFill/>
                    </a:lnBlToTr>
                    <a:solidFill>
                      <a:schemeClr val="accent1"/>
                    </a:solidFill>
                  </a:tcPr>
                </a:tc>
                <a:extLst>
                  <a:ext uri="{0D108BD9-81ED-4DB2-BD59-A6C34878D82A}">
                    <a16:rowId xmlns:a16="http://schemas.microsoft.com/office/drawing/2014/main" val="1001508793"/>
                  </a:ext>
                </a:extLst>
              </a:tr>
              <a:tr h="165735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Κρύσταλλοι βραχυπρισματικοί. Σε συμπαγή, Κοκκώδη ή γεηρά συσσωματώματα και ως επιφλοιώσεις.</a:t>
                      </a:r>
                    </a:p>
                  </a:txBody>
                  <a:tcPr horzOverflow="overflow">
                    <a:lnL cap="flat">
                      <a:noFill/>
                    </a:lnL>
                    <a:lnR>
                      <a:noFill/>
                    </a:lnR>
                    <a:lnT>
                      <a:noFill/>
                    </a:lnT>
                    <a:lnB cap="flat">
                      <a:noFill/>
                    </a:lnB>
                    <a:lnTlToBr>
                      <a:noFill/>
                    </a:lnTlToBr>
                    <a:lnBlToTr>
                      <a:noFill/>
                    </a:lnBlToTr>
                    <a:solidFill>
                      <a:srgbClr val="FFFFCC"/>
                    </a:solidFill>
                  </a:tcPr>
                </a:tc>
                <a:tc vMerge="1">
                  <a:txBody>
                    <a:bodyPr/>
                    <a:lstStyle/>
                    <a:p>
                      <a:endParaRPr lang="el-GR"/>
                    </a:p>
                  </a:txBody>
                  <a:tcPr/>
                </a:tc>
                <a:extLst>
                  <a:ext uri="{0D108BD9-81ED-4DB2-BD59-A6C34878D82A}">
                    <a16:rowId xmlns:a16="http://schemas.microsoft.com/office/drawing/2014/main" val="807451279"/>
                  </a:ext>
                </a:extLst>
              </a:tr>
            </a:tbl>
          </a:graphicData>
        </a:graphic>
      </p:graphicFrame>
      <p:sp>
        <p:nvSpPr>
          <p:cNvPr id="89101" name="Rectangle 13">
            <a:extLst>
              <a:ext uri="{FF2B5EF4-FFF2-40B4-BE49-F238E27FC236}">
                <a16:creationId xmlns:a16="http://schemas.microsoft.com/office/drawing/2014/main" id="{60702651-C6AA-4B35-83D1-8118ECDED23D}"/>
              </a:ext>
            </a:extLst>
          </p:cNvPr>
          <p:cNvSpPr>
            <a:spLocks noGrp="1" noChangeArrowheads="1"/>
          </p:cNvSpPr>
          <p:nvPr>
            <p:ph type="title"/>
          </p:nvPr>
        </p:nvSpPr>
        <p:spPr>
          <a:xfrm>
            <a:off x="457200" y="381000"/>
            <a:ext cx="8132763" cy="762000"/>
          </a:xfrm>
          <a:noFill/>
          <a:ln/>
        </p:spPr>
        <p:txBody>
          <a:bodyPr>
            <a:spAutoFit/>
          </a:bodyPr>
          <a:lstStyle/>
          <a:p>
            <a:pPr algn="l">
              <a:tabLst>
                <a:tab pos="2857500" algn="l"/>
                <a:tab pos="5942013" algn="l"/>
              </a:tabLst>
            </a:pPr>
            <a:r>
              <a:rPr lang="en-US" altLang="el-GR">
                <a:solidFill>
                  <a:srgbClr val="66FFFF"/>
                </a:solidFill>
              </a:rPr>
              <a:t>AsS, As</a:t>
            </a:r>
            <a:r>
              <a:rPr lang="en-US" altLang="el-GR" baseline="-25000">
                <a:solidFill>
                  <a:srgbClr val="66FFFF"/>
                </a:solidFill>
              </a:rPr>
              <a:t>2</a:t>
            </a:r>
            <a:r>
              <a:rPr lang="en-US" altLang="el-GR">
                <a:solidFill>
                  <a:srgbClr val="66FFFF"/>
                </a:solidFill>
              </a:rPr>
              <a:t>S</a:t>
            </a:r>
            <a:r>
              <a:rPr lang="en-US" altLang="el-GR" baseline="-25000">
                <a:solidFill>
                  <a:srgbClr val="66FFFF"/>
                </a:solidFill>
              </a:rPr>
              <a:t>3</a:t>
            </a:r>
            <a:r>
              <a:rPr lang="en-US" altLang="el-GR">
                <a:solidFill>
                  <a:srgbClr val="66FFFF"/>
                </a:solidFill>
              </a:rPr>
              <a:t> </a:t>
            </a:r>
            <a:r>
              <a:rPr lang="en-US" altLang="el-GR"/>
              <a:t>	</a:t>
            </a:r>
            <a:r>
              <a:rPr lang="el-GR" altLang="el-GR"/>
              <a:t>Σανδαράχη</a:t>
            </a:r>
            <a:r>
              <a:rPr lang="en-US" altLang="el-GR"/>
              <a:t>	</a:t>
            </a:r>
            <a:r>
              <a:rPr lang="el-GR" altLang="el-GR" sz="3200">
                <a:solidFill>
                  <a:srgbClr val="66FFFF"/>
                </a:solidFill>
              </a:rPr>
              <a:t>Μονοκλινές</a:t>
            </a:r>
          </a:p>
        </p:txBody>
      </p:sp>
      <p:pic>
        <p:nvPicPr>
          <p:cNvPr id="89105" name="Picture 17">
            <a:extLst>
              <a:ext uri="{FF2B5EF4-FFF2-40B4-BE49-F238E27FC236}">
                <a16:creationId xmlns:a16="http://schemas.microsoft.com/office/drawing/2014/main" id="{40150604-6010-49DA-9759-6A0348134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1336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89106" name="Picture 18">
            <a:extLst>
              <a:ext uri="{FF2B5EF4-FFF2-40B4-BE49-F238E27FC236}">
                <a16:creationId xmlns:a16="http://schemas.microsoft.com/office/drawing/2014/main" id="{732F6853-D74E-4281-A366-80EC3AC0C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7800"/>
            <a:ext cx="1295400" cy="1216025"/>
          </a:xfrm>
          <a:prstGeom prst="rect">
            <a:avLst/>
          </a:prstGeom>
          <a:noFill/>
          <a:extLst>
            <a:ext uri="{909E8E84-426E-40DD-AFC4-6F175D3DCCD1}">
              <a14:hiddenFill xmlns:a14="http://schemas.microsoft.com/office/drawing/2010/main">
                <a:solidFill>
                  <a:srgbClr val="FFFFFF"/>
                </a:solidFill>
              </a14:hiddenFill>
            </a:ext>
          </a:extLst>
        </p:spPr>
      </p:pic>
      <p:pic>
        <p:nvPicPr>
          <p:cNvPr id="89120" name="Picture 32">
            <a:extLst>
              <a:ext uri="{FF2B5EF4-FFF2-40B4-BE49-F238E27FC236}">
                <a16:creationId xmlns:a16="http://schemas.microsoft.com/office/drawing/2014/main" id="{F5A2DDEB-6D83-4AAF-BFC2-C62C0F46E4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716338"/>
            <a:ext cx="8193088" cy="2789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51" name="Group 39">
            <a:extLst>
              <a:ext uri="{FF2B5EF4-FFF2-40B4-BE49-F238E27FC236}">
                <a16:creationId xmlns:a16="http://schemas.microsoft.com/office/drawing/2014/main" id="{A2C4F00C-97C2-463E-A141-E3F0DC553AC8}"/>
              </a:ext>
            </a:extLst>
          </p:cNvPr>
          <p:cNvGraphicFramePr>
            <a:graphicFrameLocks noGrp="1"/>
          </p:cNvGraphicFramePr>
          <p:nvPr/>
        </p:nvGraphicFramePr>
        <p:xfrm>
          <a:off x="381000" y="1600200"/>
          <a:ext cx="5334000" cy="4654550"/>
        </p:xfrm>
        <a:graphic>
          <a:graphicData uri="http://schemas.openxmlformats.org/drawingml/2006/table">
            <a:tbl>
              <a:tblPr/>
              <a:tblGrid>
                <a:gridCol w="1371600">
                  <a:extLst>
                    <a:ext uri="{9D8B030D-6E8A-4147-A177-3AD203B41FA5}">
                      <a16:colId xmlns:a16="http://schemas.microsoft.com/office/drawing/2014/main" val="443368688"/>
                    </a:ext>
                  </a:extLst>
                </a:gridCol>
                <a:gridCol w="3962400">
                  <a:extLst>
                    <a:ext uri="{9D8B030D-6E8A-4147-A177-3AD203B41FA5}">
                      <a16:colId xmlns:a16="http://schemas.microsoft.com/office/drawing/2014/main" val="4265430876"/>
                    </a:ext>
                  </a:extLst>
                </a:gridCol>
              </a:tblGrid>
              <a:tr h="70008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Λάμψη</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Ρητινώδης</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710041884"/>
                  </a:ext>
                </a:extLst>
              </a:tr>
              <a:tr h="83661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Χρώμα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rgbClr val="000000"/>
                          </a:solidFill>
                          <a:effectLst/>
                          <a:latin typeface="Arial" panose="020B0604020202020204" pitchFamily="34" charset="0"/>
                        </a:rPr>
                        <a:t>Κόκκινο - πορτοκαλί </a:t>
                      </a:r>
                      <a:br>
                        <a:rPr kumimoji="0" lang="el-GR" altLang="el-GR" sz="2400" b="0" i="0" u="none" strike="noStrike" cap="none" normalizeH="0" baseline="0">
                          <a:ln>
                            <a:noFill/>
                          </a:ln>
                          <a:solidFill>
                            <a:srgbClr val="000000"/>
                          </a:solidFill>
                          <a:effectLst/>
                          <a:latin typeface="Arial" panose="020B0604020202020204" pitchFamily="34" charset="0"/>
                        </a:rPr>
                      </a:br>
                      <a:r>
                        <a:rPr kumimoji="0" lang="el-GR" altLang="el-GR" sz="2400" b="0" i="0" u="none" strike="noStrike" cap="none" normalizeH="0" baseline="0">
                          <a:ln>
                            <a:noFill/>
                          </a:ln>
                          <a:solidFill>
                            <a:srgbClr val="000000"/>
                          </a:solidFill>
                          <a:effectLst/>
                          <a:latin typeface="Arial" panose="020B0604020202020204" pitchFamily="34" charset="0"/>
                        </a:rPr>
                        <a:t>Κίτρινο </a:t>
                      </a:r>
                      <a:r>
                        <a:rPr kumimoji="0" lang="en-US" altLang="el-GR" sz="2400" b="0" i="0" u="none" strike="noStrike" cap="none" normalizeH="0" baseline="0">
                          <a:ln>
                            <a:noFill/>
                          </a:ln>
                          <a:solidFill>
                            <a:srgbClr val="000000"/>
                          </a:solidFill>
                          <a:effectLst/>
                          <a:latin typeface="Arial" panose="020B0604020202020204" pitchFamily="34" charset="0"/>
                        </a:rPr>
                        <a:t>-</a:t>
                      </a:r>
                      <a:r>
                        <a:rPr kumimoji="0" lang="el-GR" altLang="el-GR" sz="2400" b="0" i="0" u="none" strike="noStrike" cap="none" normalizeH="0" baseline="0">
                          <a:ln>
                            <a:noFill/>
                          </a:ln>
                          <a:solidFill>
                            <a:srgbClr val="000000"/>
                          </a:solidFill>
                          <a:effectLst/>
                          <a:latin typeface="Arial" panose="020B0604020202020204" pitchFamily="34" charset="0"/>
                        </a:rPr>
                        <a:t> πορτοκαλί</a:t>
                      </a:r>
                      <a:endParaRPr kumimoji="0" lang="el-GR" altLang="el-GR" sz="2800" b="0" i="0" u="none" strike="noStrike" cap="none" normalizeH="0" baseline="0">
                        <a:ln>
                          <a:noFill/>
                        </a:ln>
                        <a:solidFill>
                          <a:schemeClr val="tx1"/>
                        </a:solidFill>
                        <a:effectLst/>
                        <a:latin typeface="Arial Narrow" panose="020B0606020202030204" pitchFamily="34" charset="0"/>
                      </a:endParaRP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4173021415"/>
                  </a:ext>
                </a:extLst>
              </a:tr>
              <a:tr h="10541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Γρ. σκόνης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rgbClr val="000000"/>
                          </a:solidFill>
                          <a:effectLst/>
                          <a:latin typeface="Arial" panose="020B0604020202020204" pitchFamily="34" charset="0"/>
                        </a:rPr>
                        <a:t>Κόκκινη </a:t>
                      </a:r>
                      <a:r>
                        <a:rPr kumimoji="0" lang="en-US" altLang="el-GR" sz="2400" b="0" i="0" u="none" strike="noStrike" cap="none" normalizeH="0" baseline="0">
                          <a:ln>
                            <a:noFill/>
                          </a:ln>
                          <a:solidFill>
                            <a:srgbClr val="000000"/>
                          </a:solidFill>
                          <a:effectLst/>
                          <a:latin typeface="Arial" panose="020B0604020202020204" pitchFamily="34" charset="0"/>
                        </a:rPr>
                        <a:t>-</a:t>
                      </a:r>
                      <a:r>
                        <a:rPr kumimoji="0" lang="el-GR" altLang="el-GR" sz="2400" b="0" i="0" u="none" strike="noStrike" cap="none" normalizeH="0" baseline="0">
                          <a:ln>
                            <a:noFill/>
                          </a:ln>
                          <a:solidFill>
                            <a:srgbClr val="000000"/>
                          </a:solidFill>
                          <a:effectLst/>
                          <a:latin typeface="Arial" panose="020B0604020202020204" pitchFamily="34" charset="0"/>
                        </a:rPr>
                        <a:t> πορτοκαλί</a:t>
                      </a:r>
                      <a:br>
                        <a:rPr kumimoji="0" lang="el-GR" altLang="el-GR" sz="2400" b="0" i="0" u="none" strike="noStrike" cap="none" normalizeH="0" baseline="0">
                          <a:ln>
                            <a:noFill/>
                          </a:ln>
                          <a:solidFill>
                            <a:srgbClr val="000000"/>
                          </a:solidFill>
                          <a:effectLst/>
                          <a:latin typeface="Arial" panose="020B0604020202020204" pitchFamily="34" charset="0"/>
                        </a:rPr>
                      </a:br>
                      <a:r>
                        <a:rPr kumimoji="0" lang="el-GR" altLang="el-GR" sz="2400" b="0" i="0" u="none" strike="noStrike" cap="none" normalizeH="0" baseline="0">
                          <a:ln>
                            <a:noFill/>
                          </a:ln>
                          <a:solidFill>
                            <a:srgbClr val="000000"/>
                          </a:solidFill>
                          <a:effectLst/>
                          <a:latin typeface="Arial" panose="020B0604020202020204" pitchFamily="34" charset="0"/>
                        </a:rPr>
                        <a:t>Ανοικτοκίτρινη</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376228344"/>
                  </a:ext>
                </a:extLst>
              </a:tr>
              <a:tr h="62071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Σκληρότητα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800" b="0" i="0" u="none" strike="noStrike" cap="none" normalizeH="0" baseline="0">
                          <a:ln>
                            <a:noFill/>
                          </a:ln>
                          <a:solidFill>
                            <a:srgbClr val="006666"/>
                          </a:solidFill>
                          <a:effectLst/>
                          <a:latin typeface="Arial" panose="020B0604020202020204" pitchFamily="34" charset="0"/>
                        </a:rPr>
                        <a:t>1½ - 2</a:t>
                      </a:r>
                      <a:endParaRPr kumimoji="0" lang="el-GR" altLang="el-GR" sz="2400" b="0" i="0" u="none" strike="noStrike" cap="none" normalizeH="0" baseline="0">
                        <a:ln>
                          <a:noFill/>
                        </a:ln>
                        <a:solidFill>
                          <a:srgbClr val="006666"/>
                        </a:solidFill>
                        <a:effectLst/>
                        <a:latin typeface="Arial" panose="020B0604020202020204" pitchFamily="34" charset="0"/>
                      </a:endParaRP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402307170"/>
                  </a:ext>
                </a:extLst>
              </a:tr>
              <a:tr h="6223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Ειδ. βάρος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3,5</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851912402"/>
                  </a:ext>
                </a:extLst>
              </a:tr>
              <a:tr h="66198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Σχισμός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Καλός</a:t>
                      </a:r>
                      <a:br>
                        <a:rPr kumimoji="0" lang="el-GR" altLang="el-GR" sz="2400" b="0" i="0" u="none" strike="noStrike" cap="none" normalizeH="0" baseline="0">
                          <a:ln>
                            <a:noFill/>
                          </a:ln>
                          <a:solidFill>
                            <a:schemeClr val="tx1"/>
                          </a:solidFill>
                          <a:effectLst/>
                          <a:latin typeface="Arial" panose="020B0604020202020204" pitchFamily="34" charset="0"/>
                        </a:rPr>
                      </a:br>
                      <a:r>
                        <a:rPr kumimoji="0" lang="el-GR" altLang="el-GR" sz="2400" b="0" i="0" u="none" strike="noStrike" cap="none" normalizeH="0" baseline="0">
                          <a:ln>
                            <a:noFill/>
                          </a:ln>
                          <a:solidFill>
                            <a:schemeClr val="tx1"/>
                          </a:solidFill>
                          <a:effectLst/>
                          <a:latin typeface="Arial" panose="020B0604020202020204" pitchFamily="34" charset="0"/>
                        </a:rPr>
                        <a:t>Τέλειος</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816346816"/>
                  </a:ext>
                </a:extLst>
              </a:tr>
            </a:tbl>
          </a:graphicData>
        </a:graphic>
      </p:graphicFrame>
      <p:sp>
        <p:nvSpPr>
          <p:cNvPr id="90145" name="Rectangle 33">
            <a:extLst>
              <a:ext uri="{FF2B5EF4-FFF2-40B4-BE49-F238E27FC236}">
                <a16:creationId xmlns:a16="http://schemas.microsoft.com/office/drawing/2014/main" id="{A53785EC-E644-4147-8BF1-B2E65D4A39C9}"/>
              </a:ext>
            </a:extLst>
          </p:cNvPr>
          <p:cNvSpPr>
            <a:spLocks noGrp="1" noChangeArrowheads="1"/>
          </p:cNvSpPr>
          <p:nvPr>
            <p:ph type="title"/>
          </p:nvPr>
        </p:nvSpPr>
        <p:spPr>
          <a:xfrm>
            <a:off x="457200" y="381000"/>
            <a:ext cx="8132763" cy="762000"/>
          </a:xfrm>
          <a:noFill/>
          <a:ln/>
        </p:spPr>
        <p:txBody>
          <a:bodyPr>
            <a:spAutoFit/>
          </a:bodyPr>
          <a:lstStyle/>
          <a:p>
            <a:pPr algn="l">
              <a:tabLst>
                <a:tab pos="2857500" algn="l"/>
                <a:tab pos="5942013" algn="l"/>
              </a:tabLst>
            </a:pPr>
            <a:r>
              <a:rPr lang="en-US" altLang="el-GR">
                <a:solidFill>
                  <a:srgbClr val="66FFFF"/>
                </a:solidFill>
              </a:rPr>
              <a:t>AsS, As</a:t>
            </a:r>
            <a:r>
              <a:rPr lang="en-US" altLang="el-GR" baseline="-25000">
                <a:solidFill>
                  <a:srgbClr val="66FFFF"/>
                </a:solidFill>
              </a:rPr>
              <a:t>2</a:t>
            </a:r>
            <a:r>
              <a:rPr lang="en-US" altLang="el-GR">
                <a:solidFill>
                  <a:srgbClr val="66FFFF"/>
                </a:solidFill>
              </a:rPr>
              <a:t>S</a:t>
            </a:r>
            <a:r>
              <a:rPr lang="en-US" altLang="el-GR" baseline="-25000">
                <a:solidFill>
                  <a:srgbClr val="66FFFF"/>
                </a:solidFill>
              </a:rPr>
              <a:t>3</a:t>
            </a:r>
            <a:r>
              <a:rPr lang="en-US" altLang="el-GR">
                <a:solidFill>
                  <a:srgbClr val="66FFFF"/>
                </a:solidFill>
              </a:rPr>
              <a:t> </a:t>
            </a:r>
            <a:r>
              <a:rPr lang="en-US" altLang="el-GR"/>
              <a:t>	</a:t>
            </a:r>
            <a:r>
              <a:rPr lang="el-GR" altLang="el-GR"/>
              <a:t>Σανδαράχη</a:t>
            </a:r>
            <a:r>
              <a:rPr lang="en-US" altLang="el-GR"/>
              <a:t>	</a:t>
            </a:r>
            <a:r>
              <a:rPr lang="el-GR" altLang="el-GR" sz="3200">
                <a:solidFill>
                  <a:srgbClr val="66FFFF"/>
                </a:solidFill>
              </a:rPr>
              <a:t>Μονοκλινές</a:t>
            </a:r>
          </a:p>
        </p:txBody>
      </p:sp>
      <p:pic>
        <p:nvPicPr>
          <p:cNvPr id="90148" name="Picture 36">
            <a:extLst>
              <a:ext uri="{FF2B5EF4-FFF2-40B4-BE49-F238E27FC236}">
                <a16:creationId xmlns:a16="http://schemas.microsoft.com/office/drawing/2014/main" id="{1BD3A0C2-4F2C-4F1B-83D8-260D01BA8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189288"/>
            <a:ext cx="868363" cy="468312"/>
          </a:xfrm>
          <a:prstGeom prst="rect">
            <a:avLst/>
          </a:prstGeom>
          <a:noFill/>
          <a:extLst>
            <a:ext uri="{909E8E84-426E-40DD-AFC4-6F175D3DCCD1}">
              <a14:hiddenFill xmlns:a14="http://schemas.microsoft.com/office/drawing/2010/main">
                <a:solidFill>
                  <a:srgbClr val="FFFFFF"/>
                </a:solidFill>
              </a14:hiddenFill>
            </a:ext>
          </a:extLst>
        </p:spPr>
      </p:pic>
      <p:pic>
        <p:nvPicPr>
          <p:cNvPr id="90149" name="Picture 37">
            <a:extLst>
              <a:ext uri="{FF2B5EF4-FFF2-40B4-BE49-F238E27FC236}">
                <a16:creationId xmlns:a16="http://schemas.microsoft.com/office/drawing/2014/main" id="{A0EC2CAC-9D7B-4912-897B-F4272DDD0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3657600"/>
            <a:ext cx="868362" cy="468313"/>
          </a:xfrm>
          <a:prstGeom prst="rect">
            <a:avLst/>
          </a:prstGeom>
          <a:noFill/>
          <a:extLst>
            <a:ext uri="{909E8E84-426E-40DD-AFC4-6F175D3DCCD1}">
              <a14:hiddenFill xmlns:a14="http://schemas.microsoft.com/office/drawing/2010/main">
                <a:solidFill>
                  <a:srgbClr val="FFFFFF"/>
                </a:solidFill>
              </a14:hiddenFill>
            </a:ext>
          </a:extLst>
        </p:spPr>
      </p:pic>
      <p:pic>
        <p:nvPicPr>
          <p:cNvPr id="90154" name="Picture 42">
            <a:extLst>
              <a:ext uri="{FF2B5EF4-FFF2-40B4-BE49-F238E27FC236}">
                <a16:creationId xmlns:a16="http://schemas.microsoft.com/office/drawing/2014/main" id="{AAAE36A8-467B-4321-AFEC-CF26782F4E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1628775"/>
            <a:ext cx="2789237" cy="4591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58" name="Group 22">
            <a:extLst>
              <a:ext uri="{FF2B5EF4-FFF2-40B4-BE49-F238E27FC236}">
                <a16:creationId xmlns:a16="http://schemas.microsoft.com/office/drawing/2014/main" id="{F860CDB2-FCC0-47BF-8540-BD2378A392AB}"/>
              </a:ext>
            </a:extLst>
          </p:cNvPr>
          <p:cNvGraphicFramePr>
            <a:graphicFrameLocks noGrp="1"/>
          </p:cNvGraphicFramePr>
          <p:nvPr/>
        </p:nvGraphicFramePr>
        <p:xfrm>
          <a:off x="304800" y="1905000"/>
          <a:ext cx="5029200" cy="2609850"/>
        </p:xfrm>
        <a:graphic>
          <a:graphicData uri="http://schemas.openxmlformats.org/drawingml/2006/table">
            <a:tbl>
              <a:tblPr/>
              <a:tblGrid>
                <a:gridCol w="5029200">
                  <a:extLst>
                    <a:ext uri="{9D8B030D-6E8A-4147-A177-3AD203B41FA5}">
                      <a16:colId xmlns:a16="http://schemas.microsoft.com/office/drawing/2014/main" val="1285461199"/>
                    </a:ext>
                  </a:extLst>
                </a:gridCol>
              </a:tblGrid>
              <a:tr h="47625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Εμφάνιση</a:t>
                      </a:r>
                    </a:p>
                  </a:txBody>
                  <a:tcPr horzOverflow="overflow">
                    <a:lnL cap="flat">
                      <a:noFill/>
                    </a:lnL>
                    <a:lnR cap="flat">
                      <a:noFill/>
                    </a:lnR>
                    <a:lnT cap="flat">
                      <a:noFill/>
                    </a:lnT>
                    <a:lnB>
                      <a:noFill/>
                    </a:lnB>
                    <a:lnTlToBr>
                      <a:noFill/>
                    </a:lnTlToBr>
                    <a:lnBlToTr>
                      <a:noFill/>
                    </a:lnBlToTr>
                    <a:solidFill>
                      <a:srgbClr val="996600"/>
                    </a:solidFill>
                  </a:tcPr>
                </a:tc>
                <a:extLst>
                  <a:ext uri="{0D108BD9-81ED-4DB2-BD59-A6C34878D82A}">
                    <a16:rowId xmlns:a16="http://schemas.microsoft.com/office/drawing/2014/main" val="3854439188"/>
                  </a:ext>
                </a:extLst>
              </a:tr>
              <a:tr h="21336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Ορυκτά χαμηλής θερμοκρασίας. </a:t>
                      </a:r>
                      <a:br>
                        <a:rPr kumimoji="0" lang="el-GR" altLang="el-GR" sz="2400" b="0" i="0" u="none" strike="noStrike" cap="none" normalizeH="0" baseline="0">
                          <a:ln>
                            <a:noFill/>
                          </a:ln>
                          <a:solidFill>
                            <a:schemeClr val="tx1"/>
                          </a:solidFill>
                          <a:effectLst/>
                          <a:latin typeface="Arial" panose="020B0604020202020204" pitchFamily="34" charset="0"/>
                        </a:rPr>
                      </a:br>
                      <a:r>
                        <a:rPr kumimoji="0" lang="el-GR" altLang="el-GR" sz="2400" b="0" i="0" u="none" strike="noStrike" cap="none" normalizeH="0" baseline="0">
                          <a:ln>
                            <a:noFill/>
                          </a:ln>
                          <a:solidFill>
                            <a:schemeClr val="tx1"/>
                          </a:solidFill>
                          <a:effectLst/>
                          <a:latin typeface="Arial" panose="020B0604020202020204" pitchFamily="34" charset="0"/>
                        </a:rPr>
                        <a:t>Σε υδροθερμικές φλέβες μαζί με ορυκτά As-Sb. Σε φουμαρόλες ως ηφαιστειακά προϊόντα εξαχνώσεως. Σε θερμές πηγές. </a:t>
                      </a:r>
                    </a:p>
                  </a:txBody>
                  <a:tcPr horzOverflow="overflow">
                    <a:lnL cap="flat">
                      <a:noFill/>
                    </a:lnL>
                    <a:lnR cap="flat">
                      <a:noFill/>
                    </a:lnR>
                    <a:lnT>
                      <a:noFill/>
                    </a:lnT>
                    <a:lnB cap="flat">
                      <a:noFill/>
                    </a:lnB>
                    <a:lnTlToBr>
                      <a:noFill/>
                    </a:lnTlToBr>
                    <a:lnBlToTr>
                      <a:noFill/>
                    </a:lnBlToTr>
                    <a:solidFill>
                      <a:srgbClr val="FFFFCC"/>
                    </a:solidFill>
                  </a:tcPr>
                </a:tc>
                <a:extLst>
                  <a:ext uri="{0D108BD9-81ED-4DB2-BD59-A6C34878D82A}">
                    <a16:rowId xmlns:a16="http://schemas.microsoft.com/office/drawing/2014/main" val="4165386646"/>
                  </a:ext>
                </a:extLst>
              </a:tr>
            </a:tbl>
          </a:graphicData>
        </a:graphic>
      </p:graphicFrame>
      <p:sp>
        <p:nvSpPr>
          <p:cNvPr id="91153" name="Rectangle 17">
            <a:extLst>
              <a:ext uri="{FF2B5EF4-FFF2-40B4-BE49-F238E27FC236}">
                <a16:creationId xmlns:a16="http://schemas.microsoft.com/office/drawing/2014/main" id="{B0E0279C-540C-416C-93F9-51C052BFCD1A}"/>
              </a:ext>
            </a:extLst>
          </p:cNvPr>
          <p:cNvSpPr>
            <a:spLocks noGrp="1" noChangeArrowheads="1"/>
          </p:cNvSpPr>
          <p:nvPr>
            <p:ph type="title"/>
          </p:nvPr>
        </p:nvSpPr>
        <p:spPr>
          <a:xfrm>
            <a:off x="457200" y="381000"/>
            <a:ext cx="8132763" cy="762000"/>
          </a:xfrm>
          <a:noFill/>
          <a:ln/>
        </p:spPr>
        <p:txBody>
          <a:bodyPr>
            <a:spAutoFit/>
          </a:bodyPr>
          <a:lstStyle/>
          <a:p>
            <a:pPr algn="l">
              <a:tabLst>
                <a:tab pos="2857500" algn="l"/>
                <a:tab pos="5942013" algn="l"/>
              </a:tabLst>
            </a:pPr>
            <a:r>
              <a:rPr lang="en-US" altLang="el-GR">
                <a:solidFill>
                  <a:srgbClr val="66FFFF"/>
                </a:solidFill>
              </a:rPr>
              <a:t>AsS, As</a:t>
            </a:r>
            <a:r>
              <a:rPr lang="en-US" altLang="el-GR" baseline="-25000">
                <a:solidFill>
                  <a:srgbClr val="66FFFF"/>
                </a:solidFill>
              </a:rPr>
              <a:t>2</a:t>
            </a:r>
            <a:r>
              <a:rPr lang="en-US" altLang="el-GR">
                <a:solidFill>
                  <a:srgbClr val="66FFFF"/>
                </a:solidFill>
              </a:rPr>
              <a:t>S</a:t>
            </a:r>
            <a:r>
              <a:rPr lang="en-US" altLang="el-GR" baseline="-25000">
                <a:solidFill>
                  <a:srgbClr val="66FFFF"/>
                </a:solidFill>
              </a:rPr>
              <a:t>3</a:t>
            </a:r>
            <a:r>
              <a:rPr lang="en-US" altLang="el-GR">
                <a:solidFill>
                  <a:srgbClr val="66FFFF"/>
                </a:solidFill>
              </a:rPr>
              <a:t> </a:t>
            </a:r>
            <a:r>
              <a:rPr lang="en-US" altLang="el-GR"/>
              <a:t>	</a:t>
            </a:r>
            <a:r>
              <a:rPr lang="el-GR" altLang="el-GR"/>
              <a:t>Σανδαράχη</a:t>
            </a:r>
            <a:r>
              <a:rPr lang="en-US" altLang="el-GR"/>
              <a:t>	</a:t>
            </a:r>
            <a:r>
              <a:rPr lang="el-GR" altLang="el-GR" sz="3200">
                <a:solidFill>
                  <a:srgbClr val="66FFFF"/>
                </a:solidFill>
              </a:rPr>
              <a:t>Μονοκλινές</a:t>
            </a:r>
          </a:p>
        </p:txBody>
      </p:sp>
      <p:pic>
        <p:nvPicPr>
          <p:cNvPr id="91161" name="Picture 25">
            <a:extLst>
              <a:ext uri="{FF2B5EF4-FFF2-40B4-BE49-F238E27FC236}">
                <a16:creationId xmlns:a16="http://schemas.microsoft.com/office/drawing/2014/main" id="{43103F70-0DF1-4FFD-8D17-0C8C66F04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916113"/>
            <a:ext cx="2789237" cy="395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00" name="Group 40">
            <a:extLst>
              <a:ext uri="{FF2B5EF4-FFF2-40B4-BE49-F238E27FC236}">
                <a16:creationId xmlns:a16="http://schemas.microsoft.com/office/drawing/2014/main" id="{3B8E75B9-CED9-49FC-9650-C41833A05C11}"/>
              </a:ext>
            </a:extLst>
          </p:cNvPr>
          <p:cNvGraphicFramePr>
            <a:graphicFrameLocks noGrp="1"/>
          </p:cNvGraphicFramePr>
          <p:nvPr/>
        </p:nvGraphicFramePr>
        <p:xfrm>
          <a:off x="228600" y="1447800"/>
          <a:ext cx="8686800" cy="2097088"/>
        </p:xfrm>
        <a:graphic>
          <a:graphicData uri="http://schemas.openxmlformats.org/drawingml/2006/table">
            <a:tbl>
              <a:tblPr/>
              <a:tblGrid>
                <a:gridCol w="939800">
                  <a:extLst>
                    <a:ext uri="{9D8B030D-6E8A-4147-A177-3AD203B41FA5}">
                      <a16:colId xmlns:a16="http://schemas.microsoft.com/office/drawing/2014/main" val="3041603453"/>
                    </a:ext>
                  </a:extLst>
                </a:gridCol>
                <a:gridCol w="7747000">
                  <a:extLst>
                    <a:ext uri="{9D8B030D-6E8A-4147-A177-3AD203B41FA5}">
                      <a16:colId xmlns:a16="http://schemas.microsoft.com/office/drawing/2014/main" val="187573364"/>
                    </a:ext>
                  </a:extLst>
                </a:gridCol>
              </a:tblGrid>
              <a:tr h="5334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Χρήση</a:t>
                      </a:r>
                    </a:p>
                  </a:txBody>
                  <a:tcP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Παλαιότερα στην κατασκευή πυροτεχνημάτων, στις βαφές και στην αποτρίχωση.</a:t>
                      </a: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838341744"/>
                  </a:ext>
                </a:extLst>
              </a:tr>
              <a:tr h="24606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Όνομα</a:t>
                      </a:r>
                    </a:p>
                  </a:txBody>
                  <a:tcPr horzOverflow="overflow">
                    <a:lnL cap="flat">
                      <a:noFill/>
                    </a:lnL>
                    <a:lnR>
                      <a:noFill/>
                    </a:lnR>
                    <a:lnT w="12700" cap="flat" cmpd="sng" algn="ctr">
                      <a:solidFill>
                        <a:schemeClr val="tx1"/>
                      </a:solidFill>
                      <a:prstDash val="dot"/>
                      <a:round/>
                      <a:headEnd type="none" w="med" len="med"/>
                      <a:tailEnd type="none" w="med" len="med"/>
                    </a:lnT>
                    <a:lnB>
                      <a:noFill/>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Αρχαιότητα </a:t>
                      </a:r>
                      <a:r>
                        <a:rPr kumimoji="0" lang="el-GR" altLang="el-GR" sz="2400" b="1" i="0" u="none" strike="noStrike" cap="none" normalizeH="0" baseline="0">
                          <a:ln>
                            <a:noFill/>
                          </a:ln>
                          <a:solidFill>
                            <a:schemeClr val="folHlink"/>
                          </a:solidFill>
                          <a:effectLst/>
                          <a:latin typeface="Arial" panose="020B0604020202020204" pitchFamily="34" charset="0"/>
                        </a:rPr>
                        <a:t>(Σανδαράχη </a:t>
                      </a:r>
                      <a:r>
                        <a:rPr kumimoji="0" lang="en-US" altLang="el-GR" sz="2400" b="1" i="0" u="none" strike="noStrike" cap="none" normalizeH="0" baseline="0">
                          <a:ln>
                            <a:noFill/>
                          </a:ln>
                          <a:solidFill>
                            <a:schemeClr val="folHlink"/>
                          </a:solidFill>
                          <a:effectLst/>
                          <a:latin typeface="Arial" panose="020B0604020202020204" pitchFamily="34" charset="0"/>
                        </a:rPr>
                        <a:t>-</a:t>
                      </a:r>
                      <a:r>
                        <a:rPr kumimoji="0" lang="el-GR" altLang="el-GR" sz="2400" b="1" i="0" u="none" strike="noStrike" cap="none" normalizeH="0" baseline="0">
                          <a:ln>
                            <a:noFill/>
                          </a:ln>
                          <a:solidFill>
                            <a:schemeClr val="folHlink"/>
                          </a:solidFill>
                          <a:effectLst/>
                          <a:latin typeface="Arial" panose="020B0604020202020204" pitchFamily="34" charset="0"/>
                        </a:rPr>
                        <a:t> Αρρενικόν)</a:t>
                      </a:r>
                      <a:r>
                        <a:rPr kumimoji="0" lang="el-GR" altLang="el-GR" sz="2400" b="0" i="0" u="none" strike="noStrike" cap="none" normalizeH="0" baseline="0">
                          <a:ln>
                            <a:noFill/>
                          </a:ln>
                          <a:solidFill>
                            <a:schemeClr val="tx1"/>
                          </a:solidFill>
                          <a:effectLst/>
                          <a:latin typeface="Arial" panose="020B0604020202020204" pitchFamily="34" charset="0"/>
                        </a:rPr>
                        <a:t>. </a:t>
                      </a: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770832357"/>
                  </a:ext>
                </a:extLst>
              </a:tr>
              <a:tr h="28416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000" b="1" i="0" u="none" strike="noStrike" cap="none" normalizeH="0" baseline="0">
                        <a:ln>
                          <a:noFill/>
                        </a:ln>
                        <a:solidFill>
                          <a:srgbClr val="FFFFFF"/>
                        </a:solidFill>
                        <a:effectLst/>
                        <a:latin typeface="Arial Narrow" panose="020B0606020202030204" pitchFamily="34" charset="0"/>
                      </a:endParaRPr>
                    </a:p>
                  </a:txBody>
                  <a:tcPr horzOverflow="overflow">
                    <a:lnL cap="flat">
                      <a:noFill/>
                    </a:lnL>
                    <a:lnR>
                      <a:noFill/>
                    </a:lnR>
                    <a:lnT>
                      <a:noFill/>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l-GR" sz="2400" b="1" i="0" u="none" strike="noStrike" cap="none" normalizeH="0" baseline="0">
                          <a:ln>
                            <a:noFill/>
                          </a:ln>
                          <a:solidFill>
                            <a:srgbClr val="CC0000"/>
                          </a:solidFill>
                          <a:effectLst/>
                          <a:latin typeface="Arial" panose="020B0604020202020204" pitchFamily="34" charset="0"/>
                        </a:rPr>
                        <a:t>Realgar (GB),</a:t>
                      </a:r>
                      <a:r>
                        <a:rPr kumimoji="0" lang="el-GR" altLang="el-GR" sz="2400" b="1" i="0" u="none" strike="noStrike" cap="none" normalizeH="0" baseline="0">
                          <a:ln>
                            <a:noFill/>
                          </a:ln>
                          <a:solidFill>
                            <a:srgbClr val="CC0000"/>
                          </a:solidFill>
                          <a:effectLst/>
                          <a:latin typeface="Arial" panose="020B0604020202020204" pitchFamily="34" charset="0"/>
                        </a:rPr>
                        <a:t> </a:t>
                      </a:r>
                      <a:r>
                        <a:rPr kumimoji="0" lang="el-GR" altLang="el-GR" sz="2400" b="1" i="0" u="none" strike="noStrike" cap="none" normalizeH="0" baseline="0">
                          <a:ln>
                            <a:noFill/>
                          </a:ln>
                          <a:solidFill>
                            <a:srgbClr val="000099"/>
                          </a:solidFill>
                          <a:effectLst/>
                          <a:latin typeface="Arial" panose="020B0604020202020204" pitchFamily="34" charset="0"/>
                        </a:rPr>
                        <a:t>Réalgar </a:t>
                      </a:r>
                      <a:r>
                        <a:rPr kumimoji="0" lang="en-US" altLang="el-GR" sz="2400" b="1" i="0" u="none" strike="noStrike" cap="none" normalizeH="0" baseline="0">
                          <a:ln>
                            <a:noFill/>
                          </a:ln>
                          <a:solidFill>
                            <a:srgbClr val="000099"/>
                          </a:solidFill>
                          <a:effectLst/>
                          <a:latin typeface="Arial" panose="020B0604020202020204" pitchFamily="34" charset="0"/>
                        </a:rPr>
                        <a:t>(F),</a:t>
                      </a:r>
                      <a:r>
                        <a:rPr kumimoji="0" lang="el-GR" altLang="el-GR" sz="2400" b="1" i="0" u="none" strike="noStrike" cap="none" normalizeH="0" baseline="0">
                          <a:ln>
                            <a:noFill/>
                          </a:ln>
                          <a:solidFill>
                            <a:srgbClr val="000099"/>
                          </a:solidFill>
                          <a:effectLst/>
                          <a:latin typeface="Arial" panose="020B0604020202020204" pitchFamily="34" charset="0"/>
                        </a:rPr>
                        <a:t> </a:t>
                      </a:r>
                      <a:r>
                        <a:rPr kumimoji="0" lang="en-US" altLang="el-GR" sz="2400" b="1" i="0" u="none" strike="noStrike" cap="none" normalizeH="0" baseline="0">
                          <a:ln>
                            <a:noFill/>
                          </a:ln>
                          <a:solidFill>
                            <a:srgbClr val="CC6600"/>
                          </a:solidFill>
                          <a:effectLst/>
                          <a:latin typeface="Arial" panose="020B0604020202020204" pitchFamily="34" charset="0"/>
                        </a:rPr>
                        <a:t>Realgar</a:t>
                      </a:r>
                      <a:r>
                        <a:rPr kumimoji="0" lang="el-GR" altLang="el-GR" sz="2400" b="1" i="0" u="none" strike="noStrike" cap="none" normalizeH="0" baseline="0">
                          <a:ln>
                            <a:noFill/>
                          </a:ln>
                          <a:solidFill>
                            <a:srgbClr val="CC6600"/>
                          </a:solidFill>
                          <a:effectLst/>
                          <a:latin typeface="Arial" panose="020B0604020202020204" pitchFamily="34" charset="0"/>
                        </a:rPr>
                        <a:t> </a:t>
                      </a:r>
                      <a:r>
                        <a:rPr kumimoji="0" lang="en-US" altLang="el-GR" sz="2400" b="1" i="0" u="none" strike="noStrike" cap="none" normalizeH="0" baseline="0">
                          <a:ln>
                            <a:noFill/>
                          </a:ln>
                          <a:solidFill>
                            <a:srgbClr val="CC6600"/>
                          </a:solidFill>
                          <a:effectLst/>
                          <a:latin typeface="Arial" panose="020B0604020202020204" pitchFamily="34" charset="0"/>
                        </a:rPr>
                        <a:t>(D)</a:t>
                      </a:r>
                      <a:br>
                        <a:rPr kumimoji="0" lang="en-US" altLang="el-GR" sz="2400" b="1" i="0" u="none" strike="noStrike" cap="none" normalizeH="0" baseline="0">
                          <a:ln>
                            <a:noFill/>
                          </a:ln>
                          <a:solidFill>
                            <a:srgbClr val="CC6600"/>
                          </a:solidFill>
                          <a:effectLst/>
                          <a:latin typeface="Arial" panose="020B0604020202020204" pitchFamily="34" charset="0"/>
                        </a:rPr>
                      </a:br>
                      <a:r>
                        <a:rPr kumimoji="0" lang="en-US" altLang="el-GR" sz="2400" b="1" i="0" u="none" strike="noStrike" cap="none" normalizeH="0" baseline="0">
                          <a:ln>
                            <a:noFill/>
                          </a:ln>
                          <a:solidFill>
                            <a:srgbClr val="CC0000"/>
                          </a:solidFill>
                          <a:effectLst/>
                          <a:latin typeface="Arial" panose="020B0604020202020204" pitchFamily="34" charset="0"/>
                        </a:rPr>
                        <a:t>Orpiment (GB),</a:t>
                      </a:r>
                      <a:r>
                        <a:rPr kumimoji="0" lang="el-GR" altLang="el-GR" sz="2400" b="1" i="0" u="none" strike="noStrike" cap="none" normalizeH="0" baseline="0">
                          <a:ln>
                            <a:noFill/>
                          </a:ln>
                          <a:solidFill>
                            <a:srgbClr val="CC0000"/>
                          </a:solidFill>
                          <a:effectLst/>
                          <a:latin typeface="Arial" panose="020B0604020202020204" pitchFamily="34" charset="0"/>
                        </a:rPr>
                        <a:t> </a:t>
                      </a:r>
                      <a:r>
                        <a:rPr kumimoji="0" lang="en-US" altLang="el-GR" sz="2400" b="1" i="0" u="none" strike="noStrike" cap="none" normalizeH="0" baseline="0">
                          <a:ln>
                            <a:noFill/>
                          </a:ln>
                          <a:solidFill>
                            <a:srgbClr val="000099"/>
                          </a:solidFill>
                          <a:effectLst/>
                          <a:latin typeface="Arial" panose="020B0604020202020204" pitchFamily="34" charset="0"/>
                        </a:rPr>
                        <a:t>Orpiment</a:t>
                      </a:r>
                      <a:r>
                        <a:rPr kumimoji="0" lang="el-GR" altLang="el-GR" sz="2400" b="1" i="0" u="none" strike="noStrike" cap="none" normalizeH="0" baseline="0">
                          <a:ln>
                            <a:noFill/>
                          </a:ln>
                          <a:solidFill>
                            <a:srgbClr val="000099"/>
                          </a:solidFill>
                          <a:effectLst/>
                          <a:latin typeface="Arial" panose="020B0604020202020204" pitchFamily="34" charset="0"/>
                        </a:rPr>
                        <a:t> </a:t>
                      </a:r>
                      <a:r>
                        <a:rPr kumimoji="0" lang="en-US" altLang="el-GR" sz="2400" b="1" i="0" u="none" strike="noStrike" cap="none" normalizeH="0" baseline="0">
                          <a:ln>
                            <a:noFill/>
                          </a:ln>
                          <a:solidFill>
                            <a:srgbClr val="000099"/>
                          </a:solidFill>
                          <a:effectLst/>
                          <a:latin typeface="Arial" panose="020B0604020202020204" pitchFamily="34" charset="0"/>
                        </a:rPr>
                        <a:t>(F),</a:t>
                      </a:r>
                      <a:r>
                        <a:rPr kumimoji="0" lang="el-GR" altLang="el-GR" sz="2400" b="1" i="0" u="none" strike="noStrike" cap="none" normalizeH="0" baseline="0">
                          <a:ln>
                            <a:noFill/>
                          </a:ln>
                          <a:solidFill>
                            <a:srgbClr val="000099"/>
                          </a:solidFill>
                          <a:effectLst/>
                          <a:latin typeface="Arial" panose="020B0604020202020204" pitchFamily="34" charset="0"/>
                        </a:rPr>
                        <a:t> </a:t>
                      </a:r>
                      <a:r>
                        <a:rPr kumimoji="0" lang="el-GR" altLang="el-GR" sz="2400" b="1" i="0" u="none" strike="noStrike" cap="none" normalizeH="0" baseline="0">
                          <a:ln>
                            <a:noFill/>
                          </a:ln>
                          <a:solidFill>
                            <a:srgbClr val="CC6600"/>
                          </a:solidFill>
                          <a:effectLst/>
                          <a:latin typeface="Arial" panose="020B0604020202020204" pitchFamily="34" charset="0"/>
                        </a:rPr>
                        <a:t>Auripigment  </a:t>
                      </a:r>
                      <a:r>
                        <a:rPr kumimoji="0" lang="en-US" altLang="el-GR" sz="2400" b="1" i="0" u="none" strike="noStrike" cap="none" normalizeH="0" baseline="0">
                          <a:ln>
                            <a:noFill/>
                          </a:ln>
                          <a:solidFill>
                            <a:srgbClr val="CC6600"/>
                          </a:solidFill>
                          <a:effectLst/>
                          <a:latin typeface="Arial" panose="020B0604020202020204" pitchFamily="34" charset="0"/>
                        </a:rPr>
                        <a:t>(D)</a:t>
                      </a:r>
                      <a:endParaRPr kumimoji="0" lang="el-GR" altLang="el-GR" sz="2400" b="1" i="0" u="none" strike="noStrike" cap="none" normalizeH="0" baseline="0">
                        <a:ln>
                          <a:noFill/>
                        </a:ln>
                        <a:solidFill>
                          <a:srgbClr val="CC6600"/>
                        </a:solidFill>
                        <a:effectLst/>
                        <a:latin typeface="Arial" panose="020B0604020202020204" pitchFamily="34" charset="0"/>
                      </a:endParaRP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674223378"/>
                  </a:ext>
                </a:extLst>
              </a:tr>
            </a:tbl>
          </a:graphicData>
        </a:graphic>
      </p:graphicFrame>
      <p:sp>
        <p:nvSpPr>
          <p:cNvPr id="92183" name="Rectangle 23">
            <a:extLst>
              <a:ext uri="{FF2B5EF4-FFF2-40B4-BE49-F238E27FC236}">
                <a16:creationId xmlns:a16="http://schemas.microsoft.com/office/drawing/2014/main" id="{6AB51D3A-9610-4ED3-BD91-80D1934578F5}"/>
              </a:ext>
            </a:extLst>
          </p:cNvPr>
          <p:cNvSpPr>
            <a:spLocks noGrp="1" noChangeArrowheads="1"/>
          </p:cNvSpPr>
          <p:nvPr>
            <p:ph type="title"/>
          </p:nvPr>
        </p:nvSpPr>
        <p:spPr>
          <a:xfrm>
            <a:off x="457200" y="381000"/>
            <a:ext cx="8132763" cy="762000"/>
          </a:xfrm>
          <a:noFill/>
          <a:ln/>
        </p:spPr>
        <p:txBody>
          <a:bodyPr>
            <a:spAutoFit/>
          </a:bodyPr>
          <a:lstStyle/>
          <a:p>
            <a:pPr algn="l">
              <a:tabLst>
                <a:tab pos="2857500" algn="l"/>
                <a:tab pos="5942013" algn="l"/>
              </a:tabLst>
            </a:pPr>
            <a:r>
              <a:rPr lang="en-US" altLang="el-GR">
                <a:solidFill>
                  <a:srgbClr val="66FFFF"/>
                </a:solidFill>
              </a:rPr>
              <a:t>AsS, As</a:t>
            </a:r>
            <a:r>
              <a:rPr lang="en-US" altLang="el-GR" baseline="-25000">
                <a:solidFill>
                  <a:srgbClr val="66FFFF"/>
                </a:solidFill>
              </a:rPr>
              <a:t>2</a:t>
            </a:r>
            <a:r>
              <a:rPr lang="en-US" altLang="el-GR">
                <a:solidFill>
                  <a:srgbClr val="66FFFF"/>
                </a:solidFill>
              </a:rPr>
              <a:t>S</a:t>
            </a:r>
            <a:r>
              <a:rPr lang="en-US" altLang="el-GR" baseline="-25000">
                <a:solidFill>
                  <a:srgbClr val="66FFFF"/>
                </a:solidFill>
              </a:rPr>
              <a:t>3</a:t>
            </a:r>
            <a:r>
              <a:rPr lang="en-US" altLang="el-GR">
                <a:solidFill>
                  <a:srgbClr val="66FFFF"/>
                </a:solidFill>
              </a:rPr>
              <a:t> </a:t>
            </a:r>
            <a:r>
              <a:rPr lang="en-US" altLang="el-GR"/>
              <a:t>	</a:t>
            </a:r>
            <a:r>
              <a:rPr lang="el-GR" altLang="el-GR"/>
              <a:t>Σανδαράχη</a:t>
            </a:r>
            <a:r>
              <a:rPr lang="en-US" altLang="el-GR"/>
              <a:t>	</a:t>
            </a:r>
            <a:r>
              <a:rPr lang="el-GR" altLang="el-GR" sz="3200">
                <a:solidFill>
                  <a:srgbClr val="66FFFF"/>
                </a:solidFill>
              </a:rPr>
              <a:t>Μονοκλινές</a:t>
            </a:r>
          </a:p>
        </p:txBody>
      </p:sp>
      <p:pic>
        <p:nvPicPr>
          <p:cNvPr id="92201" name="Picture 41">
            <a:extLst>
              <a:ext uri="{FF2B5EF4-FFF2-40B4-BE49-F238E27FC236}">
                <a16:creationId xmlns:a16="http://schemas.microsoft.com/office/drawing/2014/main" id="{BA33113E-4C69-43DF-88C3-317B878C4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716338"/>
            <a:ext cx="8056562" cy="2789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a:extLst>
              <a:ext uri="{FF2B5EF4-FFF2-40B4-BE49-F238E27FC236}">
                <a16:creationId xmlns:a16="http://schemas.microsoft.com/office/drawing/2014/main" id="{366CB7C7-3BF8-43D9-8279-96E517C726C3}"/>
              </a:ext>
            </a:extLst>
          </p:cNvPr>
          <p:cNvSpPr>
            <a:spLocks noGrp="1" noChangeArrowheads="1"/>
          </p:cNvSpPr>
          <p:nvPr>
            <p:ph type="body" idx="1"/>
          </p:nvPr>
        </p:nvSpPr>
        <p:spPr>
          <a:xfrm>
            <a:off x="685800" y="1371600"/>
            <a:ext cx="7772400" cy="4114800"/>
          </a:xfrm>
          <a:solidFill>
            <a:schemeClr val="accent1"/>
          </a:solidFill>
        </p:spPr>
        <p:txBody>
          <a:bodyPr/>
          <a:lstStyle/>
          <a:p>
            <a:pPr marL="1549400" indent="-1549400">
              <a:buFont typeface="Wingdings" panose="05000000000000000000" pitchFamily="2" charset="2"/>
              <a:buNone/>
            </a:pPr>
            <a:r>
              <a:rPr lang="el-GR" altLang="el-GR" sz="2800" b="1">
                <a:solidFill>
                  <a:schemeClr val="folHlink"/>
                </a:solidFill>
                <a:latin typeface="Arial" panose="020B0604020202020204" pitchFamily="34" charset="0"/>
              </a:rPr>
              <a:t>Δεσμός</a:t>
            </a:r>
            <a:r>
              <a:rPr lang="el-GR" altLang="el-GR" sz="2800">
                <a:latin typeface="Arial" panose="020B0604020202020204" pitchFamily="34" charset="0"/>
              </a:rPr>
              <a:t>:	</a:t>
            </a:r>
            <a:r>
              <a:rPr lang="el-GR" altLang="el-GR" sz="2800" b="1">
                <a:latin typeface="Arial" panose="020B0604020202020204" pitchFamily="34" charset="0"/>
              </a:rPr>
              <a:t>Ιονικός</a:t>
            </a:r>
            <a:r>
              <a:rPr lang="el-GR" altLang="el-GR" sz="2800">
                <a:latin typeface="Arial" panose="020B0604020202020204" pitchFamily="34" charset="0"/>
              </a:rPr>
              <a:t> (σε μερικά απλά σουλφίδια)</a:t>
            </a:r>
            <a:br>
              <a:rPr lang="el-GR" altLang="el-GR" sz="2800">
                <a:latin typeface="Arial" panose="020B0604020202020204" pitchFamily="34" charset="0"/>
              </a:rPr>
            </a:br>
            <a:r>
              <a:rPr lang="el-GR" altLang="el-GR" sz="2800" b="1">
                <a:latin typeface="Arial" panose="020B0604020202020204" pitchFamily="34" charset="0"/>
              </a:rPr>
              <a:t>Ομοιοπολικός</a:t>
            </a:r>
            <a:r>
              <a:rPr lang="el-GR" altLang="el-GR" sz="2800">
                <a:latin typeface="Arial" panose="020B0604020202020204" pitchFamily="34" charset="0"/>
              </a:rPr>
              <a:t> (στον καθαρό ZnS)</a:t>
            </a:r>
            <a:br>
              <a:rPr lang="el-GR" altLang="el-GR" sz="2800">
                <a:latin typeface="Arial" panose="020B0604020202020204" pitchFamily="34" charset="0"/>
              </a:rPr>
            </a:br>
            <a:r>
              <a:rPr lang="el-GR" altLang="el-GR" sz="2800" b="1">
                <a:latin typeface="Arial" panose="020B0604020202020204" pitchFamily="34" charset="0"/>
              </a:rPr>
              <a:t>Μεταλλικός</a:t>
            </a:r>
            <a:r>
              <a:rPr lang="el-GR" altLang="el-GR" sz="2800">
                <a:latin typeface="Arial" panose="020B0604020202020204" pitchFamily="34" charset="0"/>
              </a:rPr>
              <a:t> (σε άλλα σουλφίδια που είναι κράματα)</a:t>
            </a:r>
          </a:p>
          <a:p>
            <a:pPr marL="1549400" indent="-1549400">
              <a:buFont typeface="Wingdings" panose="05000000000000000000" pitchFamily="2" charset="2"/>
              <a:buNone/>
            </a:pPr>
            <a:r>
              <a:rPr lang="el-GR" altLang="el-GR" sz="2800" b="1">
                <a:solidFill>
                  <a:schemeClr val="folHlink"/>
                </a:solidFill>
                <a:latin typeface="Arial" panose="020B0604020202020204" pitchFamily="34" charset="0"/>
              </a:rPr>
              <a:t>Δομή</a:t>
            </a:r>
            <a:r>
              <a:rPr lang="el-GR" altLang="el-GR" sz="2800">
                <a:latin typeface="Arial" panose="020B0604020202020204" pitchFamily="34" charset="0"/>
              </a:rPr>
              <a:t>: 	Παρόμοια σε σουλφίδια και θειοάλατα</a:t>
            </a:r>
          </a:p>
          <a:p>
            <a:pPr marL="1549400" indent="-1549400">
              <a:buFont typeface="Wingdings" panose="05000000000000000000" pitchFamily="2" charset="2"/>
              <a:buNone/>
            </a:pPr>
            <a:r>
              <a:rPr lang="el-GR" altLang="el-GR" sz="2800" b="1">
                <a:solidFill>
                  <a:schemeClr val="folHlink"/>
                </a:solidFill>
                <a:latin typeface="Arial" panose="020B0604020202020204" pitchFamily="34" charset="0"/>
              </a:rPr>
              <a:t>Φώς</a:t>
            </a:r>
            <a:r>
              <a:rPr lang="el-GR" altLang="el-GR" sz="2800">
                <a:latin typeface="Arial" panose="020B0604020202020204" pitchFamily="34" charset="0"/>
              </a:rPr>
              <a:t>: 	Αδιαφανή ή </a:t>
            </a:r>
            <a:br>
              <a:rPr lang="el-GR" altLang="el-GR" sz="2800">
                <a:latin typeface="Arial" panose="020B0604020202020204" pitchFamily="34" charset="0"/>
              </a:rPr>
            </a:br>
            <a:r>
              <a:rPr lang="el-GR" altLang="el-GR" sz="2800">
                <a:latin typeface="Arial" panose="020B0604020202020204" pitchFamily="34" charset="0"/>
              </a:rPr>
              <a:t>με πολύ μεγάλο δείκτη διάθλασης</a:t>
            </a:r>
          </a:p>
          <a:p>
            <a:pPr marL="1549400" indent="-1549400">
              <a:buFont typeface="Wingdings" panose="05000000000000000000" pitchFamily="2" charset="2"/>
              <a:buNone/>
            </a:pPr>
            <a:r>
              <a:rPr lang="el-GR" altLang="el-GR" sz="2800" b="1">
                <a:solidFill>
                  <a:schemeClr val="folHlink"/>
                </a:solidFill>
                <a:latin typeface="Arial" panose="020B0604020202020204" pitchFamily="34" charset="0"/>
              </a:rPr>
              <a:t>Σκληρότητα</a:t>
            </a:r>
            <a:r>
              <a:rPr lang="el-GR" altLang="el-GR" sz="2800">
                <a:latin typeface="Arial" panose="020B0604020202020204" pitchFamily="34" charset="0"/>
              </a:rPr>
              <a:t>: 1-6,5</a:t>
            </a:r>
          </a:p>
          <a:p>
            <a:pPr marL="1549400" indent="-1549400"/>
            <a:endParaRPr lang="el-GR" altLang="el-GR" sz="280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36" name="Picture 108">
            <a:extLst>
              <a:ext uri="{FF2B5EF4-FFF2-40B4-BE49-F238E27FC236}">
                <a16:creationId xmlns:a16="http://schemas.microsoft.com/office/drawing/2014/main" id="{43C25C8B-2767-4942-B1B7-C0EBEDEA1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3984625"/>
            <a:ext cx="8953500" cy="2324100"/>
          </a:xfrm>
          <a:prstGeom prst="rect">
            <a:avLst/>
          </a:prstGeom>
          <a:noFill/>
          <a:extLst>
            <a:ext uri="{909E8E84-426E-40DD-AFC4-6F175D3DCCD1}">
              <a14:hiddenFill xmlns:a14="http://schemas.microsoft.com/office/drawing/2010/main">
                <a:solidFill>
                  <a:srgbClr val="FFFFFF"/>
                </a:solidFill>
              </a14:hiddenFill>
            </a:ext>
          </a:extLst>
        </p:spPr>
      </p:pic>
      <p:sp>
        <p:nvSpPr>
          <p:cNvPr id="48130" name="Rectangle 2">
            <a:extLst>
              <a:ext uri="{FF2B5EF4-FFF2-40B4-BE49-F238E27FC236}">
                <a16:creationId xmlns:a16="http://schemas.microsoft.com/office/drawing/2014/main" id="{90370360-1C2F-4871-AF22-2DE6EF364CDE}"/>
              </a:ext>
            </a:extLst>
          </p:cNvPr>
          <p:cNvSpPr>
            <a:spLocks noGrp="1" noChangeArrowheads="1"/>
          </p:cNvSpPr>
          <p:nvPr>
            <p:ph type="title"/>
          </p:nvPr>
        </p:nvSpPr>
        <p:spPr>
          <a:xfrm>
            <a:off x="685800" y="381000"/>
            <a:ext cx="8037513" cy="762000"/>
          </a:xfrm>
        </p:spPr>
        <p:txBody>
          <a:bodyPr wrap="none">
            <a:spAutoFit/>
          </a:bodyPr>
          <a:lstStyle/>
          <a:p>
            <a:pPr algn="l">
              <a:tabLst>
                <a:tab pos="2173288" algn="l"/>
                <a:tab pos="6518275" algn="l"/>
              </a:tabLst>
            </a:pPr>
            <a:r>
              <a:rPr lang="en-US" altLang="el-GR">
                <a:solidFill>
                  <a:srgbClr val="66FFFF"/>
                </a:solidFill>
              </a:rPr>
              <a:t>FeS</a:t>
            </a:r>
            <a:r>
              <a:rPr lang="en-US" altLang="el-GR" baseline="-25000">
                <a:solidFill>
                  <a:srgbClr val="66FFFF"/>
                </a:solidFill>
              </a:rPr>
              <a:t>2</a:t>
            </a:r>
            <a:r>
              <a:rPr lang="el-GR" altLang="el-GR"/>
              <a:t>	Σιδηροπυρίτης</a:t>
            </a:r>
            <a:r>
              <a:rPr lang="en-US" altLang="el-GR"/>
              <a:t>	</a:t>
            </a:r>
            <a:r>
              <a:rPr lang="el-GR" altLang="el-GR" sz="3600">
                <a:solidFill>
                  <a:srgbClr val="66FFFF"/>
                </a:solidFill>
              </a:rPr>
              <a:t>Κυβικό</a:t>
            </a:r>
          </a:p>
        </p:txBody>
      </p:sp>
      <p:graphicFrame>
        <p:nvGraphicFramePr>
          <p:cNvPr id="48234" name="Group 106">
            <a:extLst>
              <a:ext uri="{FF2B5EF4-FFF2-40B4-BE49-F238E27FC236}">
                <a16:creationId xmlns:a16="http://schemas.microsoft.com/office/drawing/2014/main" id="{4B71D29C-9297-4FB0-A878-F6E571304407}"/>
              </a:ext>
            </a:extLst>
          </p:cNvPr>
          <p:cNvGraphicFramePr>
            <a:graphicFrameLocks noGrp="1"/>
          </p:cNvGraphicFramePr>
          <p:nvPr/>
        </p:nvGraphicFramePr>
        <p:xfrm>
          <a:off x="228600" y="1468438"/>
          <a:ext cx="8686800" cy="2189162"/>
        </p:xfrm>
        <a:graphic>
          <a:graphicData uri="http://schemas.openxmlformats.org/drawingml/2006/table">
            <a:tbl>
              <a:tblPr/>
              <a:tblGrid>
                <a:gridCol w="5410200">
                  <a:extLst>
                    <a:ext uri="{9D8B030D-6E8A-4147-A177-3AD203B41FA5}">
                      <a16:colId xmlns:a16="http://schemas.microsoft.com/office/drawing/2014/main" val="3382270268"/>
                    </a:ext>
                  </a:extLst>
                </a:gridCol>
                <a:gridCol w="3276600">
                  <a:extLst>
                    <a:ext uri="{9D8B030D-6E8A-4147-A177-3AD203B41FA5}">
                      <a16:colId xmlns:a16="http://schemas.microsoft.com/office/drawing/2014/main" val="3158685274"/>
                    </a:ext>
                  </a:extLst>
                </a:gridCol>
              </a:tblGrid>
              <a:tr h="2032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Μορφή</a:t>
                      </a:r>
                    </a:p>
                  </a:txBody>
                  <a:tcPr horzOverflow="overflow">
                    <a:lnL cap="flat">
                      <a:noFill/>
                    </a:lnL>
                    <a:lnR>
                      <a:noFill/>
                    </a:lnR>
                    <a:lnT cap="flat">
                      <a:noFill/>
                    </a:lnT>
                    <a:lnB>
                      <a:noFill/>
                    </a:lnB>
                    <a:lnTlToBr>
                      <a:noFill/>
                    </a:lnTlToBr>
                    <a:lnBlToTr>
                      <a:noFill/>
                    </a:lnBlToTr>
                    <a:solidFill>
                      <a:srgbClr val="996600"/>
                    </a:solidFill>
                  </a:tcPr>
                </a:tc>
                <a:tc rowSpan="2">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400" b="0" i="0" u="none" strike="noStrike" cap="none" normalizeH="0" baseline="0">
                        <a:ln>
                          <a:noFill/>
                        </a:ln>
                        <a:solidFill>
                          <a:schemeClr val="accent1"/>
                        </a:solidFill>
                        <a:effectLst/>
                        <a:latin typeface="Arial" panose="020B0604020202020204" pitchFamily="34" charset="0"/>
                      </a:endParaRPr>
                    </a:p>
                  </a:txBody>
                  <a:tcPr horzOverflow="overflow">
                    <a:lnL>
                      <a:noFill/>
                    </a:lnL>
                    <a:lnR cap="flat">
                      <a:noFill/>
                    </a:lnR>
                    <a:lnT cap="flat">
                      <a:noFill/>
                    </a:lnT>
                    <a:lnB cap="flat">
                      <a:noFill/>
                    </a:lnB>
                    <a:lnTlToBr>
                      <a:noFill/>
                    </a:lnTlToBr>
                    <a:lnBlToTr>
                      <a:noFill/>
                    </a:lnBlToTr>
                    <a:solidFill>
                      <a:schemeClr val="accent1"/>
                    </a:solidFill>
                  </a:tcPr>
                </a:tc>
                <a:extLst>
                  <a:ext uri="{0D108BD9-81ED-4DB2-BD59-A6C34878D82A}">
                    <a16:rowId xmlns:a16="http://schemas.microsoft.com/office/drawing/2014/main" val="2948109511"/>
                  </a:ext>
                </a:extLst>
              </a:tr>
              <a:tr h="173355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rgbClr val="000000"/>
                          </a:solidFill>
                          <a:effectLst/>
                          <a:latin typeface="Arial" panose="020B0604020202020204" pitchFamily="34" charset="0"/>
                        </a:rPr>
                        <a:t>Κρύσταλλοι κυβικοί, πενταγωνικά δωδεκάεδρα. Με ποικίλσεις. </a:t>
                      </a:r>
                      <a:br>
                        <a:rPr kumimoji="0" lang="el-GR" altLang="el-GR" sz="2400" b="0" i="0" u="none" strike="noStrike" cap="none" normalizeH="0" baseline="0">
                          <a:ln>
                            <a:noFill/>
                          </a:ln>
                          <a:solidFill>
                            <a:srgbClr val="000000"/>
                          </a:solidFill>
                          <a:effectLst/>
                          <a:latin typeface="Arial" panose="020B0604020202020204" pitchFamily="34" charset="0"/>
                        </a:rPr>
                      </a:br>
                      <a:r>
                        <a:rPr kumimoji="0" lang="el-GR" altLang="el-GR" sz="2400" b="0" i="0" u="none" strike="noStrike" cap="none" normalizeH="0" baseline="0">
                          <a:ln>
                            <a:noFill/>
                          </a:ln>
                          <a:solidFill>
                            <a:srgbClr val="000000"/>
                          </a:solidFill>
                          <a:effectLst/>
                          <a:latin typeface="Arial" panose="020B0604020202020204" pitchFamily="34" charset="0"/>
                        </a:rPr>
                        <a:t>Συσσωματώματα συμπαγή, κοκκώδη</a:t>
                      </a:r>
                      <a:r>
                        <a:rPr kumimoji="0" lang="en-US" altLang="el-GR" sz="2400" b="0" i="0" u="none" strike="noStrike" cap="none" normalizeH="0" baseline="0">
                          <a:ln>
                            <a:noFill/>
                          </a:ln>
                          <a:solidFill>
                            <a:srgbClr val="000000"/>
                          </a:solidFill>
                          <a:effectLst/>
                          <a:latin typeface="Arial" panose="020B0604020202020204" pitchFamily="34" charset="0"/>
                        </a:rPr>
                        <a:t>.</a:t>
                      </a:r>
                      <a:r>
                        <a:rPr kumimoji="0" lang="el-GR" altLang="el-GR" sz="2400" b="0" i="0" u="none" strike="noStrike" cap="none" normalizeH="0" baseline="0">
                          <a:ln>
                            <a:noFill/>
                          </a:ln>
                          <a:solidFill>
                            <a:srgbClr val="000000"/>
                          </a:solidFill>
                          <a:effectLst/>
                          <a:latin typeface="Arial" panose="020B0604020202020204" pitchFamily="34" charset="0"/>
                        </a:rPr>
                        <a:t> </a:t>
                      </a:r>
                      <a:br>
                        <a:rPr kumimoji="0" lang="el-GR" altLang="el-GR" sz="2400" b="0" i="0" u="none" strike="noStrike" cap="none" normalizeH="0" baseline="0">
                          <a:ln>
                            <a:noFill/>
                          </a:ln>
                          <a:solidFill>
                            <a:srgbClr val="000000"/>
                          </a:solidFill>
                          <a:effectLst/>
                          <a:latin typeface="Arial" panose="020B0604020202020204" pitchFamily="34" charset="0"/>
                        </a:rPr>
                      </a:br>
                      <a:r>
                        <a:rPr kumimoji="0" lang="el-GR" altLang="el-GR" sz="2400" b="0" i="0" u="none" strike="noStrike" cap="none" normalizeH="0" baseline="0">
                          <a:ln>
                            <a:noFill/>
                          </a:ln>
                          <a:solidFill>
                            <a:srgbClr val="000000"/>
                          </a:solidFill>
                          <a:effectLst/>
                          <a:latin typeface="Arial" panose="020B0604020202020204" pitchFamily="34" charset="0"/>
                        </a:rPr>
                        <a:t>Διδυμία σιδηρού σταυρού.</a:t>
                      </a:r>
                    </a:p>
                  </a:txBody>
                  <a:tcPr horzOverflow="overflow">
                    <a:lnL cap="flat">
                      <a:noFill/>
                    </a:lnL>
                    <a:lnR>
                      <a:noFill/>
                    </a:lnR>
                    <a:lnT>
                      <a:noFill/>
                    </a:lnT>
                    <a:lnB cap="flat">
                      <a:noFill/>
                    </a:lnB>
                    <a:lnTlToBr>
                      <a:noFill/>
                    </a:lnTlToBr>
                    <a:lnBlToTr>
                      <a:noFill/>
                    </a:lnBlToTr>
                    <a:solidFill>
                      <a:srgbClr val="FFFFCC"/>
                    </a:solidFill>
                  </a:tcPr>
                </a:tc>
                <a:tc vMerge="1">
                  <a:txBody>
                    <a:bodyPr/>
                    <a:lstStyle/>
                    <a:p>
                      <a:endParaRPr lang="el-GR"/>
                    </a:p>
                  </a:txBody>
                  <a:tcPr/>
                </a:tc>
                <a:extLst>
                  <a:ext uri="{0D108BD9-81ED-4DB2-BD59-A6C34878D82A}">
                    <a16:rowId xmlns:a16="http://schemas.microsoft.com/office/drawing/2014/main" val="975704682"/>
                  </a:ext>
                </a:extLst>
              </a:tr>
            </a:tbl>
          </a:graphicData>
        </a:graphic>
      </p:graphicFrame>
      <p:grpSp>
        <p:nvGrpSpPr>
          <p:cNvPr id="48161" name="Group 33">
            <a:extLst>
              <a:ext uri="{FF2B5EF4-FFF2-40B4-BE49-F238E27FC236}">
                <a16:creationId xmlns:a16="http://schemas.microsoft.com/office/drawing/2014/main" id="{4D27CD28-0E10-49F9-8E29-4E4448419A79}"/>
              </a:ext>
            </a:extLst>
          </p:cNvPr>
          <p:cNvGrpSpPr>
            <a:grpSpLocks/>
          </p:cNvGrpSpPr>
          <p:nvPr/>
        </p:nvGrpSpPr>
        <p:grpSpPr bwMode="auto">
          <a:xfrm>
            <a:off x="5867400" y="2139950"/>
            <a:ext cx="2895600" cy="1289050"/>
            <a:chOff x="3936" y="2304"/>
            <a:chExt cx="1824" cy="812"/>
          </a:xfrm>
        </p:grpSpPr>
        <p:pic>
          <p:nvPicPr>
            <p:cNvPr id="48162" name="Picture 34">
              <a:hlinkClick r:id="rId3" action="ppaction://hlinksldjump"/>
              <a:extLst>
                <a:ext uri="{FF2B5EF4-FFF2-40B4-BE49-F238E27FC236}">
                  <a16:creationId xmlns:a16="http://schemas.microsoft.com/office/drawing/2014/main" id="{A3F5DA9B-13BA-41B1-8C49-C4FBEB904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2352"/>
              <a:ext cx="864" cy="764"/>
            </a:xfrm>
            <a:prstGeom prst="rect">
              <a:avLst/>
            </a:prstGeom>
            <a:noFill/>
            <a:extLst>
              <a:ext uri="{909E8E84-426E-40DD-AFC4-6F175D3DCCD1}">
                <a14:hiddenFill xmlns:a14="http://schemas.microsoft.com/office/drawing/2010/main">
                  <a:solidFill>
                    <a:srgbClr val="FFFFFF"/>
                  </a:solidFill>
                </a14:hiddenFill>
              </a:ext>
            </a:extLst>
          </p:spPr>
        </p:pic>
        <p:pic>
          <p:nvPicPr>
            <p:cNvPr id="48163" name="Picture 35">
              <a:extLst>
                <a:ext uri="{FF2B5EF4-FFF2-40B4-BE49-F238E27FC236}">
                  <a16:creationId xmlns:a16="http://schemas.microsoft.com/office/drawing/2014/main" id="{3F162088-5854-435C-8562-C49B474AD5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4" y="2304"/>
              <a:ext cx="936" cy="806"/>
            </a:xfrm>
            <a:prstGeom prst="rect">
              <a:avLst/>
            </a:prstGeom>
            <a:noFill/>
            <a:extLst>
              <a:ext uri="{909E8E84-426E-40DD-AFC4-6F175D3DCCD1}">
                <a14:hiddenFill xmlns:a14="http://schemas.microsoft.com/office/drawing/2010/main">
                  <a:solidFill>
                    <a:srgbClr val="FFFFFF"/>
                  </a:solidFill>
                </a14:hiddenFill>
              </a:ext>
            </a:extLst>
          </p:spPr>
        </p:pic>
        <p:sp>
          <p:nvSpPr>
            <p:cNvPr id="48164" name="Text Box 36">
              <a:extLst>
                <a:ext uri="{FF2B5EF4-FFF2-40B4-BE49-F238E27FC236}">
                  <a16:creationId xmlns:a16="http://schemas.microsoft.com/office/drawing/2014/main" id="{81D48A64-B5F4-4FD3-8357-7A2377711B1B}"/>
                </a:ext>
              </a:extLst>
            </p:cNvPr>
            <p:cNvSpPr txBox="1">
              <a:spLocks noChangeArrowheads="1"/>
            </p:cNvSpPr>
            <p:nvPr/>
          </p:nvSpPr>
          <p:spPr bwMode="auto">
            <a:xfrm>
              <a:off x="4032" y="2636"/>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solidFill>
                    <a:srgbClr val="006600"/>
                  </a:solidFill>
                </a:rPr>
                <a:t>100</a:t>
              </a:r>
            </a:p>
          </p:txBody>
        </p:sp>
        <p:sp>
          <p:nvSpPr>
            <p:cNvPr id="48165" name="Text Box 37">
              <a:extLst>
                <a:ext uri="{FF2B5EF4-FFF2-40B4-BE49-F238E27FC236}">
                  <a16:creationId xmlns:a16="http://schemas.microsoft.com/office/drawing/2014/main" id="{38CF11CE-7581-4118-A3C1-FB9D57614546}"/>
                </a:ext>
              </a:extLst>
            </p:cNvPr>
            <p:cNvSpPr txBox="1">
              <a:spLocks noChangeArrowheads="1"/>
            </p:cNvSpPr>
            <p:nvPr/>
          </p:nvSpPr>
          <p:spPr bwMode="auto">
            <a:xfrm>
              <a:off x="5160" y="2592"/>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solidFill>
                    <a:srgbClr val="006699"/>
                  </a:solidFill>
                </a:rPr>
                <a:t>210</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616" name="Group 728">
            <a:extLst>
              <a:ext uri="{FF2B5EF4-FFF2-40B4-BE49-F238E27FC236}">
                <a16:creationId xmlns:a16="http://schemas.microsoft.com/office/drawing/2014/main" id="{A2D00425-D4C0-4D73-A239-BC93B3387487}"/>
              </a:ext>
            </a:extLst>
          </p:cNvPr>
          <p:cNvGraphicFramePr>
            <a:graphicFrameLocks noGrp="1"/>
          </p:cNvGraphicFramePr>
          <p:nvPr/>
        </p:nvGraphicFramePr>
        <p:xfrm>
          <a:off x="838200" y="1752600"/>
          <a:ext cx="4495800" cy="4192588"/>
        </p:xfrm>
        <a:graphic>
          <a:graphicData uri="http://schemas.openxmlformats.org/drawingml/2006/table">
            <a:tbl>
              <a:tblPr/>
              <a:tblGrid>
                <a:gridCol w="1371600">
                  <a:extLst>
                    <a:ext uri="{9D8B030D-6E8A-4147-A177-3AD203B41FA5}">
                      <a16:colId xmlns:a16="http://schemas.microsoft.com/office/drawing/2014/main" val="3958595682"/>
                    </a:ext>
                  </a:extLst>
                </a:gridCol>
                <a:gridCol w="3124200">
                  <a:extLst>
                    <a:ext uri="{9D8B030D-6E8A-4147-A177-3AD203B41FA5}">
                      <a16:colId xmlns:a16="http://schemas.microsoft.com/office/drawing/2014/main" val="1071734847"/>
                    </a:ext>
                  </a:extLst>
                </a:gridCol>
              </a:tblGrid>
              <a:tr h="644525">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Λάμψη</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Μεταλλική</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558311985"/>
                  </a:ext>
                </a:extLst>
              </a:tr>
              <a:tr h="644525">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Χρώμα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rgbClr val="000000"/>
                          </a:solidFill>
                          <a:effectLst/>
                          <a:latin typeface="Arial" panose="020B0604020202020204" pitchFamily="34" charset="0"/>
                          <a:cs typeface="Arial" panose="020B0604020202020204" pitchFamily="34" charset="0"/>
                        </a:rPr>
                        <a:t>Κίτρινο πυριτόχρωμο</a:t>
                      </a:r>
                      <a:r>
                        <a:rPr kumimoji="0" lang="el-GR" altLang="el-GR" sz="2400" b="0" i="0" u="none" strike="noStrike" cap="none" normalizeH="0" baseline="0">
                          <a:ln>
                            <a:noFill/>
                          </a:ln>
                          <a:solidFill>
                            <a:srgbClr val="000000"/>
                          </a:solidFill>
                          <a:effectLst/>
                          <a:latin typeface="Arial" panose="020B0604020202020204" pitchFamily="34" charset="0"/>
                        </a:rPr>
                        <a:t>,</a:t>
                      </a:r>
                      <a:r>
                        <a:rPr kumimoji="0" lang="el-GR" altLang="el-GR" sz="2400" b="0" i="0" u="none" strike="noStrike" cap="none" normalizeH="0" baseline="0">
                          <a:ln>
                            <a:noFill/>
                          </a:ln>
                          <a:solidFill>
                            <a:srgbClr val="000000"/>
                          </a:solidFill>
                          <a:effectLst/>
                          <a:latin typeface="Arial" panose="020B0604020202020204" pitchFamily="34" charset="0"/>
                          <a:cs typeface="Arial" panose="020B0604020202020204" pitchFamily="34" charset="0"/>
                        </a:rPr>
                        <a:t> χρυσοκίτρινο. </a:t>
                      </a:r>
                      <a:r>
                        <a:rPr kumimoji="0" lang="el-GR" altLang="el-GR" sz="2400" b="0" i="0" u="none" strike="noStrike" cap="none" normalizeH="0" baseline="0">
                          <a:ln>
                            <a:noFill/>
                          </a:ln>
                          <a:solidFill>
                            <a:srgbClr val="000000"/>
                          </a:solidFill>
                          <a:effectLst/>
                          <a:latin typeface="Arial" panose="020B0604020202020204" pitchFamily="34" charset="0"/>
                        </a:rPr>
                        <a:t>Σ</a:t>
                      </a:r>
                      <a:r>
                        <a:rPr kumimoji="0" lang="el-GR" altLang="el-GR" sz="2400" b="0" i="0" u="none" strike="noStrike" cap="none" normalizeH="0" baseline="0">
                          <a:ln>
                            <a:noFill/>
                          </a:ln>
                          <a:solidFill>
                            <a:srgbClr val="000000"/>
                          </a:solidFill>
                          <a:effectLst/>
                          <a:latin typeface="Arial" panose="020B0604020202020204" pitchFamily="34" charset="0"/>
                          <a:cs typeface="Arial" panose="020B0604020202020204" pitchFamily="34" charset="0"/>
                        </a:rPr>
                        <a:t>κουραίνει, ιριδίζει.</a:t>
                      </a:r>
                      <a:r>
                        <a:rPr kumimoji="0" lang="el-GR" altLang="el-GR" sz="2800" b="0" i="0" u="none" strike="noStrike" cap="none" normalizeH="0" baseline="0">
                          <a:ln>
                            <a:noFill/>
                          </a:ln>
                          <a:solidFill>
                            <a:schemeClr val="tx1"/>
                          </a:solidFill>
                          <a:effectLst/>
                          <a:latin typeface="Arial Narrow" panose="020B0606020202030204" pitchFamily="34" charset="0"/>
                        </a:rPr>
                        <a:t> </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627544016"/>
                  </a:ext>
                </a:extLst>
              </a:tr>
              <a:tr h="64611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Γρ. σκόνης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l-GR" sz="2400" b="0" i="0" u="none" strike="noStrike" cap="none" normalizeH="0" baseline="0">
                          <a:ln>
                            <a:noFill/>
                          </a:ln>
                          <a:solidFill>
                            <a:srgbClr val="000000"/>
                          </a:solidFill>
                          <a:effectLst/>
                          <a:latin typeface="Arial" panose="020B0604020202020204" pitchFamily="34" charset="0"/>
                          <a:cs typeface="Arial" panose="020B0604020202020204" pitchFamily="34" charset="0"/>
                        </a:rPr>
                        <a:t>M</a:t>
                      </a:r>
                      <a:r>
                        <a:rPr kumimoji="0" lang="el-GR" altLang="el-GR" sz="2400" b="0" i="0" u="none" strike="noStrike" cap="none" normalizeH="0" baseline="0">
                          <a:ln>
                            <a:noFill/>
                          </a:ln>
                          <a:solidFill>
                            <a:srgbClr val="000000"/>
                          </a:solidFill>
                          <a:effectLst/>
                          <a:latin typeface="Arial" panose="020B0604020202020204" pitchFamily="34" charset="0"/>
                          <a:cs typeface="Arial" panose="020B0604020202020204" pitchFamily="34" charset="0"/>
                        </a:rPr>
                        <a:t>αύρη</a:t>
                      </a:r>
                      <a:endParaRPr kumimoji="0" lang="el-GR" altLang="el-GR" sz="2800" b="0" i="0" u="none" strike="noStrike" cap="none" normalizeH="0" baseline="0">
                        <a:ln>
                          <a:noFill/>
                        </a:ln>
                        <a:solidFill>
                          <a:schemeClr val="tx1"/>
                        </a:solidFill>
                        <a:effectLst/>
                        <a:latin typeface="Arial Narrow" panose="020B0606020202030204" pitchFamily="34" charset="0"/>
                      </a:endParaRP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729246304"/>
                  </a:ext>
                </a:extLst>
              </a:tr>
              <a:tr h="64293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Σκληρότητα</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800" b="0" i="0" u="none" strike="noStrike" cap="none" normalizeH="0" baseline="0">
                          <a:ln>
                            <a:noFill/>
                          </a:ln>
                          <a:solidFill>
                            <a:srgbClr val="CC0000"/>
                          </a:solidFill>
                          <a:effectLst/>
                          <a:latin typeface="Arial" panose="020B0604020202020204" pitchFamily="34" charset="0"/>
                          <a:cs typeface="Arial" panose="020B0604020202020204" pitchFamily="34" charset="0"/>
                        </a:rPr>
                        <a:t>6 - 6½</a:t>
                      </a:r>
                      <a:endParaRPr kumimoji="0" lang="el-GR" altLang="el-GR" sz="2800" b="0" i="0" u="none" strike="noStrike" cap="none" normalizeH="0" baseline="0">
                        <a:ln>
                          <a:noFill/>
                        </a:ln>
                        <a:solidFill>
                          <a:srgbClr val="CC0000"/>
                        </a:solidFill>
                        <a:effectLst/>
                        <a:latin typeface="Arial Narrow" panose="020B0606020202030204" pitchFamily="34" charset="0"/>
                      </a:endParaRP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970646030"/>
                  </a:ext>
                </a:extLst>
              </a:tr>
              <a:tr h="64611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Ειδ. βάρος</a:t>
                      </a:r>
                    </a:p>
                  </a:txBody>
                  <a:tcPr anchor="ct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5</a:t>
                      </a:r>
                    </a:p>
                  </a:txBody>
                  <a:tcPr anchor="ct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11087750"/>
                  </a:ext>
                </a:extLst>
              </a:tr>
            </a:tbl>
          </a:graphicData>
        </a:graphic>
      </p:graphicFrame>
      <p:pic>
        <p:nvPicPr>
          <p:cNvPr id="38405" name="Picture 517">
            <a:extLst>
              <a:ext uri="{FF2B5EF4-FFF2-40B4-BE49-F238E27FC236}">
                <a16:creationId xmlns:a16="http://schemas.microsoft.com/office/drawing/2014/main" id="{43D12F62-F208-4885-A8FF-AD6DA16D4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117975"/>
            <a:ext cx="850900" cy="458788"/>
          </a:xfrm>
          <a:prstGeom prst="rect">
            <a:avLst/>
          </a:prstGeom>
          <a:noFill/>
          <a:extLst>
            <a:ext uri="{909E8E84-426E-40DD-AFC4-6F175D3DCCD1}">
              <a14:hiddenFill xmlns:a14="http://schemas.microsoft.com/office/drawing/2010/main">
                <a:solidFill>
                  <a:srgbClr val="FFFFFF"/>
                </a:solidFill>
              </a14:hiddenFill>
            </a:ext>
          </a:extLst>
        </p:spPr>
      </p:pic>
      <p:sp>
        <p:nvSpPr>
          <p:cNvPr id="38618" name="Rectangle 730">
            <a:extLst>
              <a:ext uri="{FF2B5EF4-FFF2-40B4-BE49-F238E27FC236}">
                <a16:creationId xmlns:a16="http://schemas.microsoft.com/office/drawing/2014/main" id="{C7401658-1A96-44CF-9353-2B40DC0FA3A7}"/>
              </a:ext>
            </a:extLst>
          </p:cNvPr>
          <p:cNvSpPr>
            <a:spLocks noGrp="1" noChangeArrowheads="1"/>
          </p:cNvSpPr>
          <p:nvPr>
            <p:ph type="title"/>
          </p:nvPr>
        </p:nvSpPr>
        <p:spPr>
          <a:xfrm>
            <a:off x="685800" y="381000"/>
            <a:ext cx="8037513" cy="762000"/>
          </a:xfrm>
          <a:noFill/>
          <a:ln/>
        </p:spPr>
        <p:txBody>
          <a:bodyPr wrap="none">
            <a:spAutoFit/>
          </a:bodyPr>
          <a:lstStyle/>
          <a:p>
            <a:pPr algn="l">
              <a:tabLst>
                <a:tab pos="2173288" algn="l"/>
                <a:tab pos="6518275" algn="l"/>
              </a:tabLst>
            </a:pPr>
            <a:r>
              <a:rPr lang="en-US" altLang="el-GR">
                <a:solidFill>
                  <a:srgbClr val="66FFFF"/>
                </a:solidFill>
              </a:rPr>
              <a:t>FeS</a:t>
            </a:r>
            <a:r>
              <a:rPr lang="en-US" altLang="el-GR" baseline="-25000">
                <a:solidFill>
                  <a:srgbClr val="66FFFF"/>
                </a:solidFill>
              </a:rPr>
              <a:t>2</a:t>
            </a:r>
            <a:r>
              <a:rPr lang="el-GR" altLang="el-GR"/>
              <a:t>	Σιδηροπυρίτης</a:t>
            </a:r>
            <a:r>
              <a:rPr lang="en-US" altLang="el-GR"/>
              <a:t>	</a:t>
            </a:r>
            <a:r>
              <a:rPr lang="el-GR" altLang="el-GR" sz="3600">
                <a:solidFill>
                  <a:srgbClr val="66FFFF"/>
                </a:solidFill>
              </a:rPr>
              <a:t>Κυβικό</a:t>
            </a:r>
          </a:p>
        </p:txBody>
      </p:sp>
      <p:pic>
        <p:nvPicPr>
          <p:cNvPr id="38621" name="Picture 733">
            <a:extLst>
              <a:ext uri="{FF2B5EF4-FFF2-40B4-BE49-F238E27FC236}">
                <a16:creationId xmlns:a16="http://schemas.microsoft.com/office/drawing/2014/main" id="{4A171477-C740-4254-AB41-7B2FA2AC3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844675"/>
            <a:ext cx="3017838" cy="3852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1B73FFB-D7AA-44C9-B017-FC0618464D27}"/>
              </a:ext>
            </a:extLst>
          </p:cNvPr>
          <p:cNvSpPr>
            <a:spLocks noGrp="1" noChangeArrowheads="1"/>
          </p:cNvSpPr>
          <p:nvPr>
            <p:ph type="title"/>
          </p:nvPr>
        </p:nvSpPr>
        <p:spPr>
          <a:xfrm>
            <a:off x="685800" y="381000"/>
            <a:ext cx="8037513" cy="762000"/>
          </a:xfrm>
        </p:spPr>
        <p:txBody>
          <a:bodyPr wrap="none">
            <a:spAutoFit/>
          </a:bodyPr>
          <a:lstStyle/>
          <a:p>
            <a:pPr algn="l">
              <a:tabLst>
                <a:tab pos="2173288" algn="l"/>
                <a:tab pos="6518275" algn="l"/>
              </a:tabLst>
            </a:pPr>
            <a:r>
              <a:rPr lang="en-US" altLang="el-GR">
                <a:solidFill>
                  <a:srgbClr val="66FFFF"/>
                </a:solidFill>
              </a:rPr>
              <a:t>FeS</a:t>
            </a:r>
            <a:r>
              <a:rPr lang="en-US" altLang="el-GR" baseline="-25000">
                <a:solidFill>
                  <a:srgbClr val="66FFFF"/>
                </a:solidFill>
              </a:rPr>
              <a:t>2</a:t>
            </a:r>
            <a:r>
              <a:rPr lang="el-GR" altLang="el-GR"/>
              <a:t>	Σιδηροπυρίτης</a:t>
            </a:r>
            <a:r>
              <a:rPr lang="en-US" altLang="el-GR"/>
              <a:t>	</a:t>
            </a:r>
            <a:r>
              <a:rPr lang="el-GR" altLang="el-GR" sz="3600">
                <a:solidFill>
                  <a:srgbClr val="66FFFF"/>
                </a:solidFill>
              </a:rPr>
              <a:t>Κυβικό</a:t>
            </a:r>
          </a:p>
        </p:txBody>
      </p:sp>
      <p:graphicFrame>
        <p:nvGraphicFramePr>
          <p:cNvPr id="51235" name="Group 35">
            <a:extLst>
              <a:ext uri="{FF2B5EF4-FFF2-40B4-BE49-F238E27FC236}">
                <a16:creationId xmlns:a16="http://schemas.microsoft.com/office/drawing/2014/main" id="{C4035D81-0480-4DAD-8D62-58A5C5425D73}"/>
              </a:ext>
            </a:extLst>
          </p:cNvPr>
          <p:cNvGraphicFramePr>
            <a:graphicFrameLocks noGrp="1"/>
          </p:cNvGraphicFramePr>
          <p:nvPr/>
        </p:nvGraphicFramePr>
        <p:xfrm>
          <a:off x="228600" y="1431925"/>
          <a:ext cx="5334000" cy="4968875"/>
        </p:xfrm>
        <a:graphic>
          <a:graphicData uri="http://schemas.openxmlformats.org/drawingml/2006/table">
            <a:tbl>
              <a:tblPr/>
              <a:tblGrid>
                <a:gridCol w="5334000">
                  <a:extLst>
                    <a:ext uri="{9D8B030D-6E8A-4147-A177-3AD203B41FA5}">
                      <a16:colId xmlns:a16="http://schemas.microsoft.com/office/drawing/2014/main" val="919760332"/>
                    </a:ext>
                  </a:extLst>
                </a:gridCol>
              </a:tblGrid>
              <a:tr h="23018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Σύσταση</a:t>
                      </a:r>
                    </a:p>
                  </a:txBody>
                  <a:tcPr horzOverflow="overflow">
                    <a:lnL cap="flat">
                      <a:noFill/>
                    </a:lnL>
                    <a:lnR cap="flat">
                      <a:noFill/>
                    </a:lnR>
                    <a:lnT cap="flat">
                      <a:noFill/>
                    </a:lnT>
                    <a:lnB>
                      <a:noFill/>
                    </a:lnB>
                    <a:lnTlToBr>
                      <a:noFill/>
                    </a:lnTlToBr>
                    <a:lnBlToTr>
                      <a:noFill/>
                    </a:lnBlToTr>
                    <a:solidFill>
                      <a:srgbClr val="996600"/>
                    </a:solidFill>
                  </a:tcPr>
                </a:tc>
                <a:extLst>
                  <a:ext uri="{0D108BD9-81ED-4DB2-BD59-A6C34878D82A}">
                    <a16:rowId xmlns:a16="http://schemas.microsoft.com/office/drawing/2014/main" val="2043910269"/>
                  </a:ext>
                </a:extLst>
              </a:tr>
              <a:tr h="644525">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Μπορεί να περιέχει </a:t>
                      </a:r>
                      <a:r>
                        <a:rPr kumimoji="0" lang="en-US" altLang="el-GR" sz="2400" b="0" i="0" u="none" strike="noStrike" cap="none" normalizeH="0" baseline="0">
                          <a:ln>
                            <a:noFill/>
                          </a:ln>
                          <a:solidFill>
                            <a:schemeClr val="tx1"/>
                          </a:solidFill>
                          <a:effectLst/>
                          <a:latin typeface="Arial" panose="020B0604020202020204" pitchFamily="34" charset="0"/>
                        </a:rPr>
                        <a:t>N</a:t>
                      </a:r>
                      <a:r>
                        <a:rPr kumimoji="0" lang="el-GR" altLang="el-GR" sz="2400" b="0" i="0" u="none" strike="noStrike" cap="none" normalizeH="0" baseline="0">
                          <a:ln>
                            <a:noFill/>
                          </a:ln>
                          <a:solidFill>
                            <a:schemeClr val="tx1"/>
                          </a:solidFill>
                          <a:effectLst/>
                          <a:latin typeface="Arial" panose="020B0604020202020204" pitchFamily="34" charset="0"/>
                        </a:rPr>
                        <a:t>i, Co, Cu, Au</a:t>
                      </a:r>
                      <a:r>
                        <a:rPr kumimoji="0" lang="en-US" altLang="el-GR" sz="2400" b="0" i="0" u="none" strike="noStrike" cap="none" normalizeH="0" baseline="0">
                          <a:ln>
                            <a:noFill/>
                          </a:ln>
                          <a:solidFill>
                            <a:schemeClr val="tx1"/>
                          </a:solidFill>
                          <a:effectLst/>
                          <a:latin typeface="Arial" panose="020B0604020202020204" pitchFamily="34" charset="0"/>
                        </a:rPr>
                        <a:t>,</a:t>
                      </a:r>
                      <a:r>
                        <a:rPr kumimoji="0" lang="el-GR" altLang="el-GR" sz="2400" b="0" i="0" u="none" strike="noStrike" cap="none" normalizeH="0" baseline="0">
                          <a:ln>
                            <a:noFill/>
                          </a:ln>
                          <a:solidFill>
                            <a:schemeClr val="tx1"/>
                          </a:solidFill>
                          <a:effectLst/>
                          <a:latin typeface="Arial" panose="020B0604020202020204" pitchFamily="34" charset="0"/>
                        </a:rPr>
                        <a:t> As. Δίμορφο ορυκτό με </a:t>
                      </a:r>
                      <a:r>
                        <a:rPr kumimoji="0" lang="el-GR" altLang="el-GR" sz="2400" b="0" i="0" u="none" strike="noStrike" cap="none" normalizeH="0" baseline="0">
                          <a:ln>
                            <a:noFill/>
                          </a:ln>
                          <a:solidFill>
                            <a:schemeClr val="folHlink"/>
                          </a:solidFill>
                          <a:effectLst/>
                          <a:latin typeface="Arial" panose="020B0604020202020204" pitchFamily="34" charset="0"/>
                        </a:rPr>
                        <a:t>μαρκασίτη</a:t>
                      </a:r>
                      <a:r>
                        <a:rPr kumimoji="0" lang="el-GR" altLang="el-GR" sz="2400" b="0" i="0" u="none" strike="noStrike" cap="none" normalizeH="0" baseline="0">
                          <a:ln>
                            <a:noFill/>
                          </a:ln>
                          <a:solidFill>
                            <a:schemeClr val="tx1"/>
                          </a:solidFill>
                          <a:effectLst/>
                          <a:latin typeface="Arial" panose="020B0604020202020204" pitchFamily="34" charset="0"/>
                        </a:rPr>
                        <a:t>. </a:t>
                      </a:r>
                    </a:p>
                  </a:txBody>
                  <a:tcPr horzOverflow="overflow">
                    <a:lnL cap="flat">
                      <a:noFill/>
                    </a:lnL>
                    <a:lnR cap="flat">
                      <a:noFill/>
                    </a:lnR>
                    <a:lnT>
                      <a:noFill/>
                    </a:lnT>
                    <a:lnB>
                      <a:noFill/>
                    </a:lnB>
                    <a:lnTlToBr>
                      <a:noFill/>
                    </a:lnTlToBr>
                    <a:lnBlToTr>
                      <a:noFill/>
                    </a:lnBlToTr>
                    <a:solidFill>
                      <a:srgbClr val="FFFFCC"/>
                    </a:solidFill>
                  </a:tcPr>
                </a:tc>
                <a:extLst>
                  <a:ext uri="{0D108BD9-81ED-4DB2-BD59-A6C34878D82A}">
                    <a16:rowId xmlns:a16="http://schemas.microsoft.com/office/drawing/2014/main" val="2299224666"/>
                  </a:ext>
                </a:extLst>
              </a:tr>
              <a:tr h="24923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Εμφάνιση</a:t>
                      </a:r>
                    </a:p>
                  </a:txBody>
                  <a:tcPr horzOverflow="overflow">
                    <a:lnL cap="flat">
                      <a:noFill/>
                    </a:lnL>
                    <a:lnR cap="flat">
                      <a:noFill/>
                    </a:lnR>
                    <a:lnT>
                      <a:noFill/>
                    </a:lnT>
                    <a:lnB>
                      <a:noFill/>
                    </a:lnB>
                    <a:lnTlToBr>
                      <a:noFill/>
                    </a:lnTlToBr>
                    <a:lnBlToTr>
                      <a:noFill/>
                    </a:lnBlToTr>
                    <a:solidFill>
                      <a:srgbClr val="996600"/>
                    </a:solidFill>
                  </a:tcPr>
                </a:tc>
                <a:extLst>
                  <a:ext uri="{0D108BD9-81ED-4DB2-BD59-A6C34878D82A}">
                    <a16:rowId xmlns:a16="http://schemas.microsoft.com/office/drawing/2014/main" val="156679303"/>
                  </a:ext>
                </a:extLst>
              </a:tr>
              <a:tr h="644525">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Κοινό</a:t>
                      </a:r>
                      <a:r>
                        <a:rPr kumimoji="0" lang="en-US" altLang="el-GR" sz="2400" b="0" i="0" u="none" strike="noStrike" cap="none" normalizeH="0" baseline="0">
                          <a:ln>
                            <a:noFill/>
                          </a:ln>
                          <a:solidFill>
                            <a:schemeClr val="tx1"/>
                          </a:solidFill>
                          <a:effectLst/>
                          <a:latin typeface="Arial" panose="020B0604020202020204" pitchFamily="34" charset="0"/>
                        </a:rPr>
                        <a:t> </a:t>
                      </a:r>
                      <a:r>
                        <a:rPr kumimoji="0" lang="el-GR" altLang="el-GR" sz="2400" b="0" i="0" u="none" strike="noStrike" cap="none" normalizeH="0" baseline="0">
                          <a:ln>
                            <a:noFill/>
                          </a:ln>
                          <a:solidFill>
                            <a:schemeClr val="tx1"/>
                          </a:solidFill>
                          <a:effectLst/>
                          <a:latin typeface="Arial" panose="020B0604020202020204" pitchFamily="34" charset="0"/>
                        </a:rPr>
                        <a:t>ορυκτό. Σε υδροθερμικές φλέβες, σε όξινα και βασικά πυριγενή πετρώματα, σε πηγματίτες. Σε κοιτάσματα μεταμορφώσεως επαφής. Σε ιζηματογενή. Συνδέεται κυρίως με </a:t>
                      </a:r>
                      <a:r>
                        <a:rPr kumimoji="0" lang="el-GR" altLang="el-GR" sz="2400" b="0" i="0" u="none" strike="noStrike" cap="none" normalizeH="0" baseline="0">
                          <a:ln>
                            <a:noFill/>
                          </a:ln>
                          <a:solidFill>
                            <a:schemeClr val="folHlink"/>
                          </a:solidFill>
                          <a:effectLst/>
                          <a:latin typeface="Arial" panose="020B0604020202020204" pitchFamily="34" charset="0"/>
                        </a:rPr>
                        <a:t>σφαλερίτη, γαληνίτη, χαλκοπυρίτη</a:t>
                      </a:r>
                      <a:r>
                        <a:rPr kumimoji="0" lang="el-GR" altLang="el-GR" sz="2400" b="0" i="0" u="none" strike="noStrike" cap="none" normalizeH="0" baseline="0">
                          <a:ln>
                            <a:noFill/>
                          </a:ln>
                          <a:solidFill>
                            <a:schemeClr val="tx1"/>
                          </a:solidFill>
                          <a:effectLst/>
                          <a:latin typeface="Arial" panose="020B0604020202020204" pitchFamily="34" charset="0"/>
                        </a:rPr>
                        <a:t>.</a:t>
                      </a:r>
                    </a:p>
                  </a:txBody>
                  <a:tcPr horzOverflow="overflow">
                    <a:lnL cap="flat">
                      <a:noFill/>
                    </a:lnL>
                    <a:lnR cap="flat">
                      <a:noFill/>
                    </a:lnR>
                    <a:lnT>
                      <a:noFill/>
                    </a:lnT>
                    <a:lnB>
                      <a:noFill/>
                    </a:lnB>
                    <a:lnTlToBr>
                      <a:noFill/>
                    </a:lnTlToBr>
                    <a:lnBlToTr>
                      <a:noFill/>
                    </a:lnBlToTr>
                    <a:solidFill>
                      <a:srgbClr val="FFFFCC"/>
                    </a:solidFill>
                  </a:tcPr>
                </a:tc>
                <a:extLst>
                  <a:ext uri="{0D108BD9-81ED-4DB2-BD59-A6C34878D82A}">
                    <a16:rowId xmlns:a16="http://schemas.microsoft.com/office/drawing/2014/main" val="305131041"/>
                  </a:ext>
                </a:extLst>
              </a:tr>
              <a:tr h="255588">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accent1"/>
                          </a:solidFill>
                          <a:effectLst/>
                          <a:latin typeface="Arial" panose="020B0604020202020204" pitchFamily="34" charset="0"/>
                        </a:rPr>
                        <a:t>Αλλοίωση</a:t>
                      </a:r>
                    </a:p>
                  </a:txBody>
                  <a:tcPr horzOverflow="overflow">
                    <a:lnL cap="flat">
                      <a:noFill/>
                    </a:lnL>
                    <a:lnR cap="flat">
                      <a:noFill/>
                    </a:lnR>
                    <a:lnT>
                      <a:noFill/>
                    </a:lnT>
                    <a:lnB>
                      <a:noFill/>
                    </a:lnB>
                    <a:lnTlToBr>
                      <a:noFill/>
                    </a:lnTlToBr>
                    <a:lnBlToTr>
                      <a:noFill/>
                    </a:lnBlToTr>
                    <a:solidFill>
                      <a:srgbClr val="996600"/>
                    </a:solidFill>
                  </a:tcPr>
                </a:tc>
                <a:extLst>
                  <a:ext uri="{0D108BD9-81ED-4DB2-BD59-A6C34878D82A}">
                    <a16:rowId xmlns:a16="http://schemas.microsoft.com/office/drawing/2014/main" val="2586155333"/>
                  </a:ext>
                </a:extLst>
              </a:tr>
              <a:tr h="50006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Αλλοιώνεται κυρίως προς </a:t>
                      </a:r>
                      <a:r>
                        <a:rPr kumimoji="0" lang="el-GR" altLang="el-GR" sz="2400" b="0" i="0" u="none" strike="noStrike" cap="none" normalizeH="0" baseline="0">
                          <a:ln>
                            <a:noFill/>
                          </a:ln>
                          <a:solidFill>
                            <a:schemeClr val="folHlink"/>
                          </a:solidFill>
                          <a:effectLst/>
                          <a:latin typeface="Arial" panose="020B0604020202020204" pitchFamily="34" charset="0"/>
                        </a:rPr>
                        <a:t>λειμωνίτη</a:t>
                      </a:r>
                      <a:r>
                        <a:rPr kumimoji="0" lang="el-GR" altLang="el-GR" sz="2400" b="0" i="0" u="none" strike="noStrike" cap="none" normalizeH="0" baseline="0">
                          <a:ln>
                            <a:noFill/>
                          </a:ln>
                          <a:solidFill>
                            <a:schemeClr val="tx1"/>
                          </a:solidFill>
                          <a:effectLst/>
                          <a:latin typeface="Arial" panose="020B0604020202020204" pitchFamily="34" charset="0"/>
                        </a:rPr>
                        <a:t>.</a:t>
                      </a:r>
                    </a:p>
                  </a:txBody>
                  <a:tcPr horzOverflow="overflow">
                    <a:lnL cap="flat">
                      <a:noFill/>
                    </a:lnL>
                    <a:lnR cap="flat">
                      <a:noFill/>
                    </a:lnR>
                    <a:lnT>
                      <a:noFill/>
                    </a:lnT>
                    <a:lnB cap="flat">
                      <a:noFill/>
                    </a:lnB>
                    <a:lnTlToBr>
                      <a:noFill/>
                    </a:lnTlToBr>
                    <a:lnBlToTr>
                      <a:noFill/>
                    </a:lnBlToTr>
                    <a:solidFill>
                      <a:srgbClr val="FFFFCC"/>
                    </a:solidFill>
                  </a:tcPr>
                </a:tc>
                <a:extLst>
                  <a:ext uri="{0D108BD9-81ED-4DB2-BD59-A6C34878D82A}">
                    <a16:rowId xmlns:a16="http://schemas.microsoft.com/office/drawing/2014/main" val="3193913086"/>
                  </a:ext>
                </a:extLst>
              </a:tr>
            </a:tbl>
          </a:graphicData>
        </a:graphic>
      </p:graphicFrame>
      <p:pic>
        <p:nvPicPr>
          <p:cNvPr id="51225" name="Picture 25">
            <a:hlinkClick r:id="rId2"/>
            <a:extLst>
              <a:ext uri="{FF2B5EF4-FFF2-40B4-BE49-F238E27FC236}">
                <a16:creationId xmlns:a16="http://schemas.microsoft.com/office/drawing/2014/main" id="{39C29BA6-3814-4189-BA12-BA8D447CA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588" y="1465263"/>
            <a:ext cx="3198812" cy="2344737"/>
          </a:xfrm>
          <a:prstGeom prst="rect">
            <a:avLst/>
          </a:prstGeom>
          <a:noFill/>
          <a:ln w="25400">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51226" name="Picture 26">
            <a:hlinkClick r:id="rId2"/>
            <a:extLst>
              <a:ext uri="{FF2B5EF4-FFF2-40B4-BE49-F238E27FC236}">
                <a16:creationId xmlns:a16="http://schemas.microsoft.com/office/drawing/2014/main" id="{EB977E2C-4DBA-4CA6-83D6-5320A3FEC5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962400"/>
            <a:ext cx="3198813" cy="2398713"/>
          </a:xfrm>
          <a:prstGeom prst="rect">
            <a:avLst/>
          </a:prstGeom>
          <a:noFill/>
          <a:ln w="25400">
            <a:solidFill>
              <a:srgbClr val="CC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06" name="Picture 38">
            <a:extLst>
              <a:ext uri="{FF2B5EF4-FFF2-40B4-BE49-F238E27FC236}">
                <a16:creationId xmlns:a16="http://schemas.microsoft.com/office/drawing/2014/main" id="{461BF20F-8FFF-459B-B3F8-4BDDAB997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4941888"/>
            <a:ext cx="6419850" cy="1420812"/>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a:extLst>
              <a:ext uri="{FF2B5EF4-FFF2-40B4-BE49-F238E27FC236}">
                <a16:creationId xmlns:a16="http://schemas.microsoft.com/office/drawing/2014/main" id="{D6B8E90C-439B-4AE9-B5BE-79C95FD5F18B}"/>
              </a:ext>
            </a:extLst>
          </p:cNvPr>
          <p:cNvSpPr>
            <a:spLocks noGrp="1" noChangeArrowheads="1"/>
          </p:cNvSpPr>
          <p:nvPr>
            <p:ph type="title"/>
          </p:nvPr>
        </p:nvSpPr>
        <p:spPr>
          <a:xfrm>
            <a:off x="685800" y="381000"/>
            <a:ext cx="8037513" cy="762000"/>
          </a:xfrm>
        </p:spPr>
        <p:txBody>
          <a:bodyPr wrap="none">
            <a:spAutoFit/>
          </a:bodyPr>
          <a:lstStyle/>
          <a:p>
            <a:pPr algn="l">
              <a:tabLst>
                <a:tab pos="2173288" algn="l"/>
                <a:tab pos="6518275" algn="l"/>
              </a:tabLst>
            </a:pPr>
            <a:r>
              <a:rPr lang="en-US" altLang="el-GR">
                <a:solidFill>
                  <a:srgbClr val="66FFFF"/>
                </a:solidFill>
              </a:rPr>
              <a:t>FeS</a:t>
            </a:r>
            <a:r>
              <a:rPr lang="en-US" altLang="el-GR" baseline="-25000">
                <a:solidFill>
                  <a:srgbClr val="66FFFF"/>
                </a:solidFill>
              </a:rPr>
              <a:t>2</a:t>
            </a:r>
            <a:r>
              <a:rPr lang="el-GR" altLang="el-GR"/>
              <a:t>	Σιδηροπυρίτης</a:t>
            </a:r>
            <a:r>
              <a:rPr lang="en-US" altLang="el-GR"/>
              <a:t>	</a:t>
            </a:r>
            <a:r>
              <a:rPr lang="el-GR" altLang="el-GR" sz="3600">
                <a:solidFill>
                  <a:srgbClr val="66FFFF"/>
                </a:solidFill>
              </a:rPr>
              <a:t>Κυβικό</a:t>
            </a:r>
          </a:p>
        </p:txBody>
      </p:sp>
      <p:graphicFrame>
        <p:nvGraphicFramePr>
          <p:cNvPr id="58405" name="Group 37">
            <a:extLst>
              <a:ext uri="{FF2B5EF4-FFF2-40B4-BE49-F238E27FC236}">
                <a16:creationId xmlns:a16="http://schemas.microsoft.com/office/drawing/2014/main" id="{2BEB0BD6-078E-4A17-A112-2E991E574C05}"/>
              </a:ext>
            </a:extLst>
          </p:cNvPr>
          <p:cNvGraphicFramePr>
            <a:graphicFrameLocks noGrp="1"/>
          </p:cNvGraphicFramePr>
          <p:nvPr/>
        </p:nvGraphicFramePr>
        <p:xfrm>
          <a:off x="228600" y="1447800"/>
          <a:ext cx="8686800" cy="3346450"/>
        </p:xfrm>
        <a:graphic>
          <a:graphicData uri="http://schemas.openxmlformats.org/drawingml/2006/table">
            <a:tbl>
              <a:tblPr/>
              <a:tblGrid>
                <a:gridCol w="939800">
                  <a:extLst>
                    <a:ext uri="{9D8B030D-6E8A-4147-A177-3AD203B41FA5}">
                      <a16:colId xmlns:a16="http://schemas.microsoft.com/office/drawing/2014/main" val="563631764"/>
                    </a:ext>
                  </a:extLst>
                </a:gridCol>
                <a:gridCol w="7747000">
                  <a:extLst>
                    <a:ext uri="{9D8B030D-6E8A-4147-A177-3AD203B41FA5}">
                      <a16:colId xmlns:a16="http://schemas.microsoft.com/office/drawing/2014/main" val="2751119843"/>
                    </a:ext>
                  </a:extLst>
                </a:gridCol>
              </a:tblGrid>
              <a:tr h="609600">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Χρήση</a:t>
                      </a:r>
                    </a:p>
                  </a:txBody>
                  <a:tcPr horzOverflow="overflow">
                    <a:lnL cap="flat">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0" i="0" u="none" strike="noStrike" cap="none" normalizeH="0" baseline="0">
                          <a:ln>
                            <a:noFill/>
                          </a:ln>
                          <a:solidFill>
                            <a:schemeClr val="tx1"/>
                          </a:solidFill>
                          <a:effectLst/>
                          <a:latin typeface="Arial" panose="020B0604020202020204" pitchFamily="34" charset="0"/>
                        </a:rPr>
                        <a:t>Θειϊκό οξύ, χρυσός.</a:t>
                      </a: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140998468"/>
                  </a:ext>
                </a:extLst>
              </a:tr>
              <a:tr h="129381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000" b="1" i="0" u="none" strike="noStrike" cap="none" normalizeH="0" baseline="0">
                          <a:ln>
                            <a:noFill/>
                          </a:ln>
                          <a:solidFill>
                            <a:srgbClr val="FFFFFF"/>
                          </a:solidFill>
                          <a:effectLst/>
                          <a:latin typeface="Arial Narrow" panose="020B0606020202030204" pitchFamily="34" charset="0"/>
                        </a:rPr>
                        <a:t>Όνομα</a:t>
                      </a:r>
                    </a:p>
                  </a:txBody>
                  <a:tcPr horzOverflow="overflow">
                    <a:lnL cap="flat">
                      <a:noFill/>
                    </a:lnL>
                    <a:lnR>
                      <a:noFill/>
                    </a:lnR>
                    <a:lnT w="12700" cap="flat" cmpd="sng" algn="ctr">
                      <a:solidFill>
                        <a:schemeClr val="tx1"/>
                      </a:solidFill>
                      <a:prstDash val="dot"/>
                      <a:round/>
                      <a:headEnd type="none" w="med" len="med"/>
                      <a:tailEnd type="none" w="med" len="med"/>
                    </a:lnT>
                    <a:lnB>
                      <a:noFill/>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1" i="0" u="none" strike="noStrike" cap="none" normalizeH="0" baseline="0">
                          <a:ln>
                            <a:noFill/>
                          </a:ln>
                          <a:solidFill>
                            <a:schemeClr val="folHlink"/>
                          </a:solidFill>
                          <a:effectLst/>
                          <a:latin typeface="Arial" panose="020B0604020202020204" pitchFamily="34" charset="0"/>
                        </a:rPr>
                        <a:t>Πυρίτης</a:t>
                      </a:r>
                      <a:r>
                        <a:rPr kumimoji="0" lang="el-GR" altLang="el-GR" sz="2400" b="0" i="0" u="none" strike="noStrike" cap="none" normalizeH="0" baseline="0">
                          <a:ln>
                            <a:noFill/>
                          </a:ln>
                          <a:solidFill>
                            <a:schemeClr val="tx1"/>
                          </a:solidFill>
                          <a:effectLst/>
                          <a:latin typeface="Arial" panose="020B0604020202020204" pitchFamily="34" charset="0"/>
                        </a:rPr>
                        <a:t>: οι αρχαίοι εννοούσαν εν μέρει ένα </a:t>
                      </a:r>
                      <a:r>
                        <a:rPr kumimoji="0" lang="en-US" altLang="el-GR" sz="2400" b="1" i="0" u="none" strike="noStrike" cap="none" normalizeH="0" baseline="0">
                          <a:ln>
                            <a:noFill/>
                          </a:ln>
                          <a:solidFill>
                            <a:schemeClr val="folHlink"/>
                          </a:solidFill>
                          <a:effectLst/>
                          <a:latin typeface="Arial" panose="020B0604020202020204" pitchFamily="34" charset="0"/>
                        </a:rPr>
                        <a:t>Fe</a:t>
                      </a:r>
                      <a:r>
                        <a:rPr kumimoji="0" lang="en-US" altLang="el-GR" sz="2400" b="0" i="0" u="none" strike="noStrike" cap="none" normalizeH="0" baseline="0">
                          <a:ln>
                            <a:noFill/>
                          </a:ln>
                          <a:solidFill>
                            <a:schemeClr val="tx1"/>
                          </a:solidFill>
                          <a:effectLst/>
                          <a:latin typeface="Arial" panose="020B0604020202020204" pitchFamily="34" charset="0"/>
                        </a:rPr>
                        <a:t>-</a:t>
                      </a:r>
                      <a:r>
                        <a:rPr kumimoji="0" lang="el-GR" altLang="el-GR" sz="2400" b="0" i="0" u="none" strike="noStrike" cap="none" normalizeH="0" baseline="0">
                          <a:ln>
                            <a:noFill/>
                          </a:ln>
                          <a:solidFill>
                            <a:schemeClr val="tx1"/>
                          </a:solidFill>
                          <a:effectLst/>
                          <a:latin typeface="Arial" panose="020B0604020202020204" pitchFamily="34" charset="0"/>
                        </a:rPr>
                        <a:t> και εν μέρει ένα </a:t>
                      </a:r>
                      <a:r>
                        <a:rPr kumimoji="0" lang="en-US" altLang="el-GR" sz="2400" b="1" i="0" u="none" strike="noStrike" cap="none" normalizeH="0" baseline="0">
                          <a:ln>
                            <a:noFill/>
                          </a:ln>
                          <a:solidFill>
                            <a:schemeClr val="folHlink"/>
                          </a:solidFill>
                          <a:effectLst/>
                          <a:latin typeface="Arial" panose="020B0604020202020204" pitchFamily="34" charset="0"/>
                        </a:rPr>
                        <a:t>Cu</a:t>
                      </a:r>
                      <a:r>
                        <a:rPr kumimoji="0" lang="en-US" altLang="el-GR" sz="2400" b="0" i="0" u="none" strike="noStrike" cap="none" normalizeH="0" baseline="0">
                          <a:ln>
                            <a:noFill/>
                          </a:ln>
                          <a:solidFill>
                            <a:schemeClr val="tx1"/>
                          </a:solidFill>
                          <a:effectLst/>
                          <a:latin typeface="Arial" panose="020B0604020202020204" pitchFamily="34" charset="0"/>
                        </a:rPr>
                        <a:t>-</a:t>
                      </a:r>
                      <a:r>
                        <a:rPr kumimoji="0" lang="el-GR" altLang="el-GR" sz="2400" b="0" i="0" u="none" strike="noStrike" cap="none" normalizeH="0" baseline="0">
                          <a:ln>
                            <a:noFill/>
                          </a:ln>
                          <a:solidFill>
                            <a:schemeClr val="tx1"/>
                          </a:solidFill>
                          <a:effectLst/>
                          <a:latin typeface="Arial" panose="020B0604020202020204" pitchFamily="34" charset="0"/>
                        </a:rPr>
                        <a:t> μετάλλευμα. Πίστευαν ότι περιέχει φωτιά (πυρ), η οποία απελευθερωνόταν ως φωτεινές σπίθες όταν κτυπιόταν με ατσάλι. Μέχρι το 1800 πυρίτης &amp; μαρκασίτης: </a:t>
                      </a:r>
                      <a:r>
                        <a:rPr kumimoji="0" lang="el-GR" altLang="el-GR" sz="2400" b="0" i="0" u="none" strike="noStrike" cap="none" normalizeH="0" baseline="0">
                          <a:ln>
                            <a:noFill/>
                          </a:ln>
                          <a:solidFill>
                            <a:schemeClr val="folHlink"/>
                          </a:solidFill>
                          <a:effectLst/>
                          <a:latin typeface="Arial" panose="020B0604020202020204" pitchFamily="34" charset="0"/>
                        </a:rPr>
                        <a:t>σιδηροπυρίτης, μαρκασίτης, χαλκοπυρίτης, αρσενοπυρίτης και μαγνητοπυρίτης</a:t>
                      </a:r>
                      <a:r>
                        <a:rPr kumimoji="0" lang="el-GR" altLang="el-GR" sz="2400" b="0" i="0" u="none" strike="noStrike" cap="none" normalizeH="0" baseline="0">
                          <a:ln>
                            <a:noFill/>
                          </a:ln>
                          <a:solidFill>
                            <a:schemeClr val="tx1"/>
                          </a:solidFill>
                          <a:effectLst/>
                          <a:latin typeface="Arial" panose="020B0604020202020204" pitchFamily="34" charset="0"/>
                        </a:rPr>
                        <a:t>.</a:t>
                      </a: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965094214"/>
                  </a:ext>
                </a:extLst>
              </a:tr>
              <a:tr h="284163">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l-GR" altLang="el-GR" sz="2000" b="1" i="0" u="none" strike="noStrike" cap="none" normalizeH="0" baseline="0">
                        <a:ln>
                          <a:noFill/>
                        </a:ln>
                        <a:solidFill>
                          <a:srgbClr val="FFFFFF"/>
                        </a:solidFill>
                        <a:effectLst/>
                        <a:latin typeface="Arial Narrow" panose="020B0606020202030204" pitchFamily="34" charset="0"/>
                      </a:endParaRPr>
                    </a:p>
                  </a:txBody>
                  <a:tcPr horzOverflow="overflow">
                    <a:lnL cap="flat">
                      <a:noFill/>
                    </a:lnL>
                    <a:lnR>
                      <a:noFill/>
                    </a:lnR>
                    <a:lnT>
                      <a:noFill/>
                    </a:lnT>
                    <a:lnB w="12700" cap="flat" cmpd="sng" algn="ctr">
                      <a:solidFill>
                        <a:schemeClr val="tx1"/>
                      </a:solidFill>
                      <a:prstDash val="dot"/>
                      <a:round/>
                      <a:headEnd type="none" w="med" len="med"/>
                      <a:tailEnd type="none" w="med" len="med"/>
                    </a:lnB>
                    <a:lnTlToBr>
                      <a:noFill/>
                    </a:lnTlToBr>
                    <a:lnBlToTr>
                      <a:noFill/>
                    </a:lnBlToTr>
                    <a:solidFill>
                      <a:srgbClr val="996600"/>
                    </a:solidFill>
                  </a:tcPr>
                </a:tc>
                <a:tc>
                  <a:txBody>
                    <a:bodyPr/>
                    <a:lstStyle>
                      <a:lvl1pPr>
                        <a:spcBef>
                          <a:spcPct val="20000"/>
                        </a:spcBef>
                        <a:buClr>
                          <a:schemeClr val="tx2"/>
                        </a:buClr>
                        <a:buSzPct val="75000"/>
                        <a:buFont typeface="Wingdings" panose="05000000000000000000" pitchFamily="2" charset="2"/>
                        <a:defRPr sz="2800">
                          <a:solidFill>
                            <a:schemeClr val="tx1"/>
                          </a:solidFill>
                          <a:latin typeface="Arial Narrow" panose="020B060602020203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Narrow" panose="020B0606020202030204" pitchFamily="34" charset="0"/>
                        </a:defRPr>
                      </a:lvl2pPr>
                      <a:lvl3pPr>
                        <a:spcBef>
                          <a:spcPct val="20000"/>
                        </a:spcBef>
                        <a:buClr>
                          <a:schemeClr val="folHlink"/>
                        </a:buClr>
                        <a:buSzPct val="70000"/>
                        <a:buFont typeface="Wingdings" panose="05000000000000000000" pitchFamily="2" charset="2"/>
                        <a:defRPr sz="2000">
                          <a:solidFill>
                            <a:schemeClr val="tx1"/>
                          </a:solidFill>
                          <a:latin typeface="Arial Narrow" panose="020B0606020202030204" pitchFamily="34" charset="0"/>
                        </a:defRPr>
                      </a:lvl3pPr>
                      <a:lvl4pPr>
                        <a:spcBef>
                          <a:spcPct val="20000"/>
                        </a:spcBef>
                        <a:defRPr>
                          <a:solidFill>
                            <a:schemeClr val="tx1"/>
                          </a:solidFill>
                          <a:latin typeface="Arial Narrow" panose="020B0606020202030204" pitchFamily="34" charset="0"/>
                        </a:defRPr>
                      </a:lvl4pPr>
                      <a:lvl5pPr>
                        <a:spcBef>
                          <a:spcPct val="20000"/>
                        </a:spcBef>
                        <a:defRPr>
                          <a:solidFill>
                            <a:schemeClr val="tx1"/>
                          </a:solidFill>
                          <a:latin typeface="Arial Narrow" panose="020B0606020202030204" pitchFamily="34" charset="0"/>
                        </a:defRPr>
                      </a:lvl5pPr>
                      <a:lvl6pPr fontAlgn="base">
                        <a:spcBef>
                          <a:spcPct val="20000"/>
                        </a:spcBef>
                        <a:spcAft>
                          <a:spcPct val="0"/>
                        </a:spcAft>
                        <a:defRPr>
                          <a:solidFill>
                            <a:schemeClr val="tx1"/>
                          </a:solidFill>
                          <a:latin typeface="Arial Narrow" panose="020B0606020202030204" pitchFamily="34" charset="0"/>
                        </a:defRPr>
                      </a:lvl6pPr>
                      <a:lvl7pPr fontAlgn="base">
                        <a:spcBef>
                          <a:spcPct val="20000"/>
                        </a:spcBef>
                        <a:spcAft>
                          <a:spcPct val="0"/>
                        </a:spcAft>
                        <a:defRPr>
                          <a:solidFill>
                            <a:schemeClr val="tx1"/>
                          </a:solidFill>
                          <a:latin typeface="Arial Narrow" panose="020B0606020202030204" pitchFamily="34" charset="0"/>
                        </a:defRPr>
                      </a:lvl7pPr>
                      <a:lvl8pPr fontAlgn="base">
                        <a:spcBef>
                          <a:spcPct val="20000"/>
                        </a:spcBef>
                        <a:spcAft>
                          <a:spcPct val="0"/>
                        </a:spcAft>
                        <a:defRPr>
                          <a:solidFill>
                            <a:schemeClr val="tx1"/>
                          </a:solidFill>
                          <a:latin typeface="Arial Narrow" panose="020B0606020202030204" pitchFamily="34" charset="0"/>
                        </a:defRPr>
                      </a:lvl8pPr>
                      <a:lvl9pPr fontAlgn="base">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l-GR" altLang="el-GR" sz="2400" b="1" i="0" u="none" strike="noStrike" cap="none" normalizeH="0" baseline="0">
                          <a:ln>
                            <a:noFill/>
                          </a:ln>
                          <a:solidFill>
                            <a:srgbClr val="CC0000"/>
                          </a:solidFill>
                          <a:effectLst/>
                          <a:latin typeface="Arial" panose="020B0604020202020204" pitchFamily="34" charset="0"/>
                        </a:rPr>
                        <a:t>Pyrite </a:t>
                      </a:r>
                      <a:r>
                        <a:rPr kumimoji="0" lang="en-US" altLang="el-GR" sz="2400" b="1" i="0" u="none" strike="noStrike" cap="none" normalizeH="0" baseline="0">
                          <a:ln>
                            <a:noFill/>
                          </a:ln>
                          <a:solidFill>
                            <a:srgbClr val="CC0000"/>
                          </a:solidFill>
                          <a:effectLst/>
                          <a:latin typeface="Arial" panose="020B0604020202020204" pitchFamily="34" charset="0"/>
                        </a:rPr>
                        <a:t>(GB),</a:t>
                      </a:r>
                      <a:r>
                        <a:rPr kumimoji="0" lang="en-US" altLang="el-GR" sz="2400" b="1" i="0" u="none" strike="noStrike" cap="none" normalizeH="0" baseline="0">
                          <a:ln>
                            <a:noFill/>
                          </a:ln>
                          <a:solidFill>
                            <a:schemeClr val="tx1"/>
                          </a:solidFill>
                          <a:effectLst/>
                          <a:latin typeface="Arial" panose="020B0604020202020204" pitchFamily="34" charset="0"/>
                        </a:rPr>
                        <a:t> </a:t>
                      </a:r>
                      <a:r>
                        <a:rPr kumimoji="0" lang="el-GR" altLang="el-GR" sz="2400" b="1" i="0" u="none" strike="noStrike" cap="none" normalizeH="0" baseline="0">
                          <a:ln>
                            <a:noFill/>
                          </a:ln>
                          <a:solidFill>
                            <a:srgbClr val="000099"/>
                          </a:solidFill>
                          <a:effectLst/>
                          <a:latin typeface="Arial" panose="020B0604020202020204" pitchFamily="34" charset="0"/>
                        </a:rPr>
                        <a:t>Pyrite</a:t>
                      </a:r>
                      <a:r>
                        <a:rPr kumimoji="0" lang="en-US" altLang="el-GR" sz="2400" b="1" i="0" u="none" strike="noStrike" cap="none" normalizeH="0" baseline="0">
                          <a:ln>
                            <a:noFill/>
                          </a:ln>
                          <a:solidFill>
                            <a:srgbClr val="000099"/>
                          </a:solidFill>
                          <a:effectLst/>
                          <a:latin typeface="Arial" panose="020B0604020202020204" pitchFamily="34" charset="0"/>
                        </a:rPr>
                        <a:t> (F),</a:t>
                      </a:r>
                      <a:r>
                        <a:rPr kumimoji="0" lang="en-US" altLang="el-GR" sz="2400" b="1" i="0" u="none" strike="noStrike" cap="none" normalizeH="0" baseline="0">
                          <a:ln>
                            <a:noFill/>
                          </a:ln>
                          <a:solidFill>
                            <a:schemeClr val="tx1"/>
                          </a:solidFill>
                          <a:effectLst/>
                          <a:latin typeface="Arial" panose="020B0604020202020204" pitchFamily="34" charset="0"/>
                        </a:rPr>
                        <a:t> </a:t>
                      </a:r>
                      <a:r>
                        <a:rPr kumimoji="0" lang="el-GR" altLang="el-GR" sz="2400" b="1" i="0" u="none" strike="noStrike" cap="none" normalizeH="0" baseline="0">
                          <a:ln>
                            <a:noFill/>
                          </a:ln>
                          <a:solidFill>
                            <a:srgbClr val="CC6600"/>
                          </a:solidFill>
                          <a:effectLst/>
                          <a:latin typeface="Arial" panose="020B0604020202020204" pitchFamily="34" charset="0"/>
                        </a:rPr>
                        <a:t>Pyrit, Schwefelkies</a:t>
                      </a:r>
                      <a:r>
                        <a:rPr kumimoji="0" lang="en-US" altLang="el-GR" sz="2400" b="1" i="0" u="none" strike="noStrike" cap="none" normalizeH="0" baseline="0">
                          <a:ln>
                            <a:noFill/>
                          </a:ln>
                          <a:solidFill>
                            <a:srgbClr val="CC6600"/>
                          </a:solidFill>
                          <a:effectLst/>
                          <a:latin typeface="Arial" panose="020B0604020202020204" pitchFamily="34" charset="0"/>
                        </a:rPr>
                        <a:t> (D)</a:t>
                      </a:r>
                      <a:endParaRPr kumimoji="0" lang="el-GR" altLang="el-GR" sz="2400" b="1" i="0" u="none" strike="noStrike" cap="none" normalizeH="0" baseline="0">
                        <a:ln>
                          <a:noFill/>
                        </a:ln>
                        <a:solidFill>
                          <a:srgbClr val="CC6600"/>
                        </a:solidFill>
                        <a:effectLst/>
                        <a:latin typeface="Arial" panose="020B0604020202020204" pitchFamily="34" charset="0"/>
                      </a:endParaRPr>
                    </a:p>
                  </a:txBody>
                  <a:tcPr horzOverflow="overflow">
                    <a:lnL>
                      <a:noFill/>
                    </a:lnL>
                    <a:lnR cap="flat">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573116469"/>
                  </a:ext>
                </a:extLst>
              </a:tr>
            </a:tbl>
          </a:graphicData>
        </a:graphic>
      </p:graphicFrame>
    </p:spTree>
  </p:cSld>
  <p:clrMapOvr>
    <a:masterClrMapping/>
  </p:clrMapOvr>
</p:sld>
</file>

<file path=ppt/theme/theme1.xml><?xml version="1.0" encoding="utf-8"?>
<a:theme xmlns:a="http://schemas.openxmlformats.org/drawingml/2006/main" name="Τεχνολογία">
  <a:themeElements>
    <a:clrScheme name="">
      <a:dk1>
        <a:srgbClr val="000000"/>
      </a:dk1>
      <a:lt1>
        <a:srgbClr val="609494"/>
      </a:lt1>
      <a:dk2>
        <a:srgbClr val="FFC545"/>
      </a:dk2>
      <a:lt2>
        <a:srgbClr val="476F6E"/>
      </a:lt2>
      <a:accent1>
        <a:srgbClr val="FFFFCC"/>
      </a:accent1>
      <a:accent2>
        <a:srgbClr val="FF9900"/>
      </a:accent2>
      <a:accent3>
        <a:srgbClr val="B6C8C8"/>
      </a:accent3>
      <a:accent4>
        <a:srgbClr val="000000"/>
      </a:accent4>
      <a:accent5>
        <a:srgbClr val="FFFFE2"/>
      </a:accent5>
      <a:accent6>
        <a:srgbClr val="E78A00"/>
      </a:accent6>
      <a:hlink>
        <a:srgbClr val="003366"/>
      </a:hlink>
      <a:folHlink>
        <a:srgbClr val="800000"/>
      </a:folHlink>
    </a:clrScheme>
    <a:fontScheme name="Τεχνολογία">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l-GR"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l-GR"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Τεχνολογία 1">
        <a:dk1>
          <a:srgbClr val="264D4C"/>
        </a:dk1>
        <a:lt1>
          <a:srgbClr val="F8F8F8"/>
        </a:lt1>
        <a:dk2>
          <a:srgbClr val="336666"/>
        </a:dk2>
        <a:lt2>
          <a:srgbClr val="FFFFCC"/>
        </a:lt2>
        <a:accent1>
          <a:srgbClr val="C0C0C0"/>
        </a:accent1>
        <a:accent2>
          <a:srgbClr val="FF9900"/>
        </a:accent2>
        <a:accent3>
          <a:srgbClr val="ADB8B8"/>
        </a:accent3>
        <a:accent4>
          <a:srgbClr val="D4D4D4"/>
        </a:accent4>
        <a:accent5>
          <a:srgbClr val="DCDCDC"/>
        </a:accent5>
        <a:accent6>
          <a:srgbClr val="E78A00"/>
        </a:accent6>
        <a:hlink>
          <a:srgbClr val="FFCC00"/>
        </a:hlink>
        <a:folHlink>
          <a:srgbClr val="99CCCC"/>
        </a:folHlink>
      </a:clrScheme>
      <a:clrMap bg1="dk2" tx1="lt1" bg2="dk1" tx2="lt2" accent1="accent1" accent2="accent2" accent3="accent3" accent4="accent4" accent5="accent5" accent6="accent6" hlink="hlink" folHlink="folHlink"/>
    </a:extraClrScheme>
    <a:extraClrScheme>
      <a:clrScheme name="Τεχνολογία 2">
        <a:dk1>
          <a:srgbClr val="000000"/>
        </a:dk1>
        <a:lt1>
          <a:srgbClr val="609494"/>
        </a:lt1>
        <a:dk2>
          <a:srgbClr val="FFC545"/>
        </a:dk2>
        <a:lt2>
          <a:srgbClr val="476F6E"/>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clrMap bg1="lt1" tx1="dk1" bg2="lt2" tx2="dk2" accent1="accent1" accent2="accent2" accent3="accent3" accent4="accent4" accent5="accent5" accent6="accent6" hlink="hlink" folHlink="folHlink"/>
    </a:extraClrScheme>
    <a:extraClrScheme>
      <a:clrScheme name="Τεχνολογία 3">
        <a:dk1>
          <a:srgbClr val="000000"/>
        </a:dk1>
        <a:lt1>
          <a:srgbClr val="FFFFFF"/>
        </a:lt1>
        <a:dk2>
          <a:srgbClr val="000000"/>
        </a:dk2>
        <a:lt2>
          <a:srgbClr val="B2B2B2"/>
        </a:lt2>
        <a:accent1>
          <a:srgbClr val="C0C0C0"/>
        </a:accent1>
        <a:accent2>
          <a:srgbClr val="F8F8F8"/>
        </a:accent2>
        <a:accent3>
          <a:srgbClr val="FFFFFF"/>
        </a:accent3>
        <a:accent4>
          <a:srgbClr val="000000"/>
        </a:accent4>
        <a:accent5>
          <a:srgbClr val="DCDCDC"/>
        </a:accent5>
        <a:accent6>
          <a:srgbClr val="E1E1E1"/>
        </a:accent6>
        <a:hlink>
          <a:srgbClr val="4D4D4D"/>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Designs\Τεχνολογία.pot</Template>
  <TotalTime>834</TotalTime>
  <Words>2083</Words>
  <Application>Microsoft Office PowerPoint</Application>
  <PresentationFormat>Προβολή στην οθόνη (4:3)</PresentationFormat>
  <Paragraphs>333</Paragraphs>
  <Slides>49</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49</vt:i4>
      </vt:variant>
    </vt:vector>
  </HeadingPairs>
  <TitlesOfParts>
    <vt:vector size="55" baseType="lpstr">
      <vt:lpstr>Arial Narrow</vt:lpstr>
      <vt:lpstr>Arial</vt:lpstr>
      <vt:lpstr>Impact</vt:lpstr>
      <vt:lpstr>Wingdings</vt:lpstr>
      <vt:lpstr>Times New Roman</vt:lpstr>
      <vt:lpstr>Τεχνολογία</vt:lpstr>
      <vt:lpstr>Σουλφίδια, Θειοάλατα</vt:lpstr>
      <vt:lpstr>ΣΟΥΛΦΙΔΙΑ  AmXp</vt:lpstr>
      <vt:lpstr>Παρουσίαση του PowerPoint</vt:lpstr>
      <vt:lpstr>Παρουσίαση του PowerPoint</vt:lpstr>
      <vt:lpstr>Παρουσίαση του PowerPoint</vt:lpstr>
      <vt:lpstr>FeS2 Σιδηροπυρίτης Κυβικό</vt:lpstr>
      <vt:lpstr>FeS2 Σιδηροπυρίτης Κυβικό</vt:lpstr>
      <vt:lpstr>FeS2 Σιδηροπυρίτης Κυβικό</vt:lpstr>
      <vt:lpstr>FeS2 Σιδηροπυρίτης Κυβικό</vt:lpstr>
      <vt:lpstr>CuFeS2 Χαλκοπυρίτης Τετραγωνικό</vt:lpstr>
      <vt:lpstr>CuFeS2 Χαλκοπυρίτης Τετραγωνικό</vt:lpstr>
      <vt:lpstr>CuFeS2 Χαλκοπυρίτης Τετραγωνικό</vt:lpstr>
      <vt:lpstr>CuFeS2 Χαλκοπυρίτης Τετραγωνικό</vt:lpstr>
      <vt:lpstr>Fe1-xS  Μαγνητοπυρίτης Εξαγωνικό</vt:lpstr>
      <vt:lpstr>Fe1-xS  Μαγνητοπυρίτης Εξαγωνικό</vt:lpstr>
      <vt:lpstr>Fe1-xS  Μαγνητοπυρίτης Εξαγωνικό</vt:lpstr>
      <vt:lpstr>Fe1-xS  Μαγνητοπυρίτης Εξαγωνικό</vt:lpstr>
      <vt:lpstr>Cu5FeS4 Βορνίτης Κυβικό</vt:lpstr>
      <vt:lpstr>Cu5FeS4 Βορνίτης Κυβικό</vt:lpstr>
      <vt:lpstr>Cu5FeS4 Βορνίτης Κυβικό</vt:lpstr>
      <vt:lpstr>Cu5FeS4 Βορνίτης Κυβικό</vt:lpstr>
      <vt:lpstr>PbS  Γαληνίτης Κυβικό</vt:lpstr>
      <vt:lpstr>PbS  Γαληνίτης Κυβικό</vt:lpstr>
      <vt:lpstr>PbS  Γαληνίτης Κυβικό</vt:lpstr>
      <vt:lpstr>PbS  Γαληνίτης Κυβικό</vt:lpstr>
      <vt:lpstr>Sb2S3  Αντιμονίτης Ρομβικό</vt:lpstr>
      <vt:lpstr>Sb2S3  Αντιμονίτης Ρομβικό</vt:lpstr>
      <vt:lpstr>Sb2S3  Αντιμονίτης Ρομβικό</vt:lpstr>
      <vt:lpstr>Sb2S3  Αντιμονίτης Ρομβικό</vt:lpstr>
      <vt:lpstr>FeAsS  Αρσενοπυρίτης Μονοκλινές</vt:lpstr>
      <vt:lpstr>FeAsS  Αρσενοπυρίτης Μονοκλινές</vt:lpstr>
      <vt:lpstr>FeAsS  Αρσενοπυρίτης Μονοκλινές</vt:lpstr>
      <vt:lpstr>FeAsS  Αρσενοπυρίτης Μονοκλινές</vt:lpstr>
      <vt:lpstr>MoS2  Μολυβδαινίτης Εξαγωνικό</vt:lpstr>
      <vt:lpstr>MoS2  Μολυβδαινίτης Εξαγωνικό</vt:lpstr>
      <vt:lpstr>MoS2  Μολυβδαινίτης Εξαγωνικό</vt:lpstr>
      <vt:lpstr>MoS2  Μολυβδαινίτης Εξαγωνικό</vt:lpstr>
      <vt:lpstr>ZnS  Σφαλερίτης Κυβικό</vt:lpstr>
      <vt:lpstr>ZnS  Σφαλερίτης Κυβικό</vt:lpstr>
      <vt:lpstr>ZnS  Σφαλερίτης Κυβικό</vt:lpstr>
      <vt:lpstr>ZnS  Σφαλερίτης Κυβικό</vt:lpstr>
      <vt:lpstr>HgS  Κινναβαρίτης Τριγωνικό</vt:lpstr>
      <vt:lpstr>HgS  Κινναβαρίτης Τριγωνικό</vt:lpstr>
      <vt:lpstr>HgS  Κινναβαρίτης Τριγωνικό</vt:lpstr>
      <vt:lpstr>HgS  Κινναβαρίτης Τριγωνικό</vt:lpstr>
      <vt:lpstr>AsS, As2S3  Σανδαράχη Μονοκλινές</vt:lpstr>
      <vt:lpstr>AsS, As2S3  Σανδαράχη Μονοκλινές</vt:lpstr>
      <vt:lpstr>AsS, As2S3  Σανδαράχη Μονοκλινές</vt:lpstr>
      <vt:lpstr>AsS, As2S3  Σανδαράχη Μονοκλινές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Σουλφίδια</dc:title>
  <dc:creator>ST</dc:creator>
  <cp:lastModifiedBy>Triantafyllos Soldatos</cp:lastModifiedBy>
  <cp:revision>248</cp:revision>
  <dcterms:created xsi:type="dcterms:W3CDTF">2002-11-16T15:01:25Z</dcterms:created>
  <dcterms:modified xsi:type="dcterms:W3CDTF">2020-11-26T15:11:15Z</dcterms:modified>
</cp:coreProperties>
</file>