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98" r:id="rId3"/>
    <p:sldId id="299" r:id="rId4"/>
    <p:sldId id="301" r:id="rId5"/>
    <p:sldId id="300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57" r:id="rId24"/>
    <p:sldId id="25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FF"/>
    <a:srgbClr val="FF6600"/>
    <a:srgbClr val="006666"/>
    <a:srgbClr val="008080"/>
    <a:srgbClr val="FF0000"/>
    <a:srgbClr val="E8E0E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0" autoAdjust="0"/>
    <p:restoredTop sz="94600" autoAdjust="0"/>
  </p:normalViewPr>
  <p:slideViewPr>
    <p:cSldViewPr showGuides="1">
      <p:cViewPr varScale="1">
        <p:scale>
          <a:sx n="105" d="100"/>
          <a:sy n="105" d="100"/>
        </p:scale>
        <p:origin x="1992" y="114"/>
      </p:cViewPr>
      <p:guideLst>
        <p:guide orient="horz" pos="4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7" name="Group 15">
            <a:extLst>
              <a:ext uri="{FF2B5EF4-FFF2-40B4-BE49-F238E27FC236}">
                <a16:creationId xmlns:a16="http://schemas.microsoft.com/office/drawing/2014/main" id="{A91AA351-0415-4B30-8BAF-E645ABF1EE7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3794" name="Rectangle 2">
              <a:extLst>
                <a:ext uri="{FF2B5EF4-FFF2-40B4-BE49-F238E27FC236}">
                  <a16:creationId xmlns:a16="http://schemas.microsoft.com/office/drawing/2014/main" id="{F7C1906D-DA8B-486C-91AC-7FA9A34CAF0C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720"/>
              <a:ext cx="5760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795" name="Rectangle 3">
              <a:extLst>
                <a:ext uri="{FF2B5EF4-FFF2-40B4-BE49-F238E27FC236}">
                  <a16:creationId xmlns:a16="http://schemas.microsoft.com/office/drawing/2014/main" id="{1CB8C0BF-1640-4FDF-991E-DE1B3609E573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33803" name="Picture 11">
              <a:extLst>
                <a:ext uri="{FF2B5EF4-FFF2-40B4-BE49-F238E27FC236}">
                  <a16:creationId xmlns:a16="http://schemas.microsoft.com/office/drawing/2014/main" id="{B8E3CEEF-B38B-4685-8960-FC428473B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4" t="8493" r="35922"/>
            <a:stretch>
              <a:fillRect/>
            </a:stretch>
          </p:blipFill>
          <p:spPr bwMode="ltGray">
            <a:xfrm>
              <a:off x="0" y="0"/>
              <a:ext cx="5760" cy="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796" name="Rectangle 4">
            <a:extLst>
              <a:ext uri="{FF2B5EF4-FFF2-40B4-BE49-F238E27FC236}">
                <a16:creationId xmlns:a16="http://schemas.microsoft.com/office/drawing/2014/main" id="{5D10B7DC-ED4B-4BB7-83F5-7644042F8C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τίτλο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A0978E07-3980-4126-ACBE-39CC8059F4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2735C7FB-B6DA-4EA1-BE2B-026FB57FAF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E31D6540-0FBF-4C2A-A8AE-F3BDD547F2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DD90E349-915E-4377-85D0-618580E487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3C73EB-1388-40AE-8B2B-E7FC7A32830D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E684C4-152C-413A-8ECB-D010403E7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873E47C-E28A-4FAD-B5A2-C6425169C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77CB1F-A965-45C1-8452-95CD74F8E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4C0510-0034-436F-A93C-778865B2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83E640-A6AE-4D79-AE9F-8CACC558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9E8FC-A0D4-4C12-ABD8-394ED43F725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72006113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5B1665B-5AE7-4399-9360-D270A777B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F2C35C1-E389-4F94-A434-85AB95645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7E1A42-034C-4DE9-9A91-0CC918CC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90F628-E53E-440A-AC6C-384BB228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3364BD-BF52-4463-953B-17CBA460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CBC14-4FAA-4E18-AC49-21E1C1360A7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7345104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B45C2D-1D56-4698-B7D2-EB82FEFD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837ED3-AFFF-4112-8F42-CEF091D79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00739B5-407B-455A-A503-C3AD7924E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D59A023-61DD-4B69-9526-E6E262A9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80713BD-2329-4FF5-AEB3-BE0ACB2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DEA44-93A7-4BC6-83B3-DF16B2B5A57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46605979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3933D9-8B7F-4B84-861A-6C532D2E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1FD9FA-2A30-4663-BEA7-6BF99BEC6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AAD6C0-AD5F-4159-B5D0-4826115B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E3B1283-25C2-41CD-ACCD-77ED314C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5D685D-AFBB-4C2F-835C-82ED7379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CA4F2-4411-4342-A435-D8C316119AB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86379687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B0685F-0266-47B6-94E4-F89F1CC5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4EB3A4-5EF0-45BF-B454-BC0C42A60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B0C3AFC-45E3-447E-8DC4-3C932EE42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1FA3542-B1D8-4BD8-95A7-1CA02F3A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317900F-07CB-4C0C-B810-8E30B13F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0D5B8F9-269A-4404-B460-52781570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0FAEF-B454-469E-9FB2-7D10AB581B7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87524551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485AE-A49B-469D-8CC9-B99178A5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2DC538A-BD0E-424D-9AE8-AFF987191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CA6CD0C-4278-439A-A59C-00D4B4416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E8B86DB-6982-4D77-AB43-5B20C4A32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95BE3C9-D96F-4747-820F-5811C02ED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F128E4C-1C45-4D55-8AF9-6DCB7826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CBE7341-056B-48DA-8D86-2B240A4A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8B5EBCA-2564-4AE7-906F-A6FE15F0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BE6A6-58E8-4BD0-95E3-662D26F1516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49420134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82F1AE-B5BF-44C0-9D1A-8D52126C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86D9F4D-2432-404F-9C2B-55C23F81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EB84CA2-7667-4511-98AF-5D104018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39518A4-6564-4F1A-944B-056CA594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A3ED6-D5F6-44AB-A703-63575B5A092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31918127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35B99F9-0DF7-4102-8F4C-2D47142A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EC18BA7-4F71-4391-895D-E22FB548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386E38E-AA43-4920-A698-52F6062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17053-B534-4468-A02A-7DFA8238CEB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50058682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3C07EA-DD66-4334-AAA7-6330483E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633C50-81D0-4A78-B02A-95AB84BAB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360DA2E-97AE-4252-B414-ED674A433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76D1D9E-EE35-41BB-93AA-CAA41CA8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5641204-1316-492F-A5BC-914CB20CC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EA969E-4940-449F-B933-E468E7A6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1AA41-97BD-4AA5-8E9B-F4315E97EE8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20289623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EA1EE5-5B5E-42EE-B4BF-BEABF6FBC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98F6944-804B-4346-AB51-8027D4CC4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DE4BF88-A55B-49AA-93F2-4AC9F8C6A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4D32752-EF15-4B8C-A1C7-4BA39877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EDDDA5E-2077-4343-81F9-D023E397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13BE60F-DEAD-4BED-9A1A-51530B6E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2186F-B98D-4E72-B3B5-868A793ACBA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7080760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2" name="Group 14">
            <a:extLst>
              <a:ext uri="{FF2B5EF4-FFF2-40B4-BE49-F238E27FC236}">
                <a16:creationId xmlns:a16="http://schemas.microsoft.com/office/drawing/2014/main" id="{3244F9E8-1CBE-44D9-9A60-205051F1A63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2530" name="Rectangle 2">
              <a:extLst>
                <a:ext uri="{FF2B5EF4-FFF2-40B4-BE49-F238E27FC236}">
                  <a16:creationId xmlns:a16="http://schemas.microsoft.com/office/drawing/2014/main" id="{7A993289-E4C2-408D-94BB-C2F50A8FF1A6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0"/>
              <a:ext cx="5760" cy="1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32" name="Rectangle 4">
              <a:extLst>
                <a:ext uri="{FF2B5EF4-FFF2-40B4-BE49-F238E27FC236}">
                  <a16:creationId xmlns:a16="http://schemas.microsoft.com/office/drawing/2014/main" id="{606D446D-87BB-45EB-8EEF-DFA45EF2D611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2538" name="Picture 10">
              <a:extLst>
                <a:ext uri="{FF2B5EF4-FFF2-40B4-BE49-F238E27FC236}">
                  <a16:creationId xmlns:a16="http://schemas.microsoft.com/office/drawing/2014/main" id="{07D627AA-0093-47EF-A4AC-3FD72C24A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7"/>
            <a:stretch>
              <a:fillRect/>
            </a:stretch>
          </p:blipFill>
          <p:spPr bwMode="ltGray">
            <a:xfrm>
              <a:off x="0" y="0"/>
              <a:ext cx="5760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533" name="Rectangle 5">
            <a:extLst>
              <a:ext uri="{FF2B5EF4-FFF2-40B4-BE49-F238E27FC236}">
                <a16:creationId xmlns:a16="http://schemas.microsoft.com/office/drawing/2014/main" id="{56171A3D-C680-43DE-BB3F-6B5B33642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FAF6584B-02EC-41D2-8838-6744FE392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83367CA8-6407-4E60-97F2-5E1EE6DC3D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l-GR" altLang="el-GR"/>
          </a:p>
        </p:txBody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022202A4-552B-43F1-B038-2488DB0D80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l-GR" altLang="el-GR"/>
          </a:p>
        </p:txBody>
      </p:sp>
      <p:sp>
        <p:nvSpPr>
          <p:cNvPr id="22537" name="Rectangle 9">
            <a:extLst>
              <a:ext uri="{FF2B5EF4-FFF2-40B4-BE49-F238E27FC236}">
                <a16:creationId xmlns:a16="http://schemas.microsoft.com/office/drawing/2014/main" id="{6C1AE5B5-6C93-4AD1-8AFB-6294874393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CA9F45C-ADE9-4849-801C-582DD1E4C80A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pull dir="rd"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anose="020B080603090205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anose="020B080603090205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anose="020B080603090205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anose="020B080603090205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anose="020B080603090205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anose="020B080603090205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anose="020B080603090205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Ü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30000"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w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5393887-4DBD-4351-9F05-6B725ED84B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altLang="el-GR" sz="5400" b="1">
                <a:latin typeface="Times New Roman" panose="02020603050405020304" pitchFamily="18" charset="0"/>
              </a:rPr>
              <a:t>Οξείδια, Υδροξείδια</a:t>
            </a:r>
          </a:p>
        </p:txBody>
      </p:sp>
      <p:pic>
        <p:nvPicPr>
          <p:cNvPr id="56327" name="Picture 7">
            <a:extLst>
              <a:ext uri="{FF2B5EF4-FFF2-40B4-BE49-F238E27FC236}">
                <a16:creationId xmlns:a16="http://schemas.microsoft.com/office/drawing/2014/main" id="{45E71A00-1E65-489E-92EA-6DC5B1A9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8650288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8D05AAE1-25EC-43AE-AE86-6273629A6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3693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289175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Al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b="1">
                <a:latin typeface="Times New Roman" panose="02020603050405020304" pitchFamily="18" charset="0"/>
              </a:rPr>
              <a:t>Κορούνδιο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Τριγωνικό</a:t>
            </a:r>
          </a:p>
        </p:txBody>
      </p:sp>
      <p:graphicFrame>
        <p:nvGraphicFramePr>
          <p:cNvPr id="65565" name="Group 29">
            <a:extLst>
              <a:ext uri="{FF2B5EF4-FFF2-40B4-BE49-F238E27FC236}">
                <a16:creationId xmlns:a16="http://schemas.microsoft.com/office/drawing/2014/main" id="{A987DB9C-80D1-4D72-83A9-C4CE34845C1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68438"/>
          <a:ext cx="8382000" cy="2371725"/>
        </p:xfrm>
        <a:graphic>
          <a:graphicData uri="http://schemas.openxmlformats.org/drawingml/2006/table">
            <a:tbl>
              <a:tblPr/>
              <a:tblGrid>
                <a:gridCol w="5387975">
                  <a:extLst>
                    <a:ext uri="{9D8B030D-6E8A-4147-A177-3AD203B41FA5}">
                      <a16:colId xmlns:a16="http://schemas.microsoft.com/office/drawing/2014/main" val="3870084874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991460059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885907"/>
                  </a:ext>
                </a:extLst>
              </a:tr>
              <a:tr h="173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πινακοειδείς κατά (0001), πρισματικοί, αποστρογγυλεμένοι ή βαρελοειδείς με έντονες οριζόντιες ραβδώσεις. Συσσωματώματα κοκκώδη, συμπαγή.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414724"/>
                  </a:ext>
                </a:extLst>
              </a:tr>
            </a:tbl>
          </a:graphicData>
        </a:graphic>
      </p:graphicFrame>
      <p:pic>
        <p:nvPicPr>
          <p:cNvPr id="65561" name="Picture 25">
            <a:extLst>
              <a:ext uri="{FF2B5EF4-FFF2-40B4-BE49-F238E27FC236}">
                <a16:creationId xmlns:a16="http://schemas.microsoft.com/office/drawing/2014/main" id="{8218959F-6DE9-419C-9607-86DFC8D38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66" name="Picture 30">
            <a:extLst>
              <a:ext uri="{FF2B5EF4-FFF2-40B4-BE49-F238E27FC236}">
                <a16:creationId xmlns:a16="http://schemas.microsoft.com/office/drawing/2014/main" id="{C51561B7-F648-4AD1-980A-BB92843D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8558213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11" name="Group 51">
            <a:extLst>
              <a:ext uri="{FF2B5EF4-FFF2-40B4-BE49-F238E27FC236}">
                <a16:creationId xmlns:a16="http://schemas.microsoft.com/office/drawing/2014/main" id="{743C7670-128C-4118-A912-529BE6010D47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47800"/>
          <a:ext cx="5029200" cy="4724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185098294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964486215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Αδαμαντώδης μέχρι υαλώδης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828346"/>
                  </a:ext>
                </a:extLst>
              </a:tr>
              <a:tr h="144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Διάφορα χρώματα: καστανό, ρόδινο, κυανό, κόκκινο, κίτρινο, λευκό.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908832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Λευκή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578971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kumimoji="0" lang="el-GR" altLang="el-GR" sz="28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795475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3,9 - 4,1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61214"/>
                  </a:ext>
                </a:extLst>
              </a:tr>
            </a:tbl>
          </a:graphicData>
        </a:graphic>
      </p:graphicFrame>
      <p:sp>
        <p:nvSpPr>
          <p:cNvPr id="66600" name="Rectangle 40">
            <a:extLst>
              <a:ext uri="{FF2B5EF4-FFF2-40B4-BE49-F238E27FC236}">
                <a16:creationId xmlns:a16="http://schemas.microsoft.com/office/drawing/2014/main" id="{52725BDB-8E4C-4C72-A185-641FAA4AB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3693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289175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Al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b="1">
                <a:latin typeface="Times New Roman" panose="02020603050405020304" pitchFamily="18" charset="0"/>
              </a:rPr>
              <a:t>Κορούνδιο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Τριγωνικό</a:t>
            </a:r>
          </a:p>
        </p:txBody>
      </p:sp>
      <p:pic>
        <p:nvPicPr>
          <p:cNvPr id="66602" name="Picture 42">
            <a:extLst>
              <a:ext uri="{FF2B5EF4-FFF2-40B4-BE49-F238E27FC236}">
                <a16:creationId xmlns:a16="http://schemas.microsoft.com/office/drawing/2014/main" id="{3779A6C0-22ED-492E-994A-CDEF326E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868363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12" name="Picture 52">
            <a:extLst>
              <a:ext uri="{FF2B5EF4-FFF2-40B4-BE49-F238E27FC236}">
                <a16:creationId xmlns:a16="http://schemas.microsoft.com/office/drawing/2014/main" id="{49AC8DFE-45CB-41EC-BB33-2CDCE66A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2789238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22" name="Group 38">
            <a:extLst>
              <a:ext uri="{FF2B5EF4-FFF2-40B4-BE49-F238E27FC236}">
                <a16:creationId xmlns:a16="http://schemas.microsoft.com/office/drawing/2014/main" id="{776CEFEF-DC03-4241-898D-69B746CA89DB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447800"/>
          <a:ext cx="8458200" cy="1143000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val="1659480638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1370139026"/>
                    </a:ext>
                  </a:extLst>
                </a:gridCol>
              </a:tblGrid>
              <a:tr h="2492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Πολύτιμες ποικιλίες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302516"/>
                  </a:ext>
                </a:extLst>
              </a:tr>
              <a:tr h="687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Ρουμπίνι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(κόκκινο)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Ζαφείρι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(διάφορα χρώματα)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721823"/>
                  </a:ext>
                </a:extLst>
              </a:tr>
            </a:tbl>
          </a:graphicData>
        </a:graphic>
      </p:graphicFrame>
      <p:sp>
        <p:nvSpPr>
          <p:cNvPr id="67627" name="Rectangle 43">
            <a:extLst>
              <a:ext uri="{FF2B5EF4-FFF2-40B4-BE49-F238E27FC236}">
                <a16:creationId xmlns:a16="http://schemas.microsoft.com/office/drawing/2014/main" id="{5B20EB9F-088D-4809-BFC9-DE7457376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3693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289175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Al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b="1">
                <a:latin typeface="Times New Roman" panose="02020603050405020304" pitchFamily="18" charset="0"/>
              </a:rPr>
              <a:t>Κορούνδιο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Τριγωνικό</a:t>
            </a:r>
          </a:p>
        </p:txBody>
      </p:sp>
      <p:pic>
        <p:nvPicPr>
          <p:cNvPr id="67629" name="Picture 45">
            <a:extLst>
              <a:ext uri="{FF2B5EF4-FFF2-40B4-BE49-F238E27FC236}">
                <a16:creationId xmlns:a16="http://schemas.microsoft.com/office/drawing/2014/main" id="{92D54306-D272-4217-92DB-8101AEBB7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9863"/>
            <a:ext cx="3703637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30" name="Picture 46">
            <a:extLst>
              <a:ext uri="{FF2B5EF4-FFF2-40B4-BE49-F238E27FC236}">
                <a16:creationId xmlns:a16="http://schemas.microsoft.com/office/drawing/2014/main" id="{C373EFF4-A126-431C-9E9C-42F8D6CA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738"/>
            <a:ext cx="4160838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54" name="Group 22">
            <a:extLst>
              <a:ext uri="{FF2B5EF4-FFF2-40B4-BE49-F238E27FC236}">
                <a16:creationId xmlns:a16="http://schemas.microsoft.com/office/drawing/2014/main" id="{F3DEEF31-6E5A-4821-B189-A9904B59A1E3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870075"/>
          <a:ext cx="5334000" cy="3692525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4171460404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446079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Βρίσκεται σε μεταμορφωμένα πετρώματα (σμύριδα, γνεύσιοι, σχιστόλιθοι), πυριγενή φτωχά σε SiO</a:t>
                      </a:r>
                      <a:r>
                        <a:rPr kumimoji="0" lang="el-GR" altLang="el-GR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(συηνίτες). Με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κυανίτη, σιλλιμανίτη, κορδιερίτη, μαρμαρυγίες, τουρμαλίνη, μαγνητίτη, γρανάτη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κ.ά.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787494"/>
                  </a:ext>
                </a:extLst>
              </a:tr>
              <a:tr h="25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Αλλοίωση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015613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Σε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αργιλικά ορυκτά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63592"/>
                  </a:ext>
                </a:extLst>
              </a:tr>
            </a:tbl>
          </a:graphicData>
        </a:graphic>
      </p:graphicFrame>
      <p:sp>
        <p:nvSpPr>
          <p:cNvPr id="69653" name="Rectangle 21">
            <a:extLst>
              <a:ext uri="{FF2B5EF4-FFF2-40B4-BE49-F238E27FC236}">
                <a16:creationId xmlns:a16="http://schemas.microsoft.com/office/drawing/2014/main" id="{7B7A7420-A4CB-4F77-B059-B2AA49F84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3693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289175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Al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b="1">
                <a:latin typeface="Times New Roman" panose="02020603050405020304" pitchFamily="18" charset="0"/>
              </a:rPr>
              <a:t>Κορούνδιο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Τριγωνικό</a:t>
            </a:r>
          </a:p>
        </p:txBody>
      </p:sp>
      <p:pic>
        <p:nvPicPr>
          <p:cNvPr id="69658" name="Picture 26">
            <a:extLst>
              <a:ext uri="{FF2B5EF4-FFF2-40B4-BE49-F238E27FC236}">
                <a16:creationId xmlns:a16="http://schemas.microsoft.com/office/drawing/2014/main" id="{D5994088-049D-49C0-A641-A8E2F61C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84313"/>
            <a:ext cx="2789238" cy="49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37" name="Group 29">
            <a:extLst>
              <a:ext uri="{FF2B5EF4-FFF2-40B4-BE49-F238E27FC236}">
                <a16:creationId xmlns:a16="http://schemas.microsoft.com/office/drawing/2014/main" id="{2B40C58E-FD5B-44C6-9232-C361EA4059AF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76400"/>
          <a:ext cx="8686800" cy="18288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528099234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166797752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Πολύτιμος λίθος, λειαντικό.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674475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Iνδική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kurun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am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karand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σανσκριτική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kur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vinda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2929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Corundum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Corindon (F),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Korund (D)</a:t>
                      </a: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77692"/>
                  </a:ext>
                </a:extLst>
              </a:tr>
            </a:tbl>
          </a:graphicData>
        </a:graphic>
      </p:graphicFrame>
      <p:sp>
        <p:nvSpPr>
          <p:cNvPr id="68635" name="Rectangle 27">
            <a:extLst>
              <a:ext uri="{FF2B5EF4-FFF2-40B4-BE49-F238E27FC236}">
                <a16:creationId xmlns:a16="http://schemas.microsoft.com/office/drawing/2014/main" id="{00B679D7-CC12-4022-B6FC-12037F228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3693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338388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Al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4800" b="1">
                <a:latin typeface="Times New Roman" panose="02020603050405020304" pitchFamily="18" charset="0"/>
              </a:rPr>
              <a:t>Κορούνδιο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Τριγωνικό</a:t>
            </a:r>
          </a:p>
        </p:txBody>
      </p:sp>
      <p:pic>
        <p:nvPicPr>
          <p:cNvPr id="68645" name="Picture 37">
            <a:extLst>
              <a:ext uri="{FF2B5EF4-FFF2-40B4-BE49-F238E27FC236}">
                <a16:creationId xmlns:a16="http://schemas.microsoft.com/office/drawing/2014/main" id="{A9591EC0-7F68-4FA7-B911-1449F65F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6338"/>
            <a:ext cx="6519862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54D0328-4ABF-4B83-A2E5-6ECE2A9C6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3693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289175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Fe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b="1">
                <a:latin typeface="Times New Roman" panose="02020603050405020304" pitchFamily="18" charset="0"/>
              </a:rPr>
              <a:t>Αιματίτης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Τριγωνικό</a:t>
            </a:r>
          </a:p>
        </p:txBody>
      </p:sp>
      <p:graphicFrame>
        <p:nvGraphicFramePr>
          <p:cNvPr id="70679" name="Group 23">
            <a:extLst>
              <a:ext uri="{FF2B5EF4-FFF2-40B4-BE49-F238E27FC236}">
                <a16:creationId xmlns:a16="http://schemas.microsoft.com/office/drawing/2014/main" id="{96C99D9B-38A9-4D17-806C-725721A5B97F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68438"/>
          <a:ext cx="8382000" cy="2371725"/>
        </p:xfrm>
        <a:graphic>
          <a:graphicData uri="http://schemas.openxmlformats.org/drawingml/2006/table">
            <a:tbl>
              <a:tblPr/>
              <a:tblGrid>
                <a:gridCol w="5715000">
                  <a:extLst>
                    <a:ext uri="{9D8B030D-6E8A-4147-A177-3AD203B41FA5}">
                      <a16:colId xmlns:a16="http://schemas.microsoft.com/office/drawing/2014/main" val="2881657795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35501805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38320"/>
                  </a:ext>
                </a:extLst>
              </a:tr>
              <a:tr h="173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πινακοειδείς κατά (0001), πλακώδεις φυλλώδεις (ολίγιστο). Συσσωματώματα συμπαγή, ακτινωτά, βοτρυοειδή, νεφροειδή, </a:t>
                      </a:r>
                      <a:b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γεηρά (κόκκινη ώχρα). Σε ροζέτες.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301861"/>
                  </a:ext>
                </a:extLst>
              </a:tr>
            </a:tbl>
          </a:graphicData>
        </a:graphic>
      </p:graphicFrame>
      <p:pic>
        <p:nvPicPr>
          <p:cNvPr id="70674" name="Picture 18">
            <a:extLst>
              <a:ext uri="{FF2B5EF4-FFF2-40B4-BE49-F238E27FC236}">
                <a16:creationId xmlns:a16="http://schemas.microsoft.com/office/drawing/2014/main" id="{8B0E9FF6-A943-4ED0-8336-6B702DA3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00213"/>
            <a:ext cx="2209800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5" name="Text Box 19">
            <a:extLst>
              <a:ext uri="{FF2B5EF4-FFF2-40B4-BE49-F238E27FC236}">
                <a16:creationId xmlns:a16="http://schemas.microsoft.com/office/drawing/2014/main" id="{3705653B-A429-44BC-BF16-1218F0BB3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2046288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>
                <a:solidFill>
                  <a:srgbClr val="660033"/>
                </a:solidFill>
              </a:rPr>
              <a:t>0001</a:t>
            </a:r>
            <a:endParaRPr lang="el-GR" altLang="el-GR" sz="2000">
              <a:solidFill>
                <a:srgbClr val="660033"/>
              </a:solidFill>
            </a:endParaRPr>
          </a:p>
        </p:txBody>
      </p:sp>
      <p:pic>
        <p:nvPicPr>
          <p:cNvPr id="70684" name="Picture 28">
            <a:extLst>
              <a:ext uri="{FF2B5EF4-FFF2-40B4-BE49-F238E27FC236}">
                <a16:creationId xmlns:a16="http://schemas.microsoft.com/office/drawing/2014/main" id="{0E31A193-9BB0-451D-BF48-72866C4D5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60800"/>
            <a:ext cx="7735888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8" name="Group 48">
            <a:extLst>
              <a:ext uri="{FF2B5EF4-FFF2-40B4-BE49-F238E27FC236}">
                <a16:creationId xmlns:a16="http://schemas.microsoft.com/office/drawing/2014/main" id="{DB76FD44-8954-4CE3-B50E-C089CD0D6D7F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47800"/>
          <a:ext cx="5486400" cy="494506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48114879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835717659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Μεταλλική, ημιμεταλλική, θαμπή.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70147"/>
                  </a:ext>
                </a:extLst>
              </a:tr>
              <a:tr h="144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Χαλυβδότεφρο (κρύσταλλοι). Καστανοκόκκινο - μαύρο. Επιφανειακά ιριδίζοντα χρώματα.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740712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Κερασόχρωμη, καστανοκόκκινη.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448736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5½ - 6½, </a:t>
                      </a:r>
                      <a:b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anose="020B0604020202020204" pitchFamily="34" charset="0"/>
                        </a:rPr>
                        <a:t>μαλακός σε γεηρές ποικιλίες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31789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4,9 - 5,3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628050"/>
                  </a:ext>
                </a:extLst>
              </a:tr>
            </a:tbl>
          </a:graphicData>
        </a:graphic>
      </p:graphicFrame>
      <p:sp>
        <p:nvSpPr>
          <p:cNvPr id="71718" name="Rectangle 38">
            <a:extLst>
              <a:ext uri="{FF2B5EF4-FFF2-40B4-BE49-F238E27FC236}">
                <a16:creationId xmlns:a16="http://schemas.microsoft.com/office/drawing/2014/main" id="{8D53CBD7-1D58-4B3D-92A5-43D51FB1C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3693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289175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Fe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b="1">
                <a:latin typeface="Times New Roman" panose="02020603050405020304" pitchFamily="18" charset="0"/>
              </a:rPr>
              <a:t>Αιματίτης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Τριγωνικό</a:t>
            </a:r>
          </a:p>
        </p:txBody>
      </p:sp>
      <p:pic>
        <p:nvPicPr>
          <p:cNvPr id="71723" name="Picture 43">
            <a:extLst>
              <a:ext uri="{FF2B5EF4-FFF2-40B4-BE49-F238E27FC236}">
                <a16:creationId xmlns:a16="http://schemas.microsoft.com/office/drawing/2014/main" id="{276ACA1C-EA74-486F-9ADF-8FB83B8E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868363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2" name="Picture 52">
            <a:extLst>
              <a:ext uri="{FF2B5EF4-FFF2-40B4-BE49-F238E27FC236}">
                <a16:creationId xmlns:a16="http://schemas.microsoft.com/office/drawing/2014/main" id="{3F82CC65-EB07-4B28-8630-E3D675A8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96975"/>
            <a:ext cx="2789237" cy="55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51" name="Group 23">
            <a:extLst>
              <a:ext uri="{FF2B5EF4-FFF2-40B4-BE49-F238E27FC236}">
                <a16:creationId xmlns:a16="http://schemas.microsoft.com/office/drawing/2014/main" id="{2CFB24ED-1AF4-4A90-A4C8-A9D567A613B9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819275"/>
          <a:ext cx="5334000" cy="2371725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1283786547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134090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Κοινό σιδηρούχο ορυκτό των ιζημάτων και μεταμορφωμένων ιζημάτων. Βρίσκεται με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μαγνητίτη, λειμωνίτη, γκαιτίτη, σιδηρίτη, ιλμενίτη, χαλκηδόνιο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κ.ά.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81020"/>
                  </a:ext>
                </a:extLst>
              </a:tr>
            </a:tbl>
          </a:graphicData>
        </a:graphic>
      </p:graphicFrame>
      <p:sp>
        <p:nvSpPr>
          <p:cNvPr id="73749" name="Rectangle 21">
            <a:extLst>
              <a:ext uri="{FF2B5EF4-FFF2-40B4-BE49-F238E27FC236}">
                <a16:creationId xmlns:a16="http://schemas.microsoft.com/office/drawing/2014/main" id="{7CE77A35-2662-4259-BB53-6239132EF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3693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289175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Fe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b="1">
                <a:latin typeface="Times New Roman" panose="02020603050405020304" pitchFamily="18" charset="0"/>
              </a:rPr>
              <a:t>Αιματίτης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Τριγωνικό</a:t>
            </a:r>
          </a:p>
        </p:txBody>
      </p:sp>
      <p:pic>
        <p:nvPicPr>
          <p:cNvPr id="73758" name="Picture 30">
            <a:extLst>
              <a:ext uri="{FF2B5EF4-FFF2-40B4-BE49-F238E27FC236}">
                <a16:creationId xmlns:a16="http://schemas.microsoft.com/office/drawing/2014/main" id="{C05C8572-8A17-4DC2-A6C3-27078B56C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22813"/>
            <a:ext cx="5221287" cy="1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9" name="Picture 31">
            <a:extLst>
              <a:ext uri="{FF2B5EF4-FFF2-40B4-BE49-F238E27FC236}">
                <a16:creationId xmlns:a16="http://schemas.microsoft.com/office/drawing/2014/main" id="{44D81BE1-4132-4D6A-A600-E9E0ED38A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303338"/>
            <a:ext cx="2789237" cy="52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82" name="Group 30">
            <a:extLst>
              <a:ext uri="{FF2B5EF4-FFF2-40B4-BE49-F238E27FC236}">
                <a16:creationId xmlns:a16="http://schemas.microsoft.com/office/drawing/2014/main" id="{1640ECD7-15DC-4FA9-BD6E-79AF1BA832DE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76400"/>
          <a:ext cx="8686800" cy="18288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3115151109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1457350395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Σημαντικό μετάλλευμα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Fe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32090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Από τη λέξη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αίμα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, λόγω του χρώματος της σκόνης του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717747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Hematite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(F),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Hämatit, Eisenglanz (D)</a:t>
                      </a: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450225"/>
                  </a:ext>
                </a:extLst>
              </a:tr>
            </a:tbl>
          </a:graphicData>
        </a:graphic>
      </p:graphicFrame>
      <p:sp>
        <p:nvSpPr>
          <p:cNvPr id="74780" name="Rectangle 28">
            <a:extLst>
              <a:ext uri="{FF2B5EF4-FFF2-40B4-BE49-F238E27FC236}">
                <a16:creationId xmlns:a16="http://schemas.microsoft.com/office/drawing/2014/main" id="{F8E3E070-5C2C-49DE-A26E-9D10420A3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3693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393950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Fe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4800" b="1">
                <a:latin typeface="Times New Roman" panose="02020603050405020304" pitchFamily="18" charset="0"/>
              </a:rPr>
              <a:t>Αιματίτης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Τριγωνικό</a:t>
            </a:r>
          </a:p>
        </p:txBody>
      </p:sp>
      <p:pic>
        <p:nvPicPr>
          <p:cNvPr id="74788" name="Picture 36">
            <a:extLst>
              <a:ext uri="{FF2B5EF4-FFF2-40B4-BE49-F238E27FC236}">
                <a16:creationId xmlns:a16="http://schemas.microsoft.com/office/drawing/2014/main" id="{7136AEF1-C515-43D1-9713-43C7431EB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644900"/>
            <a:ext cx="79819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7127170-D046-463C-AF7E-8B1DC4809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3693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598738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FeTiO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b="1">
                <a:latin typeface="Times New Roman" panose="02020603050405020304" pitchFamily="18" charset="0"/>
              </a:rPr>
              <a:t>Ιλμενίτης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Τριγωνικό</a:t>
            </a:r>
          </a:p>
        </p:txBody>
      </p:sp>
      <p:graphicFrame>
        <p:nvGraphicFramePr>
          <p:cNvPr id="75797" name="Group 21">
            <a:extLst>
              <a:ext uri="{FF2B5EF4-FFF2-40B4-BE49-F238E27FC236}">
                <a16:creationId xmlns:a16="http://schemas.microsoft.com/office/drawing/2014/main" id="{274F6FD8-73C7-4DAA-9C03-7C31E4F626A2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68438"/>
          <a:ext cx="8382000" cy="2189162"/>
        </p:xfrm>
        <a:graphic>
          <a:graphicData uri="http://schemas.openxmlformats.org/drawingml/2006/table">
            <a:tbl>
              <a:tblPr/>
              <a:tblGrid>
                <a:gridCol w="5715000">
                  <a:extLst>
                    <a:ext uri="{9D8B030D-6E8A-4147-A177-3AD203B41FA5}">
                      <a16:colId xmlns:a16="http://schemas.microsoft.com/office/drawing/2014/main" val="835685737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453045606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568763"/>
                  </a:ext>
                </a:extLst>
              </a:tr>
              <a:tr h="173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χονδροί πινακοειδείς, πλακώδεις. Σε ρομβόεδρα. </a:t>
                      </a:r>
                      <a:b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Σε διάσπαρτους κόκκους. </a:t>
                      </a:r>
                      <a:b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Συσσωματώματα στιφρά, κοκκώδη.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148756"/>
                  </a:ext>
                </a:extLst>
              </a:tr>
            </a:tbl>
          </a:graphicData>
        </a:graphic>
      </p:graphicFrame>
      <p:pic>
        <p:nvPicPr>
          <p:cNvPr id="75796" name="Picture 20">
            <a:extLst>
              <a:ext uri="{FF2B5EF4-FFF2-40B4-BE49-F238E27FC236}">
                <a16:creationId xmlns:a16="http://schemas.microsoft.com/office/drawing/2014/main" id="{B5F86E4C-8C34-4E9C-A75F-15F2A2687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14525"/>
            <a:ext cx="22098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91" name="Text Box 15">
            <a:extLst>
              <a:ext uri="{FF2B5EF4-FFF2-40B4-BE49-F238E27FC236}">
                <a16:creationId xmlns:a16="http://schemas.microsoft.com/office/drawing/2014/main" id="{DDD055D5-9236-4D95-9090-A11506C10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50" y="2132013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>
                <a:solidFill>
                  <a:srgbClr val="660033"/>
                </a:solidFill>
              </a:rPr>
              <a:t>0001</a:t>
            </a:r>
            <a:endParaRPr lang="el-GR" altLang="el-GR" sz="2000">
              <a:solidFill>
                <a:srgbClr val="660033"/>
              </a:solidFill>
            </a:endParaRPr>
          </a:p>
        </p:txBody>
      </p:sp>
      <p:pic>
        <p:nvPicPr>
          <p:cNvPr id="75801" name="Picture 25">
            <a:extLst>
              <a:ext uri="{FF2B5EF4-FFF2-40B4-BE49-F238E27FC236}">
                <a16:creationId xmlns:a16="http://schemas.microsoft.com/office/drawing/2014/main" id="{4AA449ED-4B72-47AA-B5B0-D904917AF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60800"/>
            <a:ext cx="7388225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F18A0EF1-DCF5-44AC-BEF0-DC1EADDF9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5473700" cy="914400"/>
          </a:xfrm>
        </p:spPr>
        <p:txBody>
          <a:bodyPr wrap="none">
            <a:spAutoFit/>
          </a:bodyPr>
          <a:lstStyle/>
          <a:p>
            <a:pPr>
              <a:tabLst>
                <a:tab pos="3651250" algn="l"/>
              </a:tabLst>
            </a:pPr>
            <a:r>
              <a:rPr lang="el-GR" altLang="el-GR" sz="5400" b="1">
                <a:latin typeface="Times New Roman" panose="02020603050405020304" pitchFamily="18" charset="0"/>
              </a:rPr>
              <a:t>ΟΞΕΙΔΙΑ	</a:t>
            </a:r>
            <a:r>
              <a:rPr lang="en-US" altLang="el-GR" sz="5400" b="1">
                <a:solidFill>
                  <a:srgbClr val="CC33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l-GR" sz="5400" b="1" baseline="-25000">
                <a:solidFill>
                  <a:srgbClr val="CC3300"/>
                </a:solidFill>
                <a:latin typeface="Times New Roman" panose="02020603050405020304" pitchFamily="18" charset="0"/>
              </a:rPr>
              <a:t>2</a:t>
            </a:r>
            <a:r>
              <a:rPr lang="el-GR" altLang="el-GR" sz="5400" b="1">
                <a:solidFill>
                  <a:srgbClr val="000099"/>
                </a:solidFill>
                <a:latin typeface="Times New Roman" panose="02020603050405020304" pitchFamily="18" charset="0"/>
              </a:rPr>
              <a:t>Ο</a:t>
            </a:r>
            <a:r>
              <a:rPr lang="en-US" altLang="el-GR" sz="5400" b="1" baseline="-25000">
                <a:solidFill>
                  <a:srgbClr val="000099"/>
                </a:solidFill>
                <a:latin typeface="Times New Roman" panose="02020603050405020304" pitchFamily="18" charset="0"/>
              </a:rPr>
              <a:t>m</a:t>
            </a:r>
            <a:endParaRPr lang="el-GR" altLang="el-GR" sz="5400" b="1" baseline="-250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4EB8DD8D-5AEF-4EA4-806D-F0C6E9700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2057400"/>
            <a:ext cx="4495800" cy="990600"/>
          </a:xfrm>
          <a:solidFill>
            <a:srgbClr val="E8E0E0"/>
          </a:solidFill>
          <a:ln/>
        </p:spPr>
        <p:txBody>
          <a:bodyPr anchor="ctr" anchorCtr="1"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l-GR" altLang="el-GR" sz="3600" b="1">
                <a:solidFill>
                  <a:srgbClr val="FF0000"/>
                </a:solidFill>
                <a:latin typeface="Arial" panose="020B0604020202020204" pitchFamily="34" charset="0"/>
              </a:rPr>
              <a:t>A = 	μέταλλο</a:t>
            </a:r>
            <a:endParaRPr lang="el-GR" altLang="el-GR" sz="36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id="{CF6F92D0-BE16-402C-91DD-DA4B422BC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413" y="3657600"/>
            <a:ext cx="5894387" cy="15033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1254125" indent="-173038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535113" indent="-166688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878013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220913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678113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135313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592513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4049713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§"/>
            </a:pPr>
            <a:r>
              <a:rPr lang="el-GR" altLang="el-GR" sz="3200" b="1">
                <a:solidFill>
                  <a:schemeClr val="bg2"/>
                </a:solidFill>
                <a:latin typeface="Arial" panose="020B0604020202020204" pitchFamily="34" charset="0"/>
              </a:rPr>
              <a:t>Ιονικός δεσμός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C3300"/>
              </a:buClr>
              <a:buSzPct val="80000"/>
              <a:buFont typeface="Wingdings" panose="05000000000000000000" pitchFamily="2" charset="2"/>
              <a:buChar char="§"/>
            </a:pPr>
            <a:r>
              <a:rPr lang="el-GR" altLang="el-GR" sz="3200" b="1">
                <a:solidFill>
                  <a:schemeClr val="bg2"/>
                </a:solidFill>
                <a:latin typeface="Arial" panose="020B0604020202020204" pitchFamily="34" charset="0"/>
              </a:rPr>
              <a:t>Μερικά οικονομικά ορυκτά </a:t>
            </a:r>
            <a:br>
              <a:rPr lang="el-GR" altLang="el-GR" sz="3200" b="1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el-GR" altLang="el-GR" sz="3200" b="1">
                <a:solidFill>
                  <a:schemeClr val="bg2"/>
                </a:solidFill>
                <a:latin typeface="Arial" panose="020B0604020202020204" pitchFamily="34" charset="0"/>
              </a:rPr>
              <a:t>(Fe, Mn, Al, Sn, Cr)</a:t>
            </a:r>
            <a:endParaRPr lang="el-GR" altLang="el-GR" sz="36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50" name="Group 50">
            <a:extLst>
              <a:ext uri="{FF2B5EF4-FFF2-40B4-BE49-F238E27FC236}">
                <a16:creationId xmlns:a16="http://schemas.microsoft.com/office/drawing/2014/main" id="{45A481FE-2F6B-4257-A2D9-07A1E854132F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47800"/>
          <a:ext cx="5029200" cy="447833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3654773024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908651234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Μεταλλική, ημιμεταλλική.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19989"/>
                  </a:ext>
                </a:extLst>
              </a:tr>
              <a:tr h="1143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Σιδηρόμαυρο, καστανόμαυρο.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336353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Μαύρη,</a:t>
                      </a:r>
                      <a:b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καστανοκόκκινη.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653613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5 - 6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09805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4,7 - 4,8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400178"/>
                  </a:ext>
                </a:extLst>
              </a:tr>
            </a:tbl>
          </a:graphicData>
        </a:graphic>
      </p:graphicFrame>
      <p:sp>
        <p:nvSpPr>
          <p:cNvPr id="76843" name="Rectangle 43">
            <a:extLst>
              <a:ext uri="{FF2B5EF4-FFF2-40B4-BE49-F238E27FC236}">
                <a16:creationId xmlns:a16="http://schemas.microsoft.com/office/drawing/2014/main" id="{7C695020-9822-40EA-9A2D-E2F566536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3693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598738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FeTiO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b="1">
                <a:latin typeface="Times New Roman" panose="02020603050405020304" pitchFamily="18" charset="0"/>
              </a:rPr>
              <a:t>Ιλμενίτης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Τριγωνικό</a:t>
            </a:r>
          </a:p>
        </p:txBody>
      </p:sp>
      <p:pic>
        <p:nvPicPr>
          <p:cNvPr id="76848" name="Picture 48">
            <a:extLst>
              <a:ext uri="{FF2B5EF4-FFF2-40B4-BE49-F238E27FC236}">
                <a16:creationId xmlns:a16="http://schemas.microsoft.com/office/drawing/2014/main" id="{1C2DD4F4-AC49-47BB-8A7A-393678A2E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3733800"/>
            <a:ext cx="8509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53" name="Picture 53">
            <a:extLst>
              <a:ext uri="{FF2B5EF4-FFF2-40B4-BE49-F238E27FC236}">
                <a16:creationId xmlns:a16="http://schemas.microsoft.com/office/drawing/2014/main" id="{AEEF51A0-1926-47AC-8072-92F5E0BB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73238"/>
            <a:ext cx="3246438" cy="4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47" name="Group 23">
            <a:extLst>
              <a:ext uri="{FF2B5EF4-FFF2-40B4-BE49-F238E27FC236}">
                <a16:creationId xmlns:a16="http://schemas.microsoft.com/office/drawing/2014/main" id="{58D243D7-D759-48C3-A331-68CBFB049B1B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600200"/>
          <a:ext cx="8458200" cy="1641475"/>
        </p:xfrm>
        <a:graphic>
          <a:graphicData uri="http://schemas.openxmlformats.org/drawingml/2006/table">
            <a:tbl>
              <a:tblPr/>
              <a:tblGrid>
                <a:gridCol w="8458200">
                  <a:extLst>
                    <a:ext uri="{9D8B030D-6E8A-4147-A177-3AD203B41FA5}">
                      <a16:colId xmlns:a16="http://schemas.microsoft.com/office/drawing/2014/main" val="3102580148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858169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Βρίσκεται κυρίως σε βασικά πυριγενή πετρώματα, σε φλέβες και στην άμμο. </a:t>
                      </a:r>
                      <a:b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Συνοδεύεται από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ρουτίλιο, ζιρκόνιο, μοναζίτη, μαγνητίτη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κ.ά.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38191"/>
                  </a:ext>
                </a:extLst>
              </a:tr>
            </a:tbl>
          </a:graphicData>
        </a:graphic>
      </p:graphicFrame>
      <p:sp>
        <p:nvSpPr>
          <p:cNvPr id="77843" name="Rectangle 19">
            <a:extLst>
              <a:ext uri="{FF2B5EF4-FFF2-40B4-BE49-F238E27FC236}">
                <a16:creationId xmlns:a16="http://schemas.microsoft.com/office/drawing/2014/main" id="{1817C46A-E9F8-4E66-B21C-6EE2FEF62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3693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598738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FeTiO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b="1">
                <a:latin typeface="Times New Roman" panose="02020603050405020304" pitchFamily="18" charset="0"/>
              </a:rPr>
              <a:t>Ιλμενίτης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Τριγωνικό</a:t>
            </a:r>
          </a:p>
        </p:txBody>
      </p:sp>
      <p:pic>
        <p:nvPicPr>
          <p:cNvPr id="77850" name="Picture 26">
            <a:extLst>
              <a:ext uri="{FF2B5EF4-FFF2-40B4-BE49-F238E27FC236}">
                <a16:creationId xmlns:a16="http://schemas.microsoft.com/office/drawing/2014/main" id="{312BB2A0-DBBA-4C7D-9467-03A7E613E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7818438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Group 2">
            <a:extLst>
              <a:ext uri="{FF2B5EF4-FFF2-40B4-BE49-F238E27FC236}">
                <a16:creationId xmlns:a16="http://schemas.microsoft.com/office/drawing/2014/main" id="{56E53A38-C96D-4FD1-B763-5199DBFF95D0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76400"/>
          <a:ext cx="8686800" cy="18288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1636413294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1957422139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Το βασικότερο μετάλλευμα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Ti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36912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Από τα όρη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Ilmen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(Νότια Ουράλια, Ρωσία)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622208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Ilmenite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(F),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Ilmenit, Titaneisen (D)</a:t>
                      </a: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84829"/>
                  </a:ext>
                </a:extLst>
              </a:tr>
            </a:tbl>
          </a:graphicData>
        </a:graphic>
      </p:graphicFrame>
      <p:sp>
        <p:nvSpPr>
          <p:cNvPr id="78876" name="Rectangle 28">
            <a:extLst>
              <a:ext uri="{FF2B5EF4-FFF2-40B4-BE49-F238E27FC236}">
                <a16:creationId xmlns:a16="http://schemas.microsoft.com/office/drawing/2014/main" id="{95278587-3D1E-4160-90EB-1876AFDBC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3693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632075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FeTiO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4800" b="1">
                <a:latin typeface="Times New Roman" panose="02020603050405020304" pitchFamily="18" charset="0"/>
              </a:rPr>
              <a:t>Ιλμενίτης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Τριγωνικό</a:t>
            </a:r>
          </a:p>
        </p:txBody>
      </p:sp>
      <p:pic>
        <p:nvPicPr>
          <p:cNvPr id="78882" name="Picture 34">
            <a:extLst>
              <a:ext uri="{FF2B5EF4-FFF2-40B4-BE49-F238E27FC236}">
                <a16:creationId xmlns:a16="http://schemas.microsoft.com/office/drawing/2014/main" id="{A589EA79-3297-4950-AAE9-180347058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16338"/>
            <a:ext cx="3932237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E26664B3-A831-4B3F-9081-D5F551BE9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9088"/>
            <a:ext cx="7921625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338388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Fe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4</a:t>
            </a:r>
            <a:r>
              <a:rPr lang="el-GR" altLang="el-GR" b="1">
                <a:latin typeface="Times New Roman" panose="02020603050405020304" pitchFamily="18" charset="0"/>
              </a:rPr>
              <a:t>	 Μαγνητίτης </a:t>
            </a:r>
            <a:r>
              <a:rPr lang="en-US" altLang="el-GR" b="1">
                <a:latin typeface="Times New Roman" panose="02020603050405020304" pitchFamily="18" charset="0"/>
              </a:rPr>
              <a:t>	</a:t>
            </a:r>
            <a:r>
              <a:rPr lang="el-GR" altLang="el-GR" sz="4000" b="1">
                <a:solidFill>
                  <a:srgbClr val="FFFFFF"/>
                </a:solidFill>
                <a:latin typeface="Times New Roman" panose="02020603050405020304" pitchFamily="18" charset="0"/>
              </a:rPr>
              <a:t>Κυβικό</a:t>
            </a:r>
          </a:p>
        </p:txBody>
      </p:sp>
      <p:graphicFrame>
        <p:nvGraphicFramePr>
          <p:cNvPr id="57396" name="Group 52">
            <a:extLst>
              <a:ext uri="{FF2B5EF4-FFF2-40B4-BE49-F238E27FC236}">
                <a16:creationId xmlns:a16="http://schemas.microsoft.com/office/drawing/2014/main" id="{76F680D1-AC13-43B0-B6E2-E4670FC1C361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468438"/>
          <a:ext cx="8686800" cy="2189162"/>
        </p:xfrm>
        <a:graphic>
          <a:graphicData uri="http://schemas.openxmlformats.org/drawingml/2006/table">
            <a:tbl>
              <a:tblPr/>
              <a:tblGrid>
                <a:gridCol w="5791200">
                  <a:extLst>
                    <a:ext uri="{9D8B030D-6E8A-4147-A177-3AD203B41FA5}">
                      <a16:colId xmlns:a16="http://schemas.microsoft.com/office/drawing/2014/main" val="422511470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254634329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646128"/>
                  </a:ext>
                </a:extLst>
              </a:tr>
              <a:tr h="173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οκταεδρικοί. Συσσωματώματα συμπαγή, κοκκώδη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Συχνή διδυμία κατά (111) </a:t>
                      </a:r>
                      <a:b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(νόμος σπινελλίων).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754600"/>
                  </a:ext>
                </a:extLst>
              </a:tr>
            </a:tbl>
          </a:graphicData>
        </a:graphic>
      </p:graphicFrame>
      <p:pic>
        <p:nvPicPr>
          <p:cNvPr id="57371" name="Picture 27">
            <a:extLst>
              <a:ext uri="{FF2B5EF4-FFF2-40B4-BE49-F238E27FC236}">
                <a16:creationId xmlns:a16="http://schemas.microsoft.com/office/drawing/2014/main" id="{6B900ADD-0403-4BFD-BAD6-0E119D8D7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87" name="Text Box 43">
            <a:extLst>
              <a:ext uri="{FF2B5EF4-FFF2-40B4-BE49-F238E27FC236}">
                <a16:creationId xmlns:a16="http://schemas.microsoft.com/office/drawing/2014/main" id="{836C9675-C4DD-4162-8A1D-9C9A37EF1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068513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>
                <a:solidFill>
                  <a:srgbClr val="006600"/>
                </a:solidFill>
              </a:rPr>
              <a:t>111</a:t>
            </a:r>
            <a:endParaRPr lang="el-GR" altLang="el-GR">
              <a:solidFill>
                <a:srgbClr val="006600"/>
              </a:solidFill>
            </a:endParaRPr>
          </a:p>
        </p:txBody>
      </p:sp>
      <p:pic>
        <p:nvPicPr>
          <p:cNvPr id="57397" name="Picture 53">
            <a:extLst>
              <a:ext uri="{FF2B5EF4-FFF2-40B4-BE49-F238E27FC236}">
                <a16:creationId xmlns:a16="http://schemas.microsoft.com/office/drawing/2014/main" id="{618DB490-C366-4B6D-8ED4-C6F9B6D88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860800"/>
            <a:ext cx="8869362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20" name="Rectangle 52">
            <a:extLst>
              <a:ext uri="{FF2B5EF4-FFF2-40B4-BE49-F238E27FC236}">
                <a16:creationId xmlns:a16="http://schemas.microsoft.com/office/drawing/2014/main" id="{A86EC742-6B5A-49C3-9C8F-B80295798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9088"/>
            <a:ext cx="7921625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338388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Fe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4</a:t>
            </a:r>
            <a:r>
              <a:rPr lang="el-GR" altLang="el-GR" b="1">
                <a:latin typeface="Times New Roman" panose="02020603050405020304" pitchFamily="18" charset="0"/>
              </a:rPr>
              <a:t>	 Μαγνητίτης </a:t>
            </a:r>
            <a:r>
              <a:rPr lang="en-US" altLang="el-GR" b="1">
                <a:latin typeface="Times New Roman" panose="02020603050405020304" pitchFamily="18" charset="0"/>
              </a:rPr>
              <a:t>	</a:t>
            </a:r>
            <a:r>
              <a:rPr lang="el-GR" altLang="el-GR" sz="4000" b="1">
                <a:solidFill>
                  <a:srgbClr val="FFFFFF"/>
                </a:solidFill>
                <a:latin typeface="Times New Roman" panose="02020603050405020304" pitchFamily="18" charset="0"/>
              </a:rPr>
              <a:t>Κυβικό</a:t>
            </a:r>
          </a:p>
        </p:txBody>
      </p:sp>
      <p:graphicFrame>
        <p:nvGraphicFramePr>
          <p:cNvPr id="58464" name="Group 96">
            <a:extLst>
              <a:ext uri="{FF2B5EF4-FFF2-40B4-BE49-F238E27FC236}">
                <a16:creationId xmlns:a16="http://schemas.microsoft.com/office/drawing/2014/main" id="{A0679015-5F35-43F1-BBF5-75ED0F29BF23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524000"/>
          <a:ext cx="5029200" cy="46482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3299037368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4020969116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Μεταλλική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491053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Σιδηρόμαυρο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140854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Μαύρη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590109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5½ - 6½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699245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02583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Μαγνητισμός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Μαγνητικός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46795"/>
                  </a:ext>
                </a:extLst>
              </a:tr>
            </a:tbl>
          </a:graphicData>
        </a:graphic>
      </p:graphicFrame>
      <p:pic>
        <p:nvPicPr>
          <p:cNvPr id="58454" name="Picture 86">
            <a:extLst>
              <a:ext uri="{FF2B5EF4-FFF2-40B4-BE49-F238E27FC236}">
                <a16:creationId xmlns:a16="http://schemas.microsoft.com/office/drawing/2014/main" id="{A963C090-11BD-4451-9ADC-0D4B2CD17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8509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465" name="Picture 97">
            <a:extLst>
              <a:ext uri="{FF2B5EF4-FFF2-40B4-BE49-F238E27FC236}">
                <a16:creationId xmlns:a16="http://schemas.microsoft.com/office/drawing/2014/main" id="{56BB9A43-19A1-4811-AC64-1C356D155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3246437" cy="47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97" name="Group 29">
            <a:extLst>
              <a:ext uri="{FF2B5EF4-FFF2-40B4-BE49-F238E27FC236}">
                <a16:creationId xmlns:a16="http://schemas.microsoft.com/office/drawing/2014/main" id="{F745A350-A792-42F2-9C92-8737CEE237E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600200"/>
          <a:ext cx="4876800" cy="4013200"/>
        </p:xfrm>
        <a:graphic>
          <a:graphicData uri="http://schemas.openxmlformats.org/drawingml/2006/table">
            <a:tbl>
              <a:tblPr/>
              <a:tblGrid>
                <a:gridCol w="4876800">
                  <a:extLst>
                    <a:ext uri="{9D8B030D-6E8A-4147-A177-3AD203B41FA5}">
                      <a16:colId xmlns:a16="http://schemas.microsoft.com/office/drawing/2014/main" val="182851482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742840"/>
                  </a:ext>
                </a:extLst>
              </a:tr>
              <a:tr h="2646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Στη μαύρη άμμο. Ως επουσιώδες ορυκτό σε πυριγενή (κυρίως βασικά) και μεταμορφωμένα πετρώματα. Συναντάται με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πυροξένους, αμφιβόλους, βιοτίτη, αστρίους, χαλαζία, επίδοτο, σιδηροπυρίτη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κ.ά.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77630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Αλλοίωση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73121"/>
                  </a:ext>
                </a:extLst>
              </a:tr>
              <a:tr h="250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Σε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αιματίτη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και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 λειμωνίτη.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672534"/>
                  </a:ext>
                </a:extLst>
              </a:tr>
            </a:tbl>
          </a:graphicData>
        </a:graphic>
      </p:graphicFrame>
      <p:sp>
        <p:nvSpPr>
          <p:cNvPr id="83983" name="Rectangle 15">
            <a:extLst>
              <a:ext uri="{FF2B5EF4-FFF2-40B4-BE49-F238E27FC236}">
                <a16:creationId xmlns:a16="http://schemas.microsoft.com/office/drawing/2014/main" id="{AD6976C4-B25F-4E87-9C35-42E4EBCB0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9088"/>
            <a:ext cx="7921625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338388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Fe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4</a:t>
            </a:r>
            <a:r>
              <a:rPr lang="el-GR" altLang="el-GR" b="1">
                <a:latin typeface="Times New Roman" panose="02020603050405020304" pitchFamily="18" charset="0"/>
              </a:rPr>
              <a:t>	 Μαγνητίτης </a:t>
            </a:r>
            <a:r>
              <a:rPr lang="en-US" altLang="el-GR" b="1">
                <a:latin typeface="Times New Roman" panose="02020603050405020304" pitchFamily="18" charset="0"/>
              </a:rPr>
              <a:t>	</a:t>
            </a:r>
            <a:r>
              <a:rPr lang="el-GR" altLang="el-GR" sz="4000" b="1">
                <a:solidFill>
                  <a:srgbClr val="FFFFFF"/>
                </a:solidFill>
                <a:latin typeface="Times New Roman" panose="02020603050405020304" pitchFamily="18" charset="0"/>
              </a:rPr>
              <a:t>Κυβικό</a:t>
            </a:r>
          </a:p>
        </p:txBody>
      </p:sp>
      <p:pic>
        <p:nvPicPr>
          <p:cNvPr id="84000" name="Picture 32">
            <a:extLst>
              <a:ext uri="{FF2B5EF4-FFF2-40B4-BE49-F238E27FC236}">
                <a16:creationId xmlns:a16="http://schemas.microsoft.com/office/drawing/2014/main" id="{1A77448D-1768-4C5A-9329-60BA77D64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3246437" cy="49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21" name="Group 29">
            <a:extLst>
              <a:ext uri="{FF2B5EF4-FFF2-40B4-BE49-F238E27FC236}">
                <a16:creationId xmlns:a16="http://schemas.microsoft.com/office/drawing/2014/main" id="{D7548A54-1FEA-432E-9A14-5D919424F06D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76400"/>
          <a:ext cx="8686800" cy="2039938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541998022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1168921864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Το βασικότερο μετάλλευμα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Fe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475703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) Θαλής ο Μιλήσιος: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Μαγνησία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Θεσσαλία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b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2) Πλίνιος: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Μάγνης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, βοσκός στο όρος Ίδη (Κρήτη)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058679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Magnetite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(F),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Magnetit (D)</a:t>
                      </a: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420889"/>
                  </a:ext>
                </a:extLst>
              </a:tr>
            </a:tbl>
          </a:graphicData>
        </a:graphic>
      </p:graphicFrame>
      <p:sp>
        <p:nvSpPr>
          <p:cNvPr id="85017" name="Rectangle 25">
            <a:extLst>
              <a:ext uri="{FF2B5EF4-FFF2-40B4-BE49-F238E27FC236}">
                <a16:creationId xmlns:a16="http://schemas.microsoft.com/office/drawing/2014/main" id="{8AA50313-7B2E-4A70-8AA1-9FB865400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9088"/>
            <a:ext cx="7921625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338388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Fe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4</a:t>
            </a:r>
            <a:r>
              <a:rPr lang="el-GR" altLang="el-GR" b="1">
                <a:latin typeface="Times New Roman" panose="02020603050405020304" pitchFamily="18" charset="0"/>
              </a:rPr>
              <a:t>	</a:t>
            </a:r>
            <a:r>
              <a:rPr lang="el-GR" altLang="el-GR" sz="4800" b="1">
                <a:latin typeface="Times New Roman" panose="02020603050405020304" pitchFamily="18" charset="0"/>
              </a:rPr>
              <a:t>Μαγνητίτης</a:t>
            </a:r>
            <a:r>
              <a:rPr lang="en-US" altLang="el-GR" b="1">
                <a:latin typeface="Times New Roman" panose="02020603050405020304" pitchFamily="18" charset="0"/>
              </a:rPr>
              <a:t>	</a:t>
            </a:r>
            <a:r>
              <a:rPr lang="el-GR" altLang="el-GR" sz="4000" b="1">
                <a:solidFill>
                  <a:srgbClr val="FFFFFF"/>
                </a:solidFill>
                <a:latin typeface="Times New Roman" panose="02020603050405020304" pitchFamily="18" charset="0"/>
              </a:rPr>
              <a:t>Κυβικό</a:t>
            </a:r>
          </a:p>
        </p:txBody>
      </p:sp>
      <p:pic>
        <p:nvPicPr>
          <p:cNvPr id="85025" name="Picture 33">
            <a:extLst>
              <a:ext uri="{FF2B5EF4-FFF2-40B4-BE49-F238E27FC236}">
                <a16:creationId xmlns:a16="http://schemas.microsoft.com/office/drawing/2014/main" id="{17EDF461-87D1-4F4F-8FD8-F7EBB76B9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8485188" cy="23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3BA91579-406D-43CD-8129-B38A85CDC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4582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tabLst>
                <a:tab pos="3043238" algn="l"/>
                <a:tab pos="645318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FeCr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4</a:t>
            </a:r>
            <a:r>
              <a:rPr lang="el-GR" altLang="el-GR" b="1">
                <a:latin typeface="Times New Roman" panose="02020603050405020304" pitchFamily="18" charset="0"/>
              </a:rPr>
              <a:t>	 </a:t>
            </a:r>
            <a:r>
              <a:rPr lang="el-GR" altLang="el-GR" sz="4800" b="1">
                <a:latin typeface="Times New Roman" panose="02020603050405020304" pitchFamily="18" charset="0"/>
              </a:rPr>
              <a:t>Χρωμίτης</a:t>
            </a:r>
            <a:r>
              <a:rPr lang="el-GR" altLang="el-GR" b="1">
                <a:latin typeface="Times New Roman" panose="02020603050405020304" pitchFamily="18" charset="0"/>
              </a:rPr>
              <a:t> </a:t>
            </a:r>
            <a:r>
              <a:rPr lang="en-US" altLang="el-GR" b="1">
                <a:latin typeface="Times New Roman" panose="02020603050405020304" pitchFamily="18" charset="0"/>
              </a:rPr>
              <a:t>	</a:t>
            </a:r>
            <a:r>
              <a:rPr lang="el-GR" altLang="el-GR" sz="4000" b="1">
                <a:solidFill>
                  <a:srgbClr val="FFFFFF"/>
                </a:solidFill>
                <a:latin typeface="Times New Roman" panose="02020603050405020304" pitchFamily="18" charset="0"/>
              </a:rPr>
              <a:t>Κυβικό</a:t>
            </a:r>
          </a:p>
        </p:txBody>
      </p:sp>
      <p:graphicFrame>
        <p:nvGraphicFramePr>
          <p:cNvPr id="86037" name="Group 21">
            <a:extLst>
              <a:ext uri="{FF2B5EF4-FFF2-40B4-BE49-F238E27FC236}">
                <a16:creationId xmlns:a16="http://schemas.microsoft.com/office/drawing/2014/main" id="{C042995C-A27F-4FDC-9B26-E1C8C629FEF3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468438"/>
          <a:ext cx="8686800" cy="2036762"/>
        </p:xfrm>
        <a:graphic>
          <a:graphicData uri="http://schemas.openxmlformats.org/drawingml/2006/table">
            <a:tbl>
              <a:tblPr/>
              <a:tblGrid>
                <a:gridCol w="5791200">
                  <a:extLst>
                    <a:ext uri="{9D8B030D-6E8A-4147-A177-3AD203B41FA5}">
                      <a16:colId xmlns:a16="http://schemas.microsoft.com/office/drawing/2014/main" val="372267819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742023827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536961"/>
                  </a:ext>
                </a:extLst>
              </a:tr>
              <a:tr h="158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σπάνιοι οκταεδρικοί. Συνήθως σε συσσωματώματα συμπαγή, κοκκώδη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705221"/>
                  </a:ext>
                </a:extLst>
              </a:tr>
            </a:tbl>
          </a:graphicData>
        </a:graphic>
      </p:graphicFrame>
      <p:pic>
        <p:nvPicPr>
          <p:cNvPr id="86030" name="Picture 14">
            <a:extLst>
              <a:ext uri="{FF2B5EF4-FFF2-40B4-BE49-F238E27FC236}">
                <a16:creationId xmlns:a16="http://schemas.microsoft.com/office/drawing/2014/main" id="{C0BEBD06-95C3-43BC-80C0-BE990A031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1" name="Text Box 15">
            <a:extLst>
              <a:ext uri="{FF2B5EF4-FFF2-40B4-BE49-F238E27FC236}">
                <a16:creationId xmlns:a16="http://schemas.microsoft.com/office/drawing/2014/main" id="{866D7659-B1D2-4AD9-84D8-9A51E686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9812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>
                <a:solidFill>
                  <a:srgbClr val="006600"/>
                </a:solidFill>
              </a:rPr>
              <a:t>111</a:t>
            </a:r>
            <a:endParaRPr lang="el-GR" altLang="el-GR" sz="2000">
              <a:solidFill>
                <a:srgbClr val="006600"/>
              </a:solidFill>
            </a:endParaRPr>
          </a:p>
        </p:txBody>
      </p:sp>
      <p:pic>
        <p:nvPicPr>
          <p:cNvPr id="86046" name="Picture 30">
            <a:extLst>
              <a:ext uri="{FF2B5EF4-FFF2-40B4-BE49-F238E27FC236}">
                <a16:creationId xmlns:a16="http://schemas.microsoft.com/office/drawing/2014/main" id="{DD0E6B33-13A1-4B76-889C-D490DEA5A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7708900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89" name="Group 49">
            <a:extLst>
              <a:ext uri="{FF2B5EF4-FFF2-40B4-BE49-F238E27FC236}">
                <a16:creationId xmlns:a16="http://schemas.microsoft.com/office/drawing/2014/main" id="{78371C67-AEEA-48CF-959A-CAEFA985C5EB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922463"/>
          <a:ext cx="5029200" cy="3944937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168766393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4230133027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Μεταλλική, ημιμεταλλική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43762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Σιδηρόμαυρο, καστανόμαυρο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894194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Σκούρα καστανή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256316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5½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772599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4,5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4,8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800094"/>
                  </a:ext>
                </a:extLst>
              </a:tr>
            </a:tbl>
          </a:graphicData>
        </a:graphic>
      </p:graphicFrame>
      <p:sp>
        <p:nvSpPr>
          <p:cNvPr id="87086" name="Rectangle 46">
            <a:extLst>
              <a:ext uri="{FF2B5EF4-FFF2-40B4-BE49-F238E27FC236}">
                <a16:creationId xmlns:a16="http://schemas.microsoft.com/office/drawing/2014/main" id="{5C795FFB-E779-4D59-B2DA-3B9269257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4582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tabLst>
                <a:tab pos="30432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FeCr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4</a:t>
            </a:r>
            <a:r>
              <a:rPr lang="el-GR" altLang="el-GR" b="1">
                <a:latin typeface="Times New Roman" panose="02020603050405020304" pitchFamily="18" charset="0"/>
              </a:rPr>
              <a:t>	 </a:t>
            </a:r>
            <a:r>
              <a:rPr lang="el-GR" altLang="el-GR" sz="4800" b="1">
                <a:latin typeface="Times New Roman" panose="02020603050405020304" pitchFamily="18" charset="0"/>
              </a:rPr>
              <a:t>Χρωμίτης</a:t>
            </a:r>
            <a:r>
              <a:rPr lang="el-GR" altLang="el-GR" b="1">
                <a:latin typeface="Times New Roman" panose="02020603050405020304" pitchFamily="18" charset="0"/>
              </a:rPr>
              <a:t> </a:t>
            </a:r>
            <a:r>
              <a:rPr lang="en-US" altLang="el-GR" b="1">
                <a:latin typeface="Times New Roman" panose="02020603050405020304" pitchFamily="18" charset="0"/>
              </a:rPr>
              <a:t>	</a:t>
            </a:r>
            <a:r>
              <a:rPr lang="el-GR" altLang="el-GR" sz="4000" b="1">
                <a:solidFill>
                  <a:srgbClr val="FFFFFF"/>
                </a:solidFill>
                <a:latin typeface="Times New Roman" panose="02020603050405020304" pitchFamily="18" charset="0"/>
              </a:rPr>
              <a:t>Κυβικό</a:t>
            </a:r>
          </a:p>
        </p:txBody>
      </p:sp>
      <p:pic>
        <p:nvPicPr>
          <p:cNvPr id="87088" name="Picture 48">
            <a:extLst>
              <a:ext uri="{FF2B5EF4-FFF2-40B4-BE49-F238E27FC236}">
                <a16:creationId xmlns:a16="http://schemas.microsoft.com/office/drawing/2014/main" id="{A004222E-8C4E-4A9D-AAE7-276C8E75A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40150"/>
            <a:ext cx="868363" cy="4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91" name="Picture 51">
            <a:extLst>
              <a:ext uri="{FF2B5EF4-FFF2-40B4-BE49-F238E27FC236}">
                <a16:creationId xmlns:a16="http://schemas.microsoft.com/office/drawing/2014/main" id="{3689331C-89AE-495C-947B-EA24FEB88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44675"/>
            <a:ext cx="2514600" cy="4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80" name="Group 16">
            <a:extLst>
              <a:ext uri="{FF2B5EF4-FFF2-40B4-BE49-F238E27FC236}">
                <a16:creationId xmlns:a16="http://schemas.microsoft.com/office/drawing/2014/main" id="{9A6E2E12-F83E-4C49-BBF3-4125AB6D46B2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47800"/>
          <a:ext cx="4876800" cy="3101975"/>
        </p:xfrm>
        <a:graphic>
          <a:graphicData uri="http://schemas.openxmlformats.org/drawingml/2006/table">
            <a:tbl>
              <a:tblPr/>
              <a:tblGrid>
                <a:gridCol w="4876800">
                  <a:extLst>
                    <a:ext uri="{9D8B030D-6E8A-4147-A177-3AD203B41FA5}">
                      <a16:colId xmlns:a16="http://schemas.microsoft.com/office/drawing/2014/main" val="3256105450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540055"/>
                  </a:ext>
                </a:extLst>
              </a:tr>
              <a:tr h="2646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Βρίσκεται σε υπερβασικά κυρίως πετρώματα με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ολιβίνη, πυροξένους, σερπεντίνη, ουβαροβίτη, κεμερερίτη, μαγνητίτη, μαγνητοπυρίτη, κορούνδιο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κ.ά. Επίσης στις μαύρες άμμους.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979834"/>
                  </a:ext>
                </a:extLst>
              </a:tr>
            </a:tbl>
          </a:graphicData>
        </a:graphic>
      </p:graphicFrame>
      <p:sp>
        <p:nvSpPr>
          <p:cNvPr id="88082" name="Rectangle 18">
            <a:extLst>
              <a:ext uri="{FF2B5EF4-FFF2-40B4-BE49-F238E27FC236}">
                <a16:creationId xmlns:a16="http://schemas.microsoft.com/office/drawing/2014/main" id="{0B237636-74E8-49E9-AA5F-4DA0D5F17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4582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tabLst>
                <a:tab pos="3043238" algn="l"/>
                <a:tab pos="6543675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FeCr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4</a:t>
            </a:r>
            <a:r>
              <a:rPr lang="el-GR" altLang="el-GR" b="1">
                <a:latin typeface="Times New Roman" panose="02020603050405020304" pitchFamily="18" charset="0"/>
              </a:rPr>
              <a:t>	 </a:t>
            </a:r>
            <a:r>
              <a:rPr lang="el-GR" altLang="el-GR" sz="4800" b="1">
                <a:latin typeface="Times New Roman" panose="02020603050405020304" pitchFamily="18" charset="0"/>
              </a:rPr>
              <a:t>Χρωμίτης</a:t>
            </a:r>
            <a:r>
              <a:rPr lang="el-GR" altLang="el-GR" b="1">
                <a:latin typeface="Times New Roman" panose="02020603050405020304" pitchFamily="18" charset="0"/>
              </a:rPr>
              <a:t> </a:t>
            </a:r>
            <a:r>
              <a:rPr lang="en-US" altLang="el-GR" b="1">
                <a:latin typeface="Times New Roman" panose="02020603050405020304" pitchFamily="18" charset="0"/>
              </a:rPr>
              <a:t>	</a:t>
            </a:r>
            <a:r>
              <a:rPr lang="el-GR" altLang="el-GR" sz="4000" b="1">
                <a:solidFill>
                  <a:srgbClr val="FFFFFF"/>
                </a:solidFill>
                <a:latin typeface="Times New Roman" panose="02020603050405020304" pitchFamily="18" charset="0"/>
              </a:rPr>
              <a:t>Κυβικό</a:t>
            </a:r>
          </a:p>
        </p:txBody>
      </p:sp>
      <p:pic>
        <p:nvPicPr>
          <p:cNvPr id="88093" name="Picture 29">
            <a:extLst>
              <a:ext uri="{FF2B5EF4-FFF2-40B4-BE49-F238E27FC236}">
                <a16:creationId xmlns:a16="http://schemas.microsoft.com/office/drawing/2014/main" id="{01AB5A99-F959-497D-A44C-B40FB9F04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557338"/>
            <a:ext cx="3246437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>
            <a:extLst>
              <a:ext uri="{FF2B5EF4-FFF2-40B4-BE49-F238E27FC236}">
                <a16:creationId xmlns:a16="http://schemas.microsoft.com/office/drawing/2014/main" id="{9A4F2904-F732-4701-8419-B785DEE74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"/>
            <a:ext cx="6858000" cy="6248400"/>
          </a:xfrm>
          <a:prstGeom prst="rect">
            <a:avLst/>
          </a:prstGeom>
          <a:solidFill>
            <a:srgbClr val="E8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l-GR" altLang="el-GR" sz="2800" b="1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2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800" b="1">
                <a:solidFill>
                  <a:srgbClr val="003399"/>
                </a:solidFill>
                <a:latin typeface="Arial" panose="020B0604020202020204" pitchFamily="34" charset="0"/>
              </a:rPr>
              <a:t>Ο</a:t>
            </a:r>
            <a:r>
              <a:rPr lang="el-GR" altLang="el-GR" b="1">
                <a:solidFill>
                  <a:schemeClr val="folHlink"/>
                </a:solidFill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Πάγος</a:t>
            </a:r>
            <a:r>
              <a:rPr lang="el-GR" altLang="el-GR" b="1">
                <a:latin typeface="Arial" panose="020B0604020202020204" pitchFamily="34" charset="0"/>
              </a:rPr>
              <a:t> 	</a:t>
            </a:r>
            <a:r>
              <a:rPr lang="el-GR" altLang="el-GR" b="1">
                <a:solidFill>
                  <a:srgbClr val="FF0000"/>
                </a:solidFill>
                <a:latin typeface="Arial" panose="020B0604020202020204" pitchFamily="34" charset="0"/>
              </a:rPr>
              <a:t>Η</a:t>
            </a:r>
            <a:r>
              <a:rPr lang="el-GR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l-GR" altLang="el-GR" b="1">
                <a:solidFill>
                  <a:srgbClr val="000099"/>
                </a:solidFill>
                <a:latin typeface="Arial" panose="020B0604020202020204" pitchFamily="34" charset="0"/>
              </a:rPr>
              <a:t>Ο</a:t>
            </a:r>
          </a:p>
          <a:p>
            <a:r>
              <a:rPr lang="el-GR" altLang="el-GR"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Κυπρίτης</a:t>
            </a:r>
            <a:r>
              <a:rPr lang="el-GR" altLang="el-GR" b="1">
                <a:latin typeface="Arial" panose="020B0604020202020204" pitchFamily="34" charset="0"/>
              </a:rPr>
              <a:t> 	</a:t>
            </a:r>
            <a:r>
              <a:rPr lang="el-GR" altLang="el-GR" b="1">
                <a:solidFill>
                  <a:srgbClr val="FF0000"/>
                </a:solidFill>
                <a:latin typeface="Arial" panose="020B0604020202020204" pitchFamily="34" charset="0"/>
              </a:rPr>
              <a:t>Cu</a:t>
            </a:r>
            <a:r>
              <a:rPr lang="el-GR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l-GR" altLang="el-GR" b="1">
                <a:solidFill>
                  <a:srgbClr val="000099"/>
                </a:solidFill>
                <a:latin typeface="Arial" panose="020B0604020202020204" pitchFamily="34" charset="0"/>
              </a:rPr>
              <a:t>O</a:t>
            </a:r>
          </a:p>
          <a:p>
            <a:endParaRPr lang="el-GR" altLang="el-GR">
              <a:latin typeface="Arial" panose="020B0604020202020204" pitchFamily="34" charset="0"/>
            </a:endParaRPr>
          </a:p>
          <a:p>
            <a:r>
              <a:rPr lang="el-GR" altLang="el-GR" sz="2800" b="1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en-US" altLang="el-GR" sz="2800" b="1">
                <a:solidFill>
                  <a:srgbClr val="003399"/>
                </a:solidFill>
                <a:latin typeface="Arial" panose="020B0604020202020204" pitchFamily="34" charset="0"/>
              </a:rPr>
              <a:t>O</a:t>
            </a:r>
            <a:r>
              <a:rPr lang="el-GR" altLang="el-GR" b="1">
                <a:solidFill>
                  <a:schemeClr val="folHlink"/>
                </a:solidFill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Περίκλαστο</a:t>
            </a:r>
            <a:r>
              <a:rPr lang="el-GR" altLang="el-GR" b="1">
                <a:latin typeface="Arial" panose="020B0604020202020204" pitchFamily="34" charset="0"/>
              </a:rPr>
              <a:t> 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Mg</a:t>
            </a:r>
            <a:r>
              <a:rPr lang="el-GR" altLang="el-GR" b="1">
                <a:solidFill>
                  <a:srgbClr val="000099"/>
                </a:solidFill>
                <a:latin typeface="Arial" panose="020B0604020202020204" pitchFamily="34" charset="0"/>
              </a:rPr>
              <a:t>O</a:t>
            </a:r>
            <a:endParaRPr lang="en-US" altLang="el-GR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r>
              <a:rPr lang="el-GR" altLang="el-GR" b="1">
                <a:solidFill>
                  <a:schemeClr val="folHlink"/>
                </a:solidFill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Ψευδαργυρίτης</a:t>
            </a:r>
            <a:r>
              <a:rPr lang="el-GR" altLang="el-GR" b="1">
                <a:latin typeface="Arial" panose="020B0604020202020204" pitchFamily="34" charset="0"/>
              </a:rPr>
              <a:t> 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Zn</a:t>
            </a:r>
            <a:r>
              <a:rPr lang="el-GR" altLang="el-GR" b="1">
                <a:solidFill>
                  <a:srgbClr val="000099"/>
                </a:solidFill>
                <a:latin typeface="Arial" panose="020B0604020202020204" pitchFamily="34" charset="0"/>
              </a:rPr>
              <a:t>O</a:t>
            </a:r>
            <a:endParaRPr lang="en-US" altLang="el-GR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endParaRPr lang="en-US" altLang="el-GR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r>
              <a:rPr lang="el-GR" altLang="el-GR" sz="2800" b="1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2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800" b="1">
                <a:solidFill>
                  <a:srgbClr val="003399"/>
                </a:solidFill>
                <a:latin typeface="Arial" panose="020B0604020202020204" pitchFamily="34" charset="0"/>
              </a:rPr>
              <a:t>Ο</a:t>
            </a:r>
            <a:r>
              <a:rPr lang="en-US" altLang="el-GR" sz="2800" b="1" baseline="-25000">
                <a:solidFill>
                  <a:srgbClr val="003399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chemeClr val="folHlink"/>
                </a:solidFill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Αιματίτης</a:t>
            </a:r>
            <a:r>
              <a:rPr lang="el-GR" altLang="el-GR" b="1">
                <a:latin typeface="Arial" panose="020B0604020202020204" pitchFamily="34" charset="0"/>
              </a:rPr>
              <a:t> 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Fe</a:t>
            </a:r>
            <a:r>
              <a:rPr lang="el-GR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l-GR" altLang="el-GR" b="1">
                <a:solidFill>
                  <a:srgbClr val="000099"/>
                </a:solidFill>
                <a:latin typeface="Arial" panose="020B0604020202020204" pitchFamily="34" charset="0"/>
              </a:rPr>
              <a:t>Ο</a:t>
            </a:r>
            <a:r>
              <a:rPr lang="en-US" altLang="el-GR" b="1" baseline="-2500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  <a:endParaRPr lang="el-GR" altLang="el-GR" b="1" baseline="-250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r>
              <a:rPr lang="el-GR" altLang="el-GR"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Ιλμενίτης</a:t>
            </a:r>
            <a:r>
              <a:rPr lang="el-GR" altLang="el-GR" b="1">
                <a:latin typeface="Arial" panose="020B0604020202020204" pitchFamily="34" charset="0"/>
              </a:rPr>
              <a:t> 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FeTi</a:t>
            </a:r>
            <a:r>
              <a:rPr lang="el-GR" altLang="el-GR" b="1">
                <a:solidFill>
                  <a:srgbClr val="000099"/>
                </a:solidFill>
                <a:latin typeface="Arial" panose="020B0604020202020204" pitchFamily="34" charset="0"/>
              </a:rPr>
              <a:t>Ο</a:t>
            </a:r>
            <a:r>
              <a:rPr lang="en-US" altLang="el-GR" b="1" baseline="-2500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  <a:endParaRPr lang="el-GR" altLang="el-GR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r>
              <a:rPr lang="el-GR" altLang="el-GR"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Κορούνδιο</a:t>
            </a:r>
            <a:r>
              <a:rPr lang="el-GR" altLang="el-GR" b="1">
                <a:latin typeface="Arial" panose="020B0604020202020204" pitchFamily="34" charset="0"/>
              </a:rPr>
              <a:t> 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Al</a:t>
            </a:r>
            <a:r>
              <a:rPr lang="el-GR" altLang="el-GR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l-GR" altLang="el-GR" b="1">
                <a:solidFill>
                  <a:srgbClr val="000099"/>
                </a:solidFill>
                <a:latin typeface="Arial" panose="020B0604020202020204" pitchFamily="34" charset="0"/>
              </a:rPr>
              <a:t>Ο</a:t>
            </a:r>
            <a:r>
              <a:rPr lang="en-US" altLang="el-GR" b="1" baseline="-2500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</a:p>
          <a:p>
            <a:endParaRPr lang="en-US" altLang="el-GR" b="1" baseline="-250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r>
              <a:rPr lang="el-GR" altLang="el-GR" sz="2800" b="1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2800" b="1">
                <a:solidFill>
                  <a:srgbClr val="003399"/>
                </a:solidFill>
                <a:latin typeface="Arial" panose="020B0604020202020204" pitchFamily="34" charset="0"/>
              </a:rPr>
              <a:t>Ο</a:t>
            </a:r>
            <a:r>
              <a:rPr lang="en-US" altLang="el-GR" sz="2800" b="1" baseline="-25000">
                <a:solidFill>
                  <a:srgbClr val="003399"/>
                </a:solidFill>
                <a:latin typeface="Arial" panose="020B0604020202020204" pitchFamily="34" charset="0"/>
              </a:rPr>
              <a:t>2</a:t>
            </a:r>
            <a:r>
              <a:rPr lang="el-GR" altLang="el-GR" b="1">
                <a:solidFill>
                  <a:schemeClr val="folHlink"/>
                </a:solidFill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Ρουτίλιο</a:t>
            </a:r>
            <a:r>
              <a:rPr lang="el-GR" altLang="el-GR" b="1">
                <a:latin typeface="Arial" panose="020B0604020202020204" pitchFamily="34" charset="0"/>
              </a:rPr>
              <a:t> 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Ti</a:t>
            </a:r>
            <a:r>
              <a:rPr lang="el-GR" altLang="el-GR" b="1">
                <a:solidFill>
                  <a:srgbClr val="000099"/>
                </a:solidFill>
                <a:latin typeface="Arial" panose="020B0604020202020204" pitchFamily="34" charset="0"/>
              </a:rPr>
              <a:t>Ο</a:t>
            </a:r>
            <a:r>
              <a:rPr lang="en-US" altLang="el-GR" b="1" baseline="-25000">
                <a:solidFill>
                  <a:srgbClr val="000099"/>
                </a:solidFill>
                <a:latin typeface="Arial" panose="020B0604020202020204" pitchFamily="34" charset="0"/>
              </a:rPr>
              <a:t>2</a:t>
            </a:r>
          </a:p>
          <a:p>
            <a:r>
              <a:rPr lang="el-GR" altLang="el-GR" b="1">
                <a:solidFill>
                  <a:schemeClr val="folHlink"/>
                </a:solidFill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Ανατάσης</a:t>
            </a:r>
            <a:r>
              <a:rPr lang="el-GR" altLang="el-GR" b="1">
                <a:latin typeface="Arial" panose="020B0604020202020204" pitchFamily="34" charset="0"/>
              </a:rPr>
              <a:t> 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Ti</a:t>
            </a:r>
            <a:r>
              <a:rPr lang="el-GR" altLang="el-GR" b="1">
                <a:solidFill>
                  <a:srgbClr val="000099"/>
                </a:solidFill>
                <a:latin typeface="Arial" panose="020B0604020202020204" pitchFamily="34" charset="0"/>
              </a:rPr>
              <a:t>Ο</a:t>
            </a:r>
            <a:r>
              <a:rPr lang="en-US" altLang="el-GR" b="1" baseline="-25000">
                <a:solidFill>
                  <a:srgbClr val="000099"/>
                </a:solidFill>
                <a:latin typeface="Arial" panose="020B0604020202020204" pitchFamily="34" charset="0"/>
              </a:rPr>
              <a:t>2</a:t>
            </a:r>
          </a:p>
          <a:p>
            <a:r>
              <a:rPr lang="el-GR" altLang="el-GR" b="1">
                <a:solidFill>
                  <a:schemeClr val="folHlink"/>
                </a:solidFill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Βρουκίτης</a:t>
            </a:r>
            <a:r>
              <a:rPr lang="el-GR" altLang="el-GR" b="1">
                <a:latin typeface="Arial" panose="020B0604020202020204" pitchFamily="34" charset="0"/>
              </a:rPr>
              <a:t>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Ti</a:t>
            </a:r>
            <a:r>
              <a:rPr lang="el-GR" altLang="el-GR" b="1">
                <a:solidFill>
                  <a:srgbClr val="000099"/>
                </a:solidFill>
                <a:latin typeface="Arial" panose="020B0604020202020204" pitchFamily="34" charset="0"/>
              </a:rPr>
              <a:t>Ο</a:t>
            </a:r>
            <a:r>
              <a:rPr lang="en-US" altLang="el-GR" b="1" baseline="-25000">
                <a:solidFill>
                  <a:srgbClr val="000099"/>
                </a:solidFill>
                <a:latin typeface="Arial" panose="020B0604020202020204" pitchFamily="34" charset="0"/>
              </a:rPr>
              <a:t>2</a:t>
            </a:r>
          </a:p>
          <a:p>
            <a:r>
              <a:rPr lang="el-GR" altLang="el-GR"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Κασσιτερίτης</a:t>
            </a:r>
            <a:r>
              <a:rPr lang="el-GR" altLang="el-GR" b="1">
                <a:latin typeface="Arial" panose="020B0604020202020204" pitchFamily="34" charset="0"/>
              </a:rPr>
              <a:t> 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Sn</a:t>
            </a:r>
            <a:r>
              <a:rPr lang="el-GR" altLang="el-GR" b="1">
                <a:solidFill>
                  <a:srgbClr val="000099"/>
                </a:solidFill>
                <a:latin typeface="Arial" panose="020B0604020202020204" pitchFamily="34" charset="0"/>
              </a:rPr>
              <a:t>Ο</a:t>
            </a:r>
            <a:r>
              <a:rPr lang="en-US" altLang="el-GR" b="1" baseline="-25000">
                <a:solidFill>
                  <a:srgbClr val="000099"/>
                </a:solidFill>
                <a:latin typeface="Arial" panose="020B0604020202020204" pitchFamily="34" charset="0"/>
              </a:rPr>
              <a:t>2</a:t>
            </a:r>
            <a:endParaRPr lang="el-GR" altLang="el-GR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r>
              <a:rPr lang="el-GR" altLang="el-GR"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Πυρολουσίτης</a:t>
            </a:r>
            <a:r>
              <a:rPr lang="el-GR" altLang="el-GR" b="1">
                <a:latin typeface="Arial" panose="020B0604020202020204" pitchFamily="34" charset="0"/>
              </a:rPr>
              <a:t>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Mn</a:t>
            </a:r>
            <a:r>
              <a:rPr lang="el-GR" altLang="el-GR" b="1">
                <a:solidFill>
                  <a:srgbClr val="000099"/>
                </a:solidFill>
                <a:latin typeface="Arial" panose="020B0604020202020204" pitchFamily="34" charset="0"/>
              </a:rPr>
              <a:t>Ο</a:t>
            </a:r>
            <a:r>
              <a:rPr lang="en-US" altLang="el-GR" b="1" baseline="-25000">
                <a:solidFill>
                  <a:srgbClr val="000099"/>
                </a:solidFill>
                <a:latin typeface="Arial" panose="020B0604020202020204" pitchFamily="34" charset="0"/>
              </a:rPr>
              <a:t>2</a:t>
            </a:r>
            <a:endParaRPr lang="el-GR" altLang="el-GR" b="1" baseline="-250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r>
              <a:rPr lang="el-GR" altLang="el-GR"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Ουρανινίτης</a:t>
            </a:r>
            <a:r>
              <a:rPr lang="el-GR" altLang="el-GR" b="1">
                <a:latin typeface="Arial" panose="020B0604020202020204" pitchFamily="34" charset="0"/>
              </a:rPr>
              <a:t>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l-GR" altLang="el-GR" b="1">
                <a:solidFill>
                  <a:srgbClr val="000099"/>
                </a:solidFill>
                <a:latin typeface="Arial" panose="020B0604020202020204" pitchFamily="34" charset="0"/>
              </a:rPr>
              <a:t>Ο</a:t>
            </a:r>
            <a:r>
              <a:rPr lang="en-US" altLang="el-GR" b="1" baseline="-25000">
                <a:solidFill>
                  <a:srgbClr val="000099"/>
                </a:solidFill>
                <a:latin typeface="Arial" panose="020B0604020202020204" pitchFamily="34" charset="0"/>
              </a:rPr>
              <a:t>2</a:t>
            </a:r>
            <a:endParaRPr lang="el-GR" altLang="el-GR" b="1" baseline="-250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116" name="Group 28">
            <a:extLst>
              <a:ext uri="{FF2B5EF4-FFF2-40B4-BE49-F238E27FC236}">
                <a16:creationId xmlns:a16="http://schemas.microsoft.com/office/drawing/2014/main" id="{B65B3900-B622-4EDF-B952-F35C60D1182D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76400"/>
          <a:ext cx="8686800" cy="18288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233918819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2443445573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Το βασικότερο μετάλλευμα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Cr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096907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Από τη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σύστασή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του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377228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Chromite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(F),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Chromit (D)</a:t>
                      </a: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176376"/>
                  </a:ext>
                </a:extLst>
              </a:tr>
            </a:tbl>
          </a:graphicData>
        </a:graphic>
      </p:graphicFrame>
      <p:sp>
        <p:nvSpPr>
          <p:cNvPr id="89115" name="Rectangle 27">
            <a:extLst>
              <a:ext uri="{FF2B5EF4-FFF2-40B4-BE49-F238E27FC236}">
                <a16:creationId xmlns:a16="http://schemas.microsoft.com/office/drawing/2014/main" id="{B2AB029A-4C7A-4A74-ACF5-0880EEA83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4582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tabLst>
                <a:tab pos="3028950" algn="l"/>
                <a:tab pos="640238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FeCr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4</a:t>
            </a:r>
            <a:r>
              <a:rPr lang="el-GR" altLang="el-GR" b="1">
                <a:latin typeface="Times New Roman" panose="02020603050405020304" pitchFamily="18" charset="0"/>
              </a:rPr>
              <a:t>	</a:t>
            </a:r>
            <a:r>
              <a:rPr lang="el-GR" altLang="el-GR" sz="4800" b="1">
                <a:latin typeface="Times New Roman" panose="02020603050405020304" pitchFamily="18" charset="0"/>
              </a:rPr>
              <a:t>Χρωμίτης</a:t>
            </a:r>
            <a:r>
              <a:rPr lang="en-US" altLang="el-GR" b="1">
                <a:latin typeface="Times New Roman" panose="02020603050405020304" pitchFamily="18" charset="0"/>
              </a:rPr>
              <a:t>	</a:t>
            </a:r>
            <a:r>
              <a:rPr lang="el-GR" altLang="el-GR" sz="4000" b="1">
                <a:solidFill>
                  <a:srgbClr val="FFFFFF"/>
                </a:solidFill>
                <a:latin typeface="Times New Roman" panose="02020603050405020304" pitchFamily="18" charset="0"/>
              </a:rPr>
              <a:t>Κυβικό</a:t>
            </a:r>
          </a:p>
        </p:txBody>
      </p:sp>
      <p:pic>
        <p:nvPicPr>
          <p:cNvPr id="89120" name="Picture 32">
            <a:extLst>
              <a:ext uri="{FF2B5EF4-FFF2-40B4-BE49-F238E27FC236}">
                <a16:creationId xmlns:a16="http://schemas.microsoft.com/office/drawing/2014/main" id="{2495254F-59C9-439C-A193-3C7109F8C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933825"/>
            <a:ext cx="6656387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8E54B8C-5D64-4383-856B-1A86B868F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81000"/>
            <a:ext cx="8736012" cy="7620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tabLst>
                <a:tab pos="2246313" algn="l"/>
                <a:tab pos="6453188" algn="l"/>
              </a:tabLst>
            </a:pP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MnO</a:t>
            </a:r>
            <a:r>
              <a:rPr lang="en-US" altLang="el-GR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l-GR" altLang="el-GR" sz="4000" b="1">
                <a:latin typeface="Times New Roman" panose="02020603050405020304" pitchFamily="18" charset="0"/>
              </a:rPr>
              <a:t>	</a:t>
            </a:r>
            <a:r>
              <a:rPr lang="el-GR" altLang="el-GR" b="1">
                <a:latin typeface="Times New Roman" panose="02020603050405020304" pitchFamily="18" charset="0"/>
              </a:rPr>
              <a:t>Πυρολουσίτης</a:t>
            </a:r>
            <a:r>
              <a:rPr lang="en-US" altLang="el-GR" sz="4000" b="1">
                <a:latin typeface="Times New Roman" panose="02020603050405020304" pitchFamily="18" charset="0"/>
              </a:rPr>
              <a:t>	</a:t>
            </a:r>
            <a:r>
              <a:rPr lang="el-GR" altLang="el-GR" sz="2800" b="1">
                <a:solidFill>
                  <a:srgbClr val="FFFFFF"/>
                </a:solidFill>
                <a:latin typeface="Times New Roman" panose="02020603050405020304" pitchFamily="18" charset="0"/>
              </a:rPr>
              <a:t>Τετραγωνικό</a:t>
            </a:r>
          </a:p>
        </p:txBody>
      </p:sp>
      <p:graphicFrame>
        <p:nvGraphicFramePr>
          <p:cNvPr id="90130" name="Group 18">
            <a:extLst>
              <a:ext uri="{FF2B5EF4-FFF2-40B4-BE49-F238E27FC236}">
                <a16:creationId xmlns:a16="http://schemas.microsoft.com/office/drawing/2014/main" id="{327E910C-88B7-4D55-AFD3-804B34F4200C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68438"/>
          <a:ext cx="8382000" cy="1731962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:a16="http://schemas.microsoft.com/office/drawing/2014/main" val="3591937622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187346"/>
                  </a:ext>
                </a:extLst>
              </a:tr>
              <a:tr h="1276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σπάνιοι πρισματικοί (πολιανίτης). Συσσωματώματα ινώδη, βοτρυοειδή, γεηρά, κοκκώδη, δενδριτικά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501459"/>
                  </a:ext>
                </a:extLst>
              </a:tr>
            </a:tbl>
          </a:graphicData>
        </a:graphic>
      </p:graphicFrame>
      <p:pic>
        <p:nvPicPr>
          <p:cNvPr id="90133" name="Picture 21">
            <a:extLst>
              <a:ext uri="{FF2B5EF4-FFF2-40B4-BE49-F238E27FC236}">
                <a16:creationId xmlns:a16="http://schemas.microsoft.com/office/drawing/2014/main" id="{2BEB1D10-2638-490E-AE8D-B91220F7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8513763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81" name="Group 45">
            <a:extLst>
              <a:ext uri="{FF2B5EF4-FFF2-40B4-BE49-F238E27FC236}">
                <a16:creationId xmlns:a16="http://schemas.microsoft.com/office/drawing/2014/main" id="{79733FD2-3A15-40C9-A873-381E8D192DD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524000"/>
          <a:ext cx="5029200" cy="4792663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15782303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535713198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Μεταλλική, ημιμεταλλική, θαμπή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76193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Σιδηρόμαυρο, χαλυβδότεφρο, υποκύανο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726180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Μαύρη, </a:t>
                      </a:r>
                      <a:b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κυανόμαυρη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62163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6 - 6½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(κρύσταλλοι),</a:t>
                      </a:r>
                      <a:b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2 - 6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(κοκκώδες υλικό)</a:t>
                      </a:r>
                      <a:b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αποβάφει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865086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4,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130381"/>
                  </a:ext>
                </a:extLst>
              </a:tr>
            </a:tbl>
          </a:graphicData>
        </a:graphic>
      </p:graphicFrame>
      <p:sp>
        <p:nvSpPr>
          <p:cNvPr id="91175" name="Rectangle 39">
            <a:extLst>
              <a:ext uri="{FF2B5EF4-FFF2-40B4-BE49-F238E27FC236}">
                <a16:creationId xmlns:a16="http://schemas.microsoft.com/office/drawing/2014/main" id="{6C3DE7CB-5D91-456C-A9FC-84918517D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319088"/>
            <a:ext cx="87630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tabLst>
                <a:tab pos="2246313" algn="l"/>
                <a:tab pos="645318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MnO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l-GR" altLang="el-GR" b="1">
                <a:latin typeface="Times New Roman" panose="02020603050405020304" pitchFamily="18" charset="0"/>
              </a:rPr>
              <a:t>	 Πυρολουσίτης</a:t>
            </a:r>
            <a:r>
              <a:rPr lang="en-US" altLang="el-GR" sz="4000" b="1">
                <a:latin typeface="Times New Roman" panose="02020603050405020304" pitchFamily="18" charset="0"/>
              </a:rPr>
              <a:t>	</a:t>
            </a:r>
            <a:r>
              <a:rPr lang="el-GR" altLang="el-GR" sz="2800" b="1">
                <a:solidFill>
                  <a:srgbClr val="FFFFFF"/>
                </a:solidFill>
                <a:latin typeface="Times New Roman" panose="02020603050405020304" pitchFamily="18" charset="0"/>
              </a:rPr>
              <a:t>Τετραγωνικό</a:t>
            </a:r>
          </a:p>
        </p:txBody>
      </p:sp>
      <p:pic>
        <p:nvPicPr>
          <p:cNvPr id="91178" name="Picture 42">
            <a:extLst>
              <a:ext uri="{FF2B5EF4-FFF2-40B4-BE49-F238E27FC236}">
                <a16:creationId xmlns:a16="http://schemas.microsoft.com/office/drawing/2014/main" id="{3AF347FF-600C-45DC-A300-E5A00653D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3733800"/>
            <a:ext cx="8509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84" name="Picture 48">
            <a:extLst>
              <a:ext uri="{FF2B5EF4-FFF2-40B4-BE49-F238E27FC236}">
                <a16:creationId xmlns:a16="http://schemas.microsoft.com/office/drawing/2014/main" id="{BE94B926-3273-4A3A-B9A8-AD04B87E4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57338"/>
            <a:ext cx="3246438" cy="47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Group 2">
            <a:extLst>
              <a:ext uri="{FF2B5EF4-FFF2-40B4-BE49-F238E27FC236}">
                <a16:creationId xmlns:a16="http://schemas.microsoft.com/office/drawing/2014/main" id="{3BEC0C6E-28FE-473A-9C83-60C0C4249106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828800"/>
          <a:ext cx="4876800" cy="3101975"/>
        </p:xfrm>
        <a:graphic>
          <a:graphicData uri="http://schemas.openxmlformats.org/drawingml/2006/table">
            <a:tbl>
              <a:tblPr/>
              <a:tblGrid>
                <a:gridCol w="4876800">
                  <a:extLst>
                    <a:ext uri="{9D8B030D-6E8A-4147-A177-3AD203B41FA5}">
                      <a16:colId xmlns:a16="http://schemas.microsoft.com/office/drawing/2014/main" val="4034012590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438679"/>
                  </a:ext>
                </a:extLst>
              </a:tr>
              <a:tr h="2646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Από τα πιο κοινά ορυκτά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του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Mn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 Συνδέεται με άλλα οξείδια και υδροξείδια του Mn και Fe, καθώς και ροδονίτη, ροδοχρωσίτη, σιδηρίτη, ασβεστίτη κ.ά.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02185"/>
                  </a:ext>
                </a:extLst>
              </a:tr>
            </a:tbl>
          </a:graphicData>
        </a:graphic>
      </p:graphicFrame>
      <p:sp>
        <p:nvSpPr>
          <p:cNvPr id="92175" name="Rectangle 15">
            <a:extLst>
              <a:ext uri="{FF2B5EF4-FFF2-40B4-BE49-F238E27FC236}">
                <a16:creationId xmlns:a16="http://schemas.microsoft.com/office/drawing/2014/main" id="{B45F9D59-F684-4983-9526-E755BF225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7630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tabLst>
                <a:tab pos="2246313" algn="l"/>
                <a:tab pos="645318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MnO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 </a:t>
            </a:r>
            <a:r>
              <a:rPr lang="el-GR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b="1">
                <a:latin typeface="Times New Roman" panose="02020603050405020304" pitchFamily="18" charset="0"/>
              </a:rPr>
              <a:t>Πυρολουσίτης</a:t>
            </a:r>
            <a:r>
              <a:rPr lang="en-US" altLang="el-GR" sz="4000" b="1">
                <a:latin typeface="Times New Roman" panose="02020603050405020304" pitchFamily="18" charset="0"/>
              </a:rPr>
              <a:t>	</a:t>
            </a:r>
            <a:r>
              <a:rPr lang="el-GR" altLang="el-GR" sz="2800" b="1">
                <a:solidFill>
                  <a:srgbClr val="FFFFFF"/>
                </a:solidFill>
                <a:latin typeface="Times New Roman" panose="02020603050405020304" pitchFamily="18" charset="0"/>
              </a:rPr>
              <a:t>Τετραγωνικό</a:t>
            </a:r>
          </a:p>
        </p:txBody>
      </p:sp>
      <p:pic>
        <p:nvPicPr>
          <p:cNvPr id="92177" name="Picture 17">
            <a:extLst>
              <a:ext uri="{FF2B5EF4-FFF2-40B4-BE49-F238E27FC236}">
                <a16:creationId xmlns:a16="http://schemas.microsoft.com/office/drawing/2014/main" id="{07AFFC7C-3BD5-49FF-A1BA-967CCE379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44675"/>
            <a:ext cx="2789237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10" name="Group 26">
            <a:extLst>
              <a:ext uri="{FF2B5EF4-FFF2-40B4-BE49-F238E27FC236}">
                <a16:creationId xmlns:a16="http://schemas.microsoft.com/office/drawing/2014/main" id="{160900D5-3C10-434F-9C74-B2A8B0673985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76400"/>
          <a:ext cx="8686800" cy="2405063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20955363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208078452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Πολύ σημαντικό μετάλλευμα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Mn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899806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Από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πυρ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και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λούω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, λόγω της χρήσης του για τον καθαρισμό του γυαλιού από τα χρώματα που οφείλονταν σε προσμείξεις σιδήρου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5217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Pyrolusite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(F),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Pyrolusit (D)</a:t>
                      </a: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180308"/>
                  </a:ext>
                </a:extLst>
              </a:tr>
            </a:tbl>
          </a:graphicData>
        </a:graphic>
      </p:graphicFrame>
      <p:sp>
        <p:nvSpPr>
          <p:cNvPr id="93209" name="Rectangle 25">
            <a:extLst>
              <a:ext uri="{FF2B5EF4-FFF2-40B4-BE49-F238E27FC236}">
                <a16:creationId xmlns:a16="http://schemas.microsoft.com/office/drawing/2014/main" id="{33D4950F-F553-47D9-9B3F-2F4590D21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19088"/>
            <a:ext cx="8763000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tabLst>
                <a:tab pos="2246313" algn="l"/>
                <a:tab pos="645318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MnO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l-GR" altLang="el-GR" b="1">
                <a:latin typeface="Times New Roman" panose="02020603050405020304" pitchFamily="18" charset="0"/>
              </a:rPr>
              <a:t>	 Πυρολουσίτης</a:t>
            </a:r>
            <a:r>
              <a:rPr lang="en-US" altLang="el-GR" b="1">
                <a:latin typeface="Times New Roman" panose="02020603050405020304" pitchFamily="18" charset="0"/>
              </a:rPr>
              <a:t>	</a:t>
            </a:r>
            <a:r>
              <a:rPr lang="el-GR" altLang="el-GR" sz="2800" b="1">
                <a:solidFill>
                  <a:srgbClr val="FFFFFF"/>
                </a:solidFill>
                <a:latin typeface="Times New Roman" panose="02020603050405020304" pitchFamily="18" charset="0"/>
              </a:rPr>
              <a:t>Τετραγωνικό</a:t>
            </a:r>
            <a:endParaRPr lang="en-US" altLang="el-GR" sz="28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3215" name="Picture 31">
            <a:extLst>
              <a:ext uri="{FF2B5EF4-FFF2-40B4-BE49-F238E27FC236}">
                <a16:creationId xmlns:a16="http://schemas.microsoft.com/office/drawing/2014/main" id="{C258D410-C7F1-483C-AF0B-63277A2EB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92600"/>
            <a:ext cx="616267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A86C12AA-EA67-4EC2-9F20-FB38AFF96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534400" cy="823913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tabLst>
                <a:tab pos="2690813" algn="l"/>
                <a:tab pos="6099175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Mn</a:t>
            </a:r>
            <a:r>
              <a:rPr lang="en-US" altLang="el-GR" sz="3200" b="1">
                <a:solidFill>
                  <a:srgbClr val="FFFFFF"/>
                </a:solidFill>
                <a:latin typeface="Times New Roman" panose="02020603050405020304" pitchFamily="18" charset="0"/>
              </a:rPr>
              <a:t>-</a:t>
            </a:r>
            <a:r>
              <a:rPr lang="el-GR" altLang="el-GR" sz="3200" b="1">
                <a:solidFill>
                  <a:srgbClr val="FFFFFF"/>
                </a:solidFill>
                <a:latin typeface="Times New Roman" panose="02020603050405020304" pitchFamily="18" charset="0"/>
              </a:rPr>
              <a:t>ορυκτό</a:t>
            </a:r>
            <a:r>
              <a:rPr lang="el-GR" altLang="el-GR" b="1">
                <a:latin typeface="Times New Roman" panose="02020603050405020304" pitchFamily="18" charset="0"/>
              </a:rPr>
              <a:t>	</a:t>
            </a:r>
            <a:r>
              <a:rPr lang="el-GR" altLang="el-GR" sz="4800" b="1">
                <a:latin typeface="Times New Roman" panose="02020603050405020304" pitchFamily="18" charset="0"/>
              </a:rPr>
              <a:t>Ψιλομέλας</a:t>
            </a:r>
            <a:r>
              <a:rPr lang="en-US" altLang="el-GR" b="1">
                <a:latin typeface="Times New Roman" panose="02020603050405020304" pitchFamily="18" charset="0"/>
              </a:rPr>
              <a:t>	</a:t>
            </a:r>
            <a:r>
              <a:rPr lang="el-GR" altLang="el-GR" sz="2400" b="1">
                <a:solidFill>
                  <a:srgbClr val="FFFFFF"/>
                </a:solidFill>
                <a:latin typeface="Times New Roman" panose="02020603050405020304" pitchFamily="18" charset="0"/>
              </a:rPr>
              <a:t>Ρομβικό-άμορφο</a:t>
            </a:r>
          </a:p>
        </p:txBody>
      </p:sp>
      <p:graphicFrame>
        <p:nvGraphicFramePr>
          <p:cNvPr id="95235" name="Group 3">
            <a:extLst>
              <a:ext uri="{FF2B5EF4-FFF2-40B4-BE49-F238E27FC236}">
                <a16:creationId xmlns:a16="http://schemas.microsoft.com/office/drawing/2014/main" id="{31409ACF-A363-4728-91A6-70EBC5A9C861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68438"/>
          <a:ext cx="8382000" cy="1731962"/>
        </p:xfrm>
        <a:graphic>
          <a:graphicData uri="http://schemas.openxmlformats.org/drawingml/2006/table">
            <a:tbl>
              <a:tblPr/>
              <a:tblGrid>
                <a:gridCol w="8382000">
                  <a:extLst>
                    <a:ext uri="{9D8B030D-6E8A-4147-A177-3AD203B41FA5}">
                      <a16:colId xmlns:a16="http://schemas.microsoft.com/office/drawing/2014/main" val="4249023398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002741"/>
                  </a:ext>
                </a:extLst>
              </a:tr>
              <a:tr h="1276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σπάνιοι. Συσσωματώματα βοτρυοειδή, γεηρά, σταλακτιτοειδή, δενδριτικά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647911"/>
                  </a:ext>
                </a:extLst>
              </a:tr>
            </a:tbl>
          </a:graphicData>
        </a:graphic>
      </p:graphicFrame>
      <p:pic>
        <p:nvPicPr>
          <p:cNvPr id="95248" name="Picture 16">
            <a:extLst>
              <a:ext uri="{FF2B5EF4-FFF2-40B4-BE49-F238E27FC236}">
                <a16:creationId xmlns:a16="http://schemas.microsoft.com/office/drawing/2014/main" id="{C7F315AB-AF9D-4441-9A35-93529A525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00438"/>
            <a:ext cx="7599362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301" name="Group 45">
            <a:extLst>
              <a:ext uri="{FF2B5EF4-FFF2-40B4-BE49-F238E27FC236}">
                <a16:creationId xmlns:a16="http://schemas.microsoft.com/office/drawing/2014/main" id="{476C79B6-031F-4E01-8FC2-A770F6BD01BE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905000"/>
          <a:ext cx="4724400" cy="38862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1384286116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1961878289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Ημιμεταλλική, θαμπή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955522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Σιδηρόμαυρο, μαύρο.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928215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Μαύρη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848400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5 - 6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(αποβάφει)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08663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269190"/>
                  </a:ext>
                </a:extLst>
              </a:tr>
            </a:tbl>
          </a:graphicData>
        </a:graphic>
      </p:graphicFrame>
      <p:pic>
        <p:nvPicPr>
          <p:cNvPr id="96292" name="Picture 36">
            <a:extLst>
              <a:ext uri="{FF2B5EF4-FFF2-40B4-BE49-F238E27FC236}">
                <a16:creationId xmlns:a16="http://schemas.microsoft.com/office/drawing/2014/main" id="{36DEB6E2-CCCE-4BCE-89A9-2CB3BFF61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8509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96" name="Rectangle 40">
            <a:extLst>
              <a:ext uri="{FF2B5EF4-FFF2-40B4-BE49-F238E27FC236}">
                <a16:creationId xmlns:a16="http://schemas.microsoft.com/office/drawing/2014/main" id="{D32C8790-FD98-4A77-98D1-0763CD06C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49250"/>
            <a:ext cx="8534400" cy="823913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tabLst>
                <a:tab pos="2690813" algn="l"/>
                <a:tab pos="6099175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Mn</a:t>
            </a:r>
            <a:r>
              <a:rPr lang="en-US" altLang="el-GR" sz="3200" b="1">
                <a:solidFill>
                  <a:srgbClr val="FFFFFF"/>
                </a:solidFill>
                <a:latin typeface="Times New Roman" panose="02020603050405020304" pitchFamily="18" charset="0"/>
              </a:rPr>
              <a:t>-</a:t>
            </a:r>
            <a:r>
              <a:rPr lang="el-GR" altLang="el-GR" sz="3200" b="1">
                <a:solidFill>
                  <a:srgbClr val="FFFFFF"/>
                </a:solidFill>
                <a:latin typeface="Times New Roman" panose="02020603050405020304" pitchFamily="18" charset="0"/>
              </a:rPr>
              <a:t>ορυκτό</a:t>
            </a:r>
            <a:r>
              <a:rPr lang="el-GR" altLang="el-GR" b="1">
                <a:latin typeface="Times New Roman" panose="02020603050405020304" pitchFamily="18" charset="0"/>
              </a:rPr>
              <a:t>	</a:t>
            </a:r>
            <a:r>
              <a:rPr lang="el-GR" altLang="el-GR" sz="4800" b="1">
                <a:latin typeface="Times New Roman" panose="02020603050405020304" pitchFamily="18" charset="0"/>
              </a:rPr>
              <a:t>Ψιλομέλας</a:t>
            </a:r>
            <a:r>
              <a:rPr lang="en-US" altLang="el-GR" b="1">
                <a:latin typeface="Times New Roman" panose="02020603050405020304" pitchFamily="18" charset="0"/>
              </a:rPr>
              <a:t>	</a:t>
            </a:r>
            <a:r>
              <a:rPr lang="el-GR" altLang="el-GR" sz="2400" b="1">
                <a:solidFill>
                  <a:srgbClr val="FFFFFF"/>
                </a:solidFill>
                <a:latin typeface="Times New Roman" panose="02020603050405020304" pitchFamily="18" charset="0"/>
              </a:rPr>
              <a:t>Ρομβικό-άμορφο</a:t>
            </a:r>
          </a:p>
        </p:txBody>
      </p:sp>
      <p:pic>
        <p:nvPicPr>
          <p:cNvPr id="96303" name="Picture 47">
            <a:extLst>
              <a:ext uri="{FF2B5EF4-FFF2-40B4-BE49-F238E27FC236}">
                <a16:creationId xmlns:a16="http://schemas.microsoft.com/office/drawing/2014/main" id="{0328B823-A23F-4335-A45A-5D87BB174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492375"/>
            <a:ext cx="3319463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98" name="Group 18">
            <a:extLst>
              <a:ext uri="{FF2B5EF4-FFF2-40B4-BE49-F238E27FC236}">
                <a16:creationId xmlns:a16="http://schemas.microsoft.com/office/drawing/2014/main" id="{264334A6-C003-4337-8BE4-BA823A002F7A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828800"/>
          <a:ext cx="8305800" cy="152400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144080399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958806"/>
                  </a:ext>
                </a:extLst>
              </a:tr>
              <a:tr h="1068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Δευτερογενές ορυκτό. </a:t>
                      </a:r>
                      <a:b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Εμφανίζεται μαζί με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πυρολουσίτη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και άλλα ορυκτά του 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Mn.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45711"/>
                  </a:ext>
                </a:extLst>
              </a:tr>
            </a:tbl>
          </a:graphicData>
        </a:graphic>
      </p:graphicFrame>
      <p:sp>
        <p:nvSpPr>
          <p:cNvPr id="97295" name="Rectangle 15">
            <a:extLst>
              <a:ext uri="{FF2B5EF4-FFF2-40B4-BE49-F238E27FC236}">
                <a16:creationId xmlns:a16="http://schemas.microsoft.com/office/drawing/2014/main" id="{E6E61046-2C55-40E0-A318-6D918827B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49250"/>
            <a:ext cx="8534400" cy="823913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tabLst>
                <a:tab pos="2690813" algn="l"/>
                <a:tab pos="6099175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Mn</a:t>
            </a:r>
            <a:r>
              <a:rPr lang="en-US" altLang="el-GR" sz="3200" b="1">
                <a:solidFill>
                  <a:srgbClr val="FFFFFF"/>
                </a:solidFill>
                <a:latin typeface="Times New Roman" panose="02020603050405020304" pitchFamily="18" charset="0"/>
              </a:rPr>
              <a:t>-</a:t>
            </a:r>
            <a:r>
              <a:rPr lang="el-GR" altLang="el-GR" sz="3200" b="1">
                <a:solidFill>
                  <a:srgbClr val="FFFFFF"/>
                </a:solidFill>
                <a:latin typeface="Times New Roman" panose="02020603050405020304" pitchFamily="18" charset="0"/>
              </a:rPr>
              <a:t>ορυκτό</a:t>
            </a:r>
            <a:r>
              <a:rPr lang="el-GR" altLang="el-GR" b="1">
                <a:latin typeface="Times New Roman" panose="02020603050405020304" pitchFamily="18" charset="0"/>
              </a:rPr>
              <a:t>	</a:t>
            </a:r>
            <a:r>
              <a:rPr lang="el-GR" altLang="el-GR" sz="4800" b="1">
                <a:latin typeface="Times New Roman" panose="02020603050405020304" pitchFamily="18" charset="0"/>
              </a:rPr>
              <a:t>Ψιλομέλας</a:t>
            </a:r>
            <a:r>
              <a:rPr lang="en-US" altLang="el-GR" b="1">
                <a:latin typeface="Times New Roman" panose="02020603050405020304" pitchFamily="18" charset="0"/>
              </a:rPr>
              <a:t>	</a:t>
            </a:r>
            <a:r>
              <a:rPr lang="el-GR" altLang="el-GR" sz="2400" b="1">
                <a:solidFill>
                  <a:srgbClr val="FFFFFF"/>
                </a:solidFill>
                <a:latin typeface="Times New Roman" panose="02020603050405020304" pitchFamily="18" charset="0"/>
              </a:rPr>
              <a:t>Ρομβικό-άμορφο</a:t>
            </a:r>
          </a:p>
        </p:txBody>
      </p:sp>
      <p:pic>
        <p:nvPicPr>
          <p:cNvPr id="97300" name="Picture 20">
            <a:extLst>
              <a:ext uri="{FF2B5EF4-FFF2-40B4-BE49-F238E27FC236}">
                <a16:creationId xmlns:a16="http://schemas.microsoft.com/office/drawing/2014/main" id="{4C09CA24-0726-4502-9F2F-C71FC7494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3716338"/>
            <a:ext cx="3703637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33" name="Group 29">
            <a:extLst>
              <a:ext uri="{FF2B5EF4-FFF2-40B4-BE49-F238E27FC236}">
                <a16:creationId xmlns:a16="http://schemas.microsoft.com/office/drawing/2014/main" id="{7D874A51-D03D-424A-9BCF-B5660D579C83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76400"/>
          <a:ext cx="8686800" cy="2039938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627064834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3415928462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Μετάλλευμα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Mn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31816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Από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ψιλός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= γυμνός, λείος και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μέλας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= μαύρος, λόγω της μορφής και του χρώματός του.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434499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Psilomelane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(F),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Psilomelan (D)</a:t>
                      </a: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73425"/>
                  </a:ext>
                </a:extLst>
              </a:tr>
            </a:tbl>
          </a:graphicData>
        </a:graphic>
      </p:graphicFrame>
      <p:sp>
        <p:nvSpPr>
          <p:cNvPr id="98332" name="Rectangle 28">
            <a:extLst>
              <a:ext uri="{FF2B5EF4-FFF2-40B4-BE49-F238E27FC236}">
                <a16:creationId xmlns:a16="http://schemas.microsoft.com/office/drawing/2014/main" id="{EDC133FD-34B7-40FC-A926-1AFA77CD5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60350"/>
            <a:ext cx="8736013" cy="823913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tabLst>
                <a:tab pos="2690813" algn="l"/>
                <a:tab pos="6099175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Mn</a:t>
            </a:r>
            <a:r>
              <a:rPr lang="en-US" altLang="el-GR" sz="3200" b="1">
                <a:solidFill>
                  <a:srgbClr val="FFFFFF"/>
                </a:solidFill>
                <a:latin typeface="Times New Roman" panose="02020603050405020304" pitchFamily="18" charset="0"/>
              </a:rPr>
              <a:t>-</a:t>
            </a:r>
            <a:r>
              <a:rPr lang="el-GR" altLang="el-GR" sz="3200" b="1">
                <a:solidFill>
                  <a:srgbClr val="FFFFFF"/>
                </a:solidFill>
                <a:latin typeface="Times New Roman" panose="02020603050405020304" pitchFamily="18" charset="0"/>
              </a:rPr>
              <a:t>ορυκτό</a:t>
            </a:r>
            <a:r>
              <a:rPr lang="el-GR" altLang="el-GR" b="1">
                <a:latin typeface="Times New Roman" panose="02020603050405020304" pitchFamily="18" charset="0"/>
              </a:rPr>
              <a:t>	</a:t>
            </a:r>
            <a:r>
              <a:rPr lang="el-GR" altLang="el-GR" sz="4800" b="1">
                <a:latin typeface="Times New Roman" panose="02020603050405020304" pitchFamily="18" charset="0"/>
              </a:rPr>
              <a:t>Ψιλομέλας</a:t>
            </a:r>
            <a:r>
              <a:rPr lang="en-US" altLang="el-GR" b="1">
                <a:latin typeface="Times New Roman" panose="02020603050405020304" pitchFamily="18" charset="0"/>
              </a:rPr>
              <a:t>	</a:t>
            </a:r>
            <a:r>
              <a:rPr lang="el-GR" altLang="el-GR" sz="2400" b="1">
                <a:solidFill>
                  <a:srgbClr val="FFFFFF"/>
                </a:solidFill>
                <a:latin typeface="Times New Roman" panose="02020603050405020304" pitchFamily="18" charset="0"/>
              </a:rPr>
              <a:t>Ρομβικό-άμορφο</a:t>
            </a:r>
          </a:p>
        </p:txBody>
      </p:sp>
      <p:pic>
        <p:nvPicPr>
          <p:cNvPr id="98338" name="Picture 34">
            <a:extLst>
              <a:ext uri="{FF2B5EF4-FFF2-40B4-BE49-F238E27FC236}">
                <a16:creationId xmlns:a16="http://schemas.microsoft.com/office/drawing/2014/main" id="{F758B08E-EEC2-463B-9BA2-6B37B82CE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860800"/>
            <a:ext cx="6748463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8BE55770-FDE1-4E0E-9AFC-2B5751222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144000" cy="1431925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tabLst>
                <a:tab pos="3587750" algn="l"/>
                <a:tab pos="7173913" algn="l"/>
              </a:tabLst>
            </a:pPr>
            <a:r>
              <a:rPr lang="en-US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FeO.OH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sz="4000" b="1">
                <a:latin typeface="Times New Roman" panose="02020603050405020304" pitchFamily="18" charset="0"/>
              </a:rPr>
              <a:t>Γκαιτίτης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2800" b="1">
                <a:solidFill>
                  <a:srgbClr val="FFFFFF"/>
                </a:solidFill>
                <a:latin typeface="Times New Roman" panose="02020603050405020304" pitchFamily="18" charset="0"/>
              </a:rPr>
              <a:t>Ρομβικό</a:t>
            </a:r>
            <a:b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FeO.OH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nH</a:t>
            </a:r>
            <a:r>
              <a:rPr lang="en-US" altLang="el-GR" sz="36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sz="4000" b="1">
                <a:latin typeface="Times New Roman" panose="02020603050405020304" pitchFamily="18" charset="0"/>
              </a:rPr>
              <a:t>Λειμωνίτης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2800" b="1">
                <a:solidFill>
                  <a:srgbClr val="FFFFFF"/>
                </a:solidFill>
                <a:latin typeface="Times New Roman" panose="02020603050405020304" pitchFamily="18" charset="0"/>
              </a:rPr>
              <a:t>Αμορφο</a:t>
            </a:r>
          </a:p>
        </p:txBody>
      </p:sp>
      <p:graphicFrame>
        <p:nvGraphicFramePr>
          <p:cNvPr id="99355" name="Group 27">
            <a:extLst>
              <a:ext uri="{FF2B5EF4-FFF2-40B4-BE49-F238E27FC236}">
                <a16:creationId xmlns:a16="http://schemas.microsoft.com/office/drawing/2014/main" id="{4DAAE574-4E24-4876-A79B-D36735B3954D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752600"/>
          <a:ext cx="8382000" cy="2006600"/>
        </p:xfrm>
        <a:graphic>
          <a:graphicData uri="http://schemas.openxmlformats.org/drawingml/2006/table">
            <a:tbl>
              <a:tblPr/>
              <a:tblGrid>
                <a:gridCol w="5943600">
                  <a:extLst>
                    <a:ext uri="{9D8B030D-6E8A-4147-A177-3AD203B41FA5}">
                      <a16:colId xmlns:a16="http://schemas.microsoft.com/office/drawing/2014/main" val="86688039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723040532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0838"/>
                  </a:ext>
                </a:extLst>
              </a:tr>
              <a:tr h="1373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σπάνιοι πρισματικοί. Συσσωματώματα συμπαγή, βοτρυοειδή, ινώδη, βελονοειδή, σταλακτιτοειδή, γεηρά (λειμωνιτική ώχρα).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543079"/>
                  </a:ext>
                </a:extLst>
              </a:tr>
            </a:tbl>
          </a:graphicData>
        </a:graphic>
      </p:graphicFrame>
      <p:pic>
        <p:nvPicPr>
          <p:cNvPr id="99348" name="Picture 20">
            <a:extLst>
              <a:ext uri="{FF2B5EF4-FFF2-40B4-BE49-F238E27FC236}">
                <a16:creationId xmlns:a16="http://schemas.microsoft.com/office/drawing/2014/main" id="{8DBC5D46-C313-4984-81B1-63317F29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56" name="Picture 28">
            <a:extLst>
              <a:ext uri="{FF2B5EF4-FFF2-40B4-BE49-F238E27FC236}">
                <a16:creationId xmlns:a16="http://schemas.microsoft.com/office/drawing/2014/main" id="{571EC1CE-0823-4A07-ABC7-8FBC6FE82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005263"/>
            <a:ext cx="787241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>
            <a:extLst>
              <a:ext uri="{FF2B5EF4-FFF2-40B4-BE49-F238E27FC236}">
                <a16:creationId xmlns:a16="http://schemas.microsoft.com/office/drawing/2014/main" id="{54FEDA2E-DB6C-4423-AE47-CD644A98F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"/>
            <a:ext cx="6858000" cy="3810000"/>
          </a:xfrm>
          <a:prstGeom prst="rect">
            <a:avLst/>
          </a:prstGeom>
          <a:solidFill>
            <a:srgbClr val="E8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2562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el-GR" altLang="el-GR" sz="3200" b="1" u="sng">
                <a:solidFill>
                  <a:schemeClr val="bg2"/>
                </a:solidFill>
                <a:latin typeface="Arial" panose="020B0604020202020204" pitchFamily="34" charset="0"/>
              </a:rPr>
              <a:t>Σπινέλλιοι</a:t>
            </a:r>
            <a:endParaRPr lang="en-US" altLang="el-GR" sz="3200" b="1" u="sng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/>
            <a:endParaRPr lang="en-US" altLang="el-GR" sz="3200" b="1" u="sng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l-GR" altLang="el-GR" sz="3200" b="1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en-US" altLang="el-GR" sz="3200" b="1" baseline="30000">
                <a:solidFill>
                  <a:srgbClr val="FF0000"/>
                </a:solidFill>
                <a:latin typeface="Arial" panose="020B0604020202020204" pitchFamily="34" charset="0"/>
              </a:rPr>
              <a:t>2+</a:t>
            </a:r>
            <a:r>
              <a:rPr lang="el-GR" altLang="el-GR" sz="3200" b="1">
                <a:solidFill>
                  <a:srgbClr val="006666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3200" b="1" baseline="-25000">
                <a:solidFill>
                  <a:srgbClr val="006666"/>
                </a:solidFill>
                <a:latin typeface="Arial" panose="020B0604020202020204" pitchFamily="34" charset="0"/>
              </a:rPr>
              <a:t>2</a:t>
            </a:r>
            <a:r>
              <a:rPr lang="en-US" altLang="el-GR" sz="3200" b="1" baseline="30000">
                <a:solidFill>
                  <a:srgbClr val="006666"/>
                </a:solidFill>
                <a:latin typeface="Arial" panose="020B0604020202020204" pitchFamily="34" charset="0"/>
              </a:rPr>
              <a:t>3+</a:t>
            </a:r>
            <a:r>
              <a:rPr lang="el-GR" altLang="el-GR" sz="3200" b="1">
                <a:solidFill>
                  <a:srgbClr val="003399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3200" b="1" baseline="-25000">
                <a:solidFill>
                  <a:srgbClr val="003399"/>
                </a:solidFill>
                <a:latin typeface="Arial" panose="020B0604020202020204" pitchFamily="34" charset="0"/>
              </a:rPr>
              <a:t>4</a:t>
            </a:r>
          </a:p>
          <a:p>
            <a:pPr algn="ctr"/>
            <a:endParaRPr lang="el-GR" altLang="el-GR" sz="2800" b="1" baseline="-2500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ctr"/>
            <a:r>
              <a:rPr lang="el-GR" altLang="el-GR" sz="2800" b="1">
                <a:solidFill>
                  <a:srgbClr val="FF0000"/>
                </a:solidFill>
                <a:latin typeface="Arial" panose="020B0604020202020204" pitchFamily="34" charset="0"/>
              </a:rPr>
              <a:t>Α = μέταλλο 2+ </a:t>
            </a:r>
            <a:r>
              <a:rPr lang="el-GR" altLang="el-GR" sz="2800">
                <a:solidFill>
                  <a:schemeClr val="bg2"/>
                </a:solidFill>
                <a:latin typeface="Arial" panose="020B0604020202020204" pitchFamily="34" charset="0"/>
              </a:rPr>
              <a:t>(Α.Σ.=</a:t>
            </a:r>
            <a:r>
              <a:rPr lang="en-US" altLang="el-GR" sz="2800"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  <a:r>
              <a:rPr lang="el-GR" altLang="el-GR" sz="2800">
                <a:solidFill>
                  <a:schemeClr val="bg2"/>
                </a:solidFill>
                <a:latin typeface="Arial" panose="020B0604020202020204" pitchFamily="34" charset="0"/>
              </a:rPr>
              <a:t>)</a:t>
            </a:r>
          </a:p>
          <a:p>
            <a:pPr algn="ctr"/>
            <a:r>
              <a:rPr lang="el-GR" altLang="el-GR" sz="280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l-GR" sz="2800">
                <a:solidFill>
                  <a:srgbClr val="FF0000"/>
                </a:solidFill>
                <a:latin typeface="Arial" panose="020B0604020202020204" pitchFamily="34" charset="0"/>
              </a:rPr>
              <a:t>Mg, Fe, Zn, Mn, Ni)</a:t>
            </a:r>
          </a:p>
          <a:p>
            <a:pPr algn="ctr">
              <a:spcBef>
                <a:spcPct val="30000"/>
              </a:spcBef>
            </a:pPr>
            <a:r>
              <a:rPr lang="en-US" altLang="el-GR" sz="2800" b="1">
                <a:solidFill>
                  <a:srgbClr val="006666"/>
                </a:solidFill>
                <a:latin typeface="Arial" panose="020B0604020202020204" pitchFamily="34" charset="0"/>
              </a:rPr>
              <a:t>B</a:t>
            </a:r>
            <a:r>
              <a:rPr lang="el-GR" altLang="el-GR" sz="2800" b="1">
                <a:solidFill>
                  <a:srgbClr val="006666"/>
                </a:solidFill>
                <a:latin typeface="Arial" panose="020B0604020202020204" pitchFamily="34" charset="0"/>
              </a:rPr>
              <a:t> = μέταλλο </a:t>
            </a:r>
            <a:r>
              <a:rPr lang="en-US" altLang="el-GR" sz="2800" b="1">
                <a:solidFill>
                  <a:srgbClr val="006666"/>
                </a:solidFill>
                <a:latin typeface="Arial" panose="020B0604020202020204" pitchFamily="34" charset="0"/>
              </a:rPr>
              <a:t>3</a:t>
            </a:r>
            <a:r>
              <a:rPr lang="el-GR" altLang="el-GR" sz="2800" b="1">
                <a:solidFill>
                  <a:srgbClr val="006666"/>
                </a:solidFill>
                <a:latin typeface="Arial" panose="020B0604020202020204" pitchFamily="34" charset="0"/>
              </a:rPr>
              <a:t>+</a:t>
            </a:r>
            <a:r>
              <a:rPr lang="el-GR" altLang="el-GR" sz="2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800">
                <a:solidFill>
                  <a:schemeClr val="bg2"/>
                </a:solidFill>
                <a:latin typeface="Arial" panose="020B0604020202020204" pitchFamily="34" charset="0"/>
              </a:rPr>
              <a:t>(Α.Σ.=</a:t>
            </a:r>
            <a:r>
              <a:rPr lang="en-US" altLang="el-GR" sz="2800"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  <a:r>
              <a:rPr lang="el-GR" altLang="el-GR" sz="2800">
                <a:solidFill>
                  <a:schemeClr val="bg2"/>
                </a:solidFill>
                <a:latin typeface="Arial" panose="020B0604020202020204" pitchFamily="34" charset="0"/>
              </a:rPr>
              <a:t>)</a:t>
            </a:r>
          </a:p>
          <a:p>
            <a:pPr algn="ctr"/>
            <a:r>
              <a:rPr lang="el-GR" altLang="el-GR" sz="2800">
                <a:solidFill>
                  <a:srgbClr val="006666"/>
                </a:solidFill>
                <a:latin typeface="Arial" panose="020B0604020202020204" pitchFamily="34" charset="0"/>
              </a:rPr>
              <a:t>(</a:t>
            </a:r>
            <a:r>
              <a:rPr lang="en-US" altLang="el-GR" sz="2800">
                <a:solidFill>
                  <a:srgbClr val="006666"/>
                </a:solidFill>
                <a:latin typeface="Arial" panose="020B0604020202020204" pitchFamily="34" charset="0"/>
              </a:rPr>
              <a:t>Al, Fe, Cr, Mn)</a:t>
            </a:r>
            <a:endParaRPr lang="el-GR" altLang="el-GR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6499" name="Text Box 3">
            <a:extLst>
              <a:ext uri="{FF2B5EF4-FFF2-40B4-BE49-F238E27FC236}">
                <a16:creationId xmlns:a16="http://schemas.microsoft.com/office/drawing/2014/main" id="{433F1267-FDF0-476B-8397-EDE68014F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343400"/>
            <a:ext cx="6858000" cy="1828800"/>
          </a:xfrm>
          <a:prstGeom prst="rect">
            <a:avLst/>
          </a:prstGeom>
          <a:solidFill>
            <a:srgbClr val="E8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tabLst>
                <a:tab pos="461963" algn="l"/>
                <a:tab pos="451167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tabLst>
                <a:tab pos="461963" algn="l"/>
                <a:tab pos="451167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tabLst>
                <a:tab pos="461963" algn="l"/>
                <a:tab pos="451167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tabLst>
                <a:tab pos="461963" algn="l"/>
                <a:tab pos="451167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tabLst>
                <a:tab pos="461963" algn="l"/>
                <a:tab pos="451167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  <a:tab pos="451167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  <a:tab pos="451167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  <a:tab pos="451167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1963" algn="l"/>
                <a:tab pos="4511675" algn="l"/>
                <a:tab pos="5316538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l-GR" sz="2800" b="1">
                <a:solidFill>
                  <a:schemeClr val="bg2"/>
                </a:solidFill>
                <a:latin typeface="Arial" panose="020B0604020202020204" pitchFamily="34" charset="0"/>
              </a:rPr>
              <a:t>	</a:t>
            </a:r>
            <a:r>
              <a:rPr lang="el-GR" altLang="el-GR" sz="2800" b="1">
                <a:solidFill>
                  <a:schemeClr val="bg2"/>
                </a:solidFill>
                <a:latin typeface="Arial" panose="020B0604020202020204" pitchFamily="34" charset="0"/>
              </a:rPr>
              <a:t>Σπινέλλιος</a:t>
            </a:r>
            <a:r>
              <a:rPr lang="el-GR" altLang="el-GR" sz="2800" b="1">
                <a:latin typeface="Arial" panose="020B0604020202020204" pitchFamily="34" charset="0"/>
              </a:rPr>
              <a:t> 	</a:t>
            </a:r>
            <a:r>
              <a:rPr lang="en-US" altLang="el-GR" sz="2800" b="1">
                <a:solidFill>
                  <a:srgbClr val="FF0000"/>
                </a:solidFill>
                <a:latin typeface="Arial" panose="020B0604020202020204" pitchFamily="34" charset="0"/>
              </a:rPr>
              <a:t>Mg</a:t>
            </a:r>
            <a:r>
              <a:rPr lang="en-US" altLang="el-GR" sz="2800" b="1">
                <a:solidFill>
                  <a:srgbClr val="006666"/>
                </a:solidFill>
                <a:latin typeface="Arial" panose="020B0604020202020204" pitchFamily="34" charset="0"/>
              </a:rPr>
              <a:t>Al</a:t>
            </a:r>
            <a:r>
              <a:rPr lang="el-GR" altLang="el-GR" sz="2800" b="1" baseline="-25000">
                <a:solidFill>
                  <a:srgbClr val="0066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800" b="1">
                <a:solidFill>
                  <a:srgbClr val="003399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2800" b="1" baseline="-25000">
                <a:solidFill>
                  <a:srgbClr val="003399"/>
                </a:solidFill>
                <a:latin typeface="Arial" panose="020B0604020202020204" pitchFamily="34" charset="0"/>
              </a:rPr>
              <a:t>4</a:t>
            </a:r>
            <a:endParaRPr lang="el-GR" altLang="el-GR" sz="2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r>
              <a:rPr lang="en-US" altLang="el-GR" sz="2800" b="1">
                <a:solidFill>
                  <a:schemeClr val="bg2"/>
                </a:solidFill>
                <a:latin typeface="Arial" panose="020B0604020202020204" pitchFamily="34" charset="0"/>
              </a:rPr>
              <a:t>	</a:t>
            </a:r>
            <a:r>
              <a:rPr lang="el-GR" altLang="el-GR" sz="2800" b="1">
                <a:solidFill>
                  <a:schemeClr val="bg2"/>
                </a:solidFill>
                <a:latin typeface="Arial" panose="020B0604020202020204" pitchFamily="34" charset="0"/>
              </a:rPr>
              <a:t>Μαγνητίτης</a:t>
            </a:r>
            <a:r>
              <a:rPr lang="el-GR" altLang="el-GR" sz="2800" b="1">
                <a:latin typeface="Arial" panose="020B0604020202020204" pitchFamily="34" charset="0"/>
              </a:rPr>
              <a:t> 	</a:t>
            </a:r>
            <a:r>
              <a:rPr lang="en-US" altLang="el-GR" sz="2800" b="1">
                <a:solidFill>
                  <a:srgbClr val="FF0000"/>
                </a:solidFill>
                <a:latin typeface="Arial" panose="020B0604020202020204" pitchFamily="34" charset="0"/>
              </a:rPr>
              <a:t>Fe</a:t>
            </a:r>
            <a:r>
              <a:rPr lang="en-US" altLang="el-GR" sz="2800" b="1">
                <a:solidFill>
                  <a:srgbClr val="006666"/>
                </a:solidFill>
                <a:latin typeface="Arial" panose="020B0604020202020204" pitchFamily="34" charset="0"/>
              </a:rPr>
              <a:t>Fe</a:t>
            </a:r>
            <a:r>
              <a:rPr lang="el-GR" altLang="el-GR" sz="2800" b="1" baseline="-25000">
                <a:solidFill>
                  <a:srgbClr val="0066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800" b="1">
                <a:solidFill>
                  <a:srgbClr val="003399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2800" b="1" baseline="-25000">
                <a:solidFill>
                  <a:srgbClr val="003399"/>
                </a:solidFill>
                <a:latin typeface="Arial" panose="020B0604020202020204" pitchFamily="34" charset="0"/>
              </a:rPr>
              <a:t>4</a:t>
            </a:r>
            <a:endParaRPr lang="el-GR" altLang="el-GR" sz="2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r>
              <a:rPr lang="en-US" altLang="el-GR" sz="2800" b="1">
                <a:solidFill>
                  <a:schemeClr val="bg2"/>
                </a:solidFill>
                <a:latin typeface="Arial" panose="020B0604020202020204" pitchFamily="34" charset="0"/>
              </a:rPr>
              <a:t>	</a:t>
            </a:r>
            <a:r>
              <a:rPr lang="el-GR" altLang="el-GR" sz="2800" b="1">
                <a:solidFill>
                  <a:schemeClr val="bg2"/>
                </a:solidFill>
                <a:latin typeface="Arial" panose="020B0604020202020204" pitchFamily="34" charset="0"/>
              </a:rPr>
              <a:t>Χρωμίτης</a:t>
            </a:r>
            <a:r>
              <a:rPr lang="el-GR" altLang="el-GR" sz="2800" b="1">
                <a:latin typeface="Arial" panose="020B0604020202020204" pitchFamily="34" charset="0"/>
              </a:rPr>
              <a:t> 	</a:t>
            </a:r>
            <a:r>
              <a:rPr lang="en-US" altLang="el-GR" sz="2800" b="1">
                <a:solidFill>
                  <a:srgbClr val="FF0000"/>
                </a:solidFill>
                <a:latin typeface="Arial" panose="020B0604020202020204" pitchFamily="34" charset="0"/>
              </a:rPr>
              <a:t>Fe</a:t>
            </a:r>
            <a:r>
              <a:rPr lang="en-US" altLang="el-GR" sz="2800" b="1">
                <a:solidFill>
                  <a:srgbClr val="006666"/>
                </a:solidFill>
                <a:latin typeface="Arial" panose="020B0604020202020204" pitchFamily="34" charset="0"/>
              </a:rPr>
              <a:t>Cr</a:t>
            </a:r>
            <a:r>
              <a:rPr lang="el-GR" altLang="el-GR" sz="2800" b="1" baseline="-25000">
                <a:solidFill>
                  <a:srgbClr val="0066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800" b="1">
                <a:solidFill>
                  <a:srgbClr val="003399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2800" b="1" baseline="-25000">
                <a:solidFill>
                  <a:srgbClr val="003399"/>
                </a:solidFill>
                <a:latin typeface="Arial" panose="020B0604020202020204" pitchFamily="34" charset="0"/>
              </a:rPr>
              <a:t>4</a:t>
            </a:r>
            <a:endParaRPr lang="en-US" altLang="el-GR" sz="2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r>
              <a:rPr lang="en-US" altLang="el-GR" sz="2800" b="1">
                <a:solidFill>
                  <a:schemeClr val="bg2"/>
                </a:solidFill>
                <a:latin typeface="Arial" panose="020B0604020202020204" pitchFamily="34" charset="0"/>
              </a:rPr>
              <a:t>	</a:t>
            </a:r>
            <a:r>
              <a:rPr lang="el-GR" altLang="el-GR" sz="2800" b="1">
                <a:solidFill>
                  <a:schemeClr val="bg2"/>
                </a:solidFill>
                <a:latin typeface="Arial" panose="020B0604020202020204" pitchFamily="34" charset="0"/>
              </a:rPr>
              <a:t>Φρανκλινίτης</a:t>
            </a:r>
            <a:r>
              <a:rPr lang="el-GR" altLang="el-GR" sz="2800" b="1">
                <a:latin typeface="Arial" panose="020B0604020202020204" pitchFamily="34" charset="0"/>
              </a:rPr>
              <a:t> 	</a:t>
            </a:r>
            <a:r>
              <a:rPr lang="en-US" altLang="el-GR" sz="2800" b="1">
                <a:solidFill>
                  <a:srgbClr val="FF0000"/>
                </a:solidFill>
                <a:latin typeface="Arial" panose="020B0604020202020204" pitchFamily="34" charset="0"/>
              </a:rPr>
              <a:t>Zn</a:t>
            </a:r>
            <a:r>
              <a:rPr lang="en-US" altLang="el-GR" sz="2800" b="1">
                <a:solidFill>
                  <a:srgbClr val="006666"/>
                </a:solidFill>
                <a:latin typeface="Arial" panose="020B0604020202020204" pitchFamily="34" charset="0"/>
              </a:rPr>
              <a:t>Fe</a:t>
            </a:r>
            <a:r>
              <a:rPr lang="el-GR" altLang="el-GR" sz="2800" b="1" baseline="-25000">
                <a:solidFill>
                  <a:srgbClr val="0066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800" b="1">
                <a:solidFill>
                  <a:srgbClr val="003399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2800" b="1" baseline="-25000">
                <a:solidFill>
                  <a:srgbClr val="003399"/>
                </a:solidFill>
                <a:latin typeface="Arial" panose="020B0604020202020204" pitchFamily="34" charset="0"/>
              </a:rPr>
              <a:t>4</a:t>
            </a:r>
            <a:endParaRPr lang="en-US" altLang="el-GR" sz="2800" b="1" baseline="-2500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402" name="Group 50">
            <a:extLst>
              <a:ext uri="{FF2B5EF4-FFF2-40B4-BE49-F238E27FC236}">
                <a16:creationId xmlns:a16="http://schemas.microsoft.com/office/drawing/2014/main" id="{20698AD9-4F85-4B39-9C0B-A43487E9BFB0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836738"/>
          <a:ext cx="5486400" cy="464026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160999356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912254252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Αδαμαντώδης, μεταλλική, ημιμεταλλική, μεταξώδης, θαμπή.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060626"/>
                  </a:ext>
                </a:extLst>
              </a:tr>
              <a:tr h="1320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αστανό μέχρι μαύρο, ωχροκίτρινο, </a:t>
                      </a:r>
                      <a:b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καστανοκίτρινο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0878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Καστανοκίτρινη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832610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5 - 5½ </a:t>
                      </a:r>
                      <a:b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anose="020B0604020202020204" pitchFamily="34" charset="0"/>
                        </a:rPr>
                        <a:t>μαλακός σε γεηρές ποικιλίες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47148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~3 - 4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26729"/>
                  </a:ext>
                </a:extLst>
              </a:tr>
            </a:tbl>
          </a:graphicData>
        </a:graphic>
      </p:graphicFrame>
      <p:sp>
        <p:nvSpPr>
          <p:cNvPr id="100393" name="Rectangle 41">
            <a:extLst>
              <a:ext uri="{FF2B5EF4-FFF2-40B4-BE49-F238E27FC236}">
                <a16:creationId xmlns:a16="http://schemas.microsoft.com/office/drawing/2014/main" id="{F3F73C14-1FD8-419D-9B24-E53E7EB78B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144000" cy="1431925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tabLst>
                <a:tab pos="3587750" algn="l"/>
                <a:tab pos="7173913" algn="l"/>
              </a:tabLst>
            </a:pPr>
            <a:r>
              <a:rPr lang="en-US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FeO.OH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sz="4000" b="1">
                <a:latin typeface="Times New Roman" panose="02020603050405020304" pitchFamily="18" charset="0"/>
              </a:rPr>
              <a:t>Γκαιτίτης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2800" b="1">
                <a:solidFill>
                  <a:srgbClr val="FFFFFF"/>
                </a:solidFill>
                <a:latin typeface="Times New Roman" panose="02020603050405020304" pitchFamily="18" charset="0"/>
              </a:rPr>
              <a:t>Ρομβικό</a:t>
            </a:r>
            <a:b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FeO.OH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nH</a:t>
            </a:r>
            <a:r>
              <a:rPr lang="en-US" altLang="el-GR" sz="36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sz="4000" b="1">
                <a:latin typeface="Times New Roman" panose="02020603050405020304" pitchFamily="18" charset="0"/>
              </a:rPr>
              <a:t>Λειμωνίτης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2800" b="1">
                <a:solidFill>
                  <a:srgbClr val="FFFFFF"/>
                </a:solidFill>
                <a:latin typeface="Times New Roman" panose="02020603050405020304" pitchFamily="18" charset="0"/>
              </a:rPr>
              <a:t>Αμορφο</a:t>
            </a:r>
          </a:p>
        </p:txBody>
      </p:sp>
      <p:pic>
        <p:nvPicPr>
          <p:cNvPr id="100398" name="Picture 46">
            <a:extLst>
              <a:ext uri="{FF2B5EF4-FFF2-40B4-BE49-F238E27FC236}">
                <a16:creationId xmlns:a16="http://schemas.microsoft.com/office/drawing/2014/main" id="{3D113967-97B1-477D-AB0B-A4DF38817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4495800"/>
            <a:ext cx="8509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403" name="Picture 51">
            <a:extLst>
              <a:ext uri="{FF2B5EF4-FFF2-40B4-BE49-F238E27FC236}">
                <a16:creationId xmlns:a16="http://schemas.microsoft.com/office/drawing/2014/main" id="{F378AB65-1638-4301-A6C0-968B1D44A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060575"/>
            <a:ext cx="2789237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400" name="Group 24">
            <a:extLst>
              <a:ext uri="{FF2B5EF4-FFF2-40B4-BE49-F238E27FC236}">
                <a16:creationId xmlns:a16="http://schemas.microsoft.com/office/drawing/2014/main" id="{2636E7C1-853E-4A4E-81D4-31DDF9365841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819275"/>
          <a:ext cx="5334000" cy="200660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862030506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782187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Πολύ διαδεδομένο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Fe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ορυκτό. Είναι προϊόν αποσαθρώσεως σιδηρούχων ορυκτών κάτω από οξειδωτικές συνθήκες.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40588"/>
                  </a:ext>
                </a:extLst>
              </a:tr>
            </a:tbl>
          </a:graphicData>
        </a:graphic>
      </p:graphicFrame>
      <p:sp>
        <p:nvSpPr>
          <p:cNvPr id="101394" name="Rectangle 18">
            <a:extLst>
              <a:ext uri="{FF2B5EF4-FFF2-40B4-BE49-F238E27FC236}">
                <a16:creationId xmlns:a16="http://schemas.microsoft.com/office/drawing/2014/main" id="{3404AA8C-983C-498E-86C0-5505ABDFC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007475" cy="1431925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tabLst>
                <a:tab pos="3587750" algn="l"/>
                <a:tab pos="7173913" algn="l"/>
              </a:tabLst>
            </a:pPr>
            <a:r>
              <a:rPr lang="en-US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FeO.OH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sz="4000" b="1">
                <a:latin typeface="Times New Roman" panose="02020603050405020304" pitchFamily="18" charset="0"/>
              </a:rPr>
              <a:t>Γκαιτίτης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2800" b="1">
                <a:solidFill>
                  <a:srgbClr val="FFFFFF"/>
                </a:solidFill>
                <a:latin typeface="Times New Roman" panose="02020603050405020304" pitchFamily="18" charset="0"/>
              </a:rPr>
              <a:t>Ρομβικό</a:t>
            </a:r>
            <a:b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FeO.OH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nH</a:t>
            </a:r>
            <a:r>
              <a:rPr lang="en-US" altLang="el-GR" sz="36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sz="4000" b="1">
                <a:latin typeface="Times New Roman" panose="02020603050405020304" pitchFamily="18" charset="0"/>
              </a:rPr>
              <a:t>Λειμωνίτης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2800" b="1">
                <a:solidFill>
                  <a:srgbClr val="FFFFFF"/>
                </a:solidFill>
                <a:latin typeface="Times New Roman" panose="02020603050405020304" pitchFamily="18" charset="0"/>
              </a:rPr>
              <a:t>Αμορφο</a:t>
            </a:r>
          </a:p>
        </p:txBody>
      </p:sp>
      <p:pic>
        <p:nvPicPr>
          <p:cNvPr id="101404" name="Picture 28">
            <a:extLst>
              <a:ext uri="{FF2B5EF4-FFF2-40B4-BE49-F238E27FC236}">
                <a16:creationId xmlns:a16="http://schemas.microsoft.com/office/drawing/2014/main" id="{D1D9170E-7BB8-4AC5-8896-E8A2A0E0A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5980113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05" name="Picture 29">
            <a:extLst>
              <a:ext uri="{FF2B5EF4-FFF2-40B4-BE49-F238E27FC236}">
                <a16:creationId xmlns:a16="http://schemas.microsoft.com/office/drawing/2014/main" id="{9255A735-E56F-4118-A688-280E7D594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36838"/>
            <a:ext cx="2524125" cy="37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4" name="Group 34">
            <a:extLst>
              <a:ext uri="{FF2B5EF4-FFF2-40B4-BE49-F238E27FC236}">
                <a16:creationId xmlns:a16="http://schemas.microsoft.com/office/drawing/2014/main" id="{117EF0F2-9DBF-4A8E-9006-3EBDFAF62A3C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76400"/>
          <a:ext cx="8686800" cy="26162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1954848944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1564708579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Μετάλλευμα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Fe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917667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Γκαιτίτης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: από το Γερμανό ποιητή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Goethe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b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Λειμωνίτης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: από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λειμών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= λιβάδι, λόγω της συχνής εμφάνισής του σε βάλτους και έλη</a:t>
                      </a:r>
                      <a:r>
                        <a:rPr kumimoji="0" lang="en-US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756509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Goethite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(F),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Goethit (D)</a:t>
                      </a:r>
                      <a:b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Limonite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(F),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Limonit (D)</a:t>
                      </a: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343974"/>
                  </a:ext>
                </a:extLst>
              </a:tr>
            </a:tbl>
          </a:graphicData>
        </a:graphic>
      </p:graphicFrame>
      <p:sp>
        <p:nvSpPr>
          <p:cNvPr id="102428" name="Rectangle 28">
            <a:extLst>
              <a:ext uri="{FF2B5EF4-FFF2-40B4-BE49-F238E27FC236}">
                <a16:creationId xmlns:a16="http://schemas.microsoft.com/office/drawing/2014/main" id="{EC5AD2A8-8318-48B5-A9CE-188FB13D9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007475" cy="1431925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tabLst>
                <a:tab pos="3587750" algn="l"/>
                <a:tab pos="7173913" algn="l"/>
              </a:tabLst>
            </a:pPr>
            <a:r>
              <a:rPr lang="en-US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FeO.OH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sz="4000" b="1">
                <a:latin typeface="Times New Roman" panose="02020603050405020304" pitchFamily="18" charset="0"/>
              </a:rPr>
              <a:t>Γκαιτίτης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2800" b="1">
                <a:solidFill>
                  <a:srgbClr val="FFFFFF"/>
                </a:solidFill>
                <a:latin typeface="Times New Roman" panose="02020603050405020304" pitchFamily="18" charset="0"/>
              </a:rPr>
              <a:t>Ρομβικό</a:t>
            </a:r>
            <a:b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en-US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FeO.OH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nH</a:t>
            </a:r>
            <a:r>
              <a:rPr lang="en-US" altLang="el-GR" sz="36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sz="4000" b="1">
                <a:latin typeface="Times New Roman" panose="02020603050405020304" pitchFamily="18" charset="0"/>
              </a:rPr>
              <a:t>Λειμωνίτης</a:t>
            </a:r>
            <a:r>
              <a:rPr lang="el-GR" altLang="el-GR" sz="3600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2800" b="1">
                <a:solidFill>
                  <a:srgbClr val="FFFFFF"/>
                </a:solidFill>
                <a:latin typeface="Times New Roman" panose="02020603050405020304" pitchFamily="18" charset="0"/>
              </a:rPr>
              <a:t>Αμορφο</a:t>
            </a:r>
          </a:p>
        </p:txBody>
      </p:sp>
      <p:pic>
        <p:nvPicPr>
          <p:cNvPr id="102439" name="Picture 39">
            <a:extLst>
              <a:ext uri="{FF2B5EF4-FFF2-40B4-BE49-F238E27FC236}">
                <a16:creationId xmlns:a16="http://schemas.microsoft.com/office/drawing/2014/main" id="{A0D2997B-8C18-48C4-9F38-CF292C50A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437063"/>
            <a:ext cx="8723313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>
            <a:extLst>
              <a:ext uri="{FF2B5EF4-FFF2-40B4-BE49-F238E27FC236}">
                <a16:creationId xmlns:a16="http://schemas.microsoft.com/office/drawing/2014/main" id="{D96A94F5-D992-45E8-B4EE-907F67CA1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7400"/>
            <a:ext cx="7162800" cy="3505200"/>
          </a:xfrm>
          <a:prstGeom prst="rect">
            <a:avLst/>
          </a:prstGeom>
          <a:solidFill>
            <a:srgbClr val="E8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tabLst>
                <a:tab pos="793750" algn="l"/>
                <a:tab pos="4511675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>
              <a:tabLst>
                <a:tab pos="793750" algn="l"/>
                <a:tab pos="4511675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>
              <a:tabLst>
                <a:tab pos="793750" algn="l"/>
                <a:tab pos="4511675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tabLst>
                <a:tab pos="793750" algn="l"/>
                <a:tab pos="4511675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tabLst>
                <a:tab pos="793750" algn="l"/>
                <a:tab pos="4511675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93750" algn="l"/>
                <a:tab pos="4511675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93750" algn="l"/>
                <a:tab pos="4511675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93750" algn="l"/>
                <a:tab pos="4511675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93750" algn="l"/>
                <a:tab pos="4511675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Βρουσίτης</a:t>
            </a:r>
            <a:r>
              <a:rPr lang="el-GR" altLang="el-GR" b="1">
                <a:latin typeface="Arial" panose="020B0604020202020204" pitchFamily="34" charset="0"/>
              </a:rPr>
              <a:t> 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Mg</a:t>
            </a:r>
            <a:r>
              <a:rPr lang="en-US" altLang="el-GR" b="1">
                <a:solidFill>
                  <a:srgbClr val="000099"/>
                </a:solidFill>
                <a:latin typeface="Arial" panose="020B0604020202020204" pitchFamily="34" charset="0"/>
              </a:rPr>
              <a:t>(OH)</a:t>
            </a:r>
            <a:r>
              <a:rPr lang="en-US" altLang="el-GR" b="1" baseline="-25000">
                <a:solidFill>
                  <a:srgbClr val="000099"/>
                </a:solidFill>
                <a:latin typeface="Arial" panose="020B0604020202020204" pitchFamily="34" charset="0"/>
              </a:rPr>
              <a:t>2</a:t>
            </a:r>
            <a:endParaRPr lang="el-GR" altLang="el-GR" b="1" baseline="-250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Μαγγανίτης</a:t>
            </a:r>
            <a:r>
              <a:rPr lang="el-GR" altLang="el-GR" b="1">
                <a:latin typeface="Arial" panose="020B0604020202020204" pitchFamily="34" charset="0"/>
              </a:rPr>
              <a:t>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Mn</a:t>
            </a:r>
            <a:r>
              <a:rPr lang="en-US" altLang="el-GR" b="1">
                <a:solidFill>
                  <a:srgbClr val="000099"/>
                </a:solidFill>
                <a:latin typeface="Arial" panose="020B0604020202020204" pitchFamily="34" charset="0"/>
              </a:rPr>
              <a:t>O(OH)</a:t>
            </a:r>
            <a:endParaRPr lang="el-GR" altLang="el-GR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Γκαιτίτης</a:t>
            </a:r>
            <a:r>
              <a:rPr lang="el-GR" altLang="el-GR" b="1">
                <a:latin typeface="Arial" panose="020B0604020202020204" pitchFamily="34" charset="0"/>
              </a:rPr>
              <a:t> 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Fe</a:t>
            </a:r>
            <a:r>
              <a:rPr lang="en-US" altLang="el-GR" b="1">
                <a:solidFill>
                  <a:srgbClr val="000099"/>
                </a:solidFill>
                <a:latin typeface="Arial" panose="020B0604020202020204" pitchFamily="34" charset="0"/>
              </a:rPr>
              <a:t>O(OH)</a:t>
            </a:r>
          </a:p>
          <a:p>
            <a:pPr>
              <a:lnSpc>
                <a:spcPct val="110000"/>
              </a:lnSpc>
            </a:pP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Λειμωνίτης</a:t>
            </a:r>
            <a:r>
              <a:rPr lang="el-GR" altLang="el-GR" b="1">
                <a:latin typeface="Arial" panose="020B0604020202020204" pitchFamily="34" charset="0"/>
              </a:rPr>
              <a:t> 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Fe</a:t>
            </a:r>
            <a:r>
              <a:rPr lang="en-US" altLang="el-GR" b="1">
                <a:solidFill>
                  <a:srgbClr val="000099"/>
                </a:solidFill>
                <a:latin typeface="Arial" panose="020B0604020202020204" pitchFamily="34" charset="0"/>
              </a:rPr>
              <a:t>O(OH).nH</a:t>
            </a:r>
            <a:r>
              <a:rPr lang="en-US" altLang="el-GR" b="1" baseline="-25000">
                <a:solidFill>
                  <a:srgbClr val="000099"/>
                </a:solidFill>
                <a:latin typeface="Arial" panose="020B0604020202020204" pitchFamily="34" charset="0"/>
              </a:rPr>
              <a:t>2</a:t>
            </a:r>
            <a:r>
              <a:rPr lang="en-US" altLang="el-GR" b="1">
                <a:solidFill>
                  <a:srgbClr val="000099"/>
                </a:solidFill>
                <a:latin typeface="Arial" panose="020B0604020202020204" pitchFamily="34" charset="0"/>
              </a:rPr>
              <a:t>O</a:t>
            </a:r>
            <a:endParaRPr lang="el-GR" altLang="el-GR" b="1" baseline="-250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Βωξίτης</a:t>
            </a:r>
            <a:r>
              <a:rPr lang="el-GR" altLang="el-GR" b="1">
                <a:latin typeface="Arial" panose="020B0604020202020204" pitchFamily="34" charset="0"/>
              </a:rPr>
              <a:t> 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FeTi</a:t>
            </a:r>
            <a:r>
              <a:rPr lang="el-GR" altLang="el-GR" b="1">
                <a:solidFill>
                  <a:srgbClr val="000099"/>
                </a:solidFill>
                <a:latin typeface="Arial" panose="020B0604020202020204" pitchFamily="34" charset="0"/>
              </a:rPr>
              <a:t>Ο</a:t>
            </a:r>
            <a:r>
              <a:rPr lang="en-US" altLang="el-GR" b="1" baseline="-2500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  <a:endParaRPr lang="el-GR" altLang="el-GR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l-GR"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Γκιψίτης</a:t>
            </a:r>
            <a:r>
              <a:rPr lang="el-GR" altLang="el-GR" b="1">
                <a:latin typeface="Arial" panose="020B0604020202020204" pitchFamily="34" charset="0"/>
              </a:rPr>
              <a:t> 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Al</a:t>
            </a:r>
            <a:r>
              <a:rPr lang="en-US" altLang="el-GR" b="1">
                <a:solidFill>
                  <a:srgbClr val="000099"/>
                </a:solidFill>
                <a:latin typeface="Arial" panose="020B0604020202020204" pitchFamily="34" charset="0"/>
              </a:rPr>
              <a:t>(OH)</a:t>
            </a:r>
            <a:r>
              <a:rPr lang="en-US" altLang="el-GR" b="1" baseline="-2500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en-US" altLang="el-GR" b="1">
                <a:solidFill>
                  <a:schemeClr val="folHlink"/>
                </a:solidFill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Μπαιμίτης</a:t>
            </a:r>
            <a:r>
              <a:rPr lang="el-GR" altLang="el-GR" b="1">
                <a:latin typeface="Arial" panose="020B0604020202020204" pitchFamily="34" charset="0"/>
              </a:rPr>
              <a:t> 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Al</a:t>
            </a:r>
            <a:r>
              <a:rPr lang="en-US" altLang="el-GR" b="1">
                <a:solidFill>
                  <a:srgbClr val="000099"/>
                </a:solidFill>
                <a:latin typeface="Arial" panose="020B0604020202020204" pitchFamily="34" charset="0"/>
              </a:rPr>
              <a:t>O(OH)</a:t>
            </a:r>
            <a:endParaRPr lang="el-GR" altLang="el-GR" b="1" baseline="-250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l-GR"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chemeClr val="bg2"/>
                </a:solidFill>
                <a:latin typeface="Arial" panose="020B0604020202020204" pitchFamily="34" charset="0"/>
              </a:rPr>
              <a:t>Διάσπορο</a:t>
            </a:r>
            <a:r>
              <a:rPr lang="el-GR" altLang="el-GR" b="1">
                <a:latin typeface="Arial" panose="020B0604020202020204" pitchFamily="34" charset="0"/>
              </a:rPr>
              <a:t> 	</a:t>
            </a:r>
            <a:r>
              <a:rPr lang="en-US" altLang="el-GR" b="1">
                <a:solidFill>
                  <a:srgbClr val="FF0000"/>
                </a:solidFill>
                <a:latin typeface="Arial" panose="020B0604020202020204" pitchFamily="34" charset="0"/>
              </a:rPr>
              <a:t>Al</a:t>
            </a:r>
            <a:r>
              <a:rPr lang="en-US" altLang="el-GR" b="1">
                <a:solidFill>
                  <a:srgbClr val="000099"/>
                </a:solidFill>
                <a:latin typeface="Arial" panose="020B0604020202020204" pitchFamily="34" charset="0"/>
              </a:rPr>
              <a:t>O(OH)</a:t>
            </a:r>
            <a:endParaRPr lang="el-GR" altLang="el-GR" b="1" baseline="-250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5EED7BA-6EBF-420F-AC92-E50FFE2C0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8388" y="685800"/>
            <a:ext cx="4443412" cy="914400"/>
          </a:xfrm>
        </p:spPr>
        <p:txBody>
          <a:bodyPr wrap="none">
            <a:spAutoFit/>
          </a:bodyPr>
          <a:lstStyle/>
          <a:p>
            <a:r>
              <a:rPr lang="el-GR" altLang="el-GR" sz="5400" b="1">
                <a:latin typeface="Times New Roman" panose="02020603050405020304" pitchFamily="18" charset="0"/>
              </a:rPr>
              <a:t>ΥΔΡΟΞΕΙΔΙΑ</a:t>
            </a:r>
            <a:endParaRPr lang="el-GR" altLang="el-GR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>
            <a:extLst>
              <a:ext uri="{FF2B5EF4-FFF2-40B4-BE49-F238E27FC236}">
                <a16:creationId xmlns:a16="http://schemas.microsoft.com/office/drawing/2014/main" id="{E52EDFD4-A2D7-4F21-A2E0-7CB88E84F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9088"/>
            <a:ext cx="7921625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289175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Cu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b="1">
                <a:latin typeface="Times New Roman" panose="02020603050405020304" pitchFamily="18" charset="0"/>
              </a:rPr>
              <a:t>Κυπρίτης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4000" b="1">
                <a:solidFill>
                  <a:srgbClr val="FFFFFF"/>
                </a:solidFill>
                <a:latin typeface="Times New Roman" panose="02020603050405020304" pitchFamily="18" charset="0"/>
              </a:rPr>
              <a:t>Κυβικό</a:t>
            </a:r>
          </a:p>
        </p:txBody>
      </p:sp>
      <p:graphicFrame>
        <p:nvGraphicFramePr>
          <p:cNvPr id="60443" name="Group 27">
            <a:extLst>
              <a:ext uri="{FF2B5EF4-FFF2-40B4-BE49-F238E27FC236}">
                <a16:creationId xmlns:a16="http://schemas.microsoft.com/office/drawing/2014/main" id="{F1F8CBD8-F679-4E5F-ACFE-671C484D7E6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468438"/>
          <a:ext cx="8686800" cy="2189162"/>
        </p:xfrm>
        <a:graphic>
          <a:graphicData uri="http://schemas.openxmlformats.org/drawingml/2006/table">
            <a:tbl>
              <a:tblPr/>
              <a:tblGrid>
                <a:gridCol w="5638800">
                  <a:extLst>
                    <a:ext uri="{9D8B030D-6E8A-4147-A177-3AD203B41FA5}">
                      <a16:colId xmlns:a16="http://schemas.microsoft.com/office/drawing/2014/main" val="400262486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58892212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150925"/>
                  </a:ext>
                </a:extLst>
              </a:tr>
              <a:tr h="173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εξαεδρικοί, οκταεδρικοί, τριχοειδείς (χαλκοτριχίτης). </a:t>
                      </a:r>
                      <a:b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Συμπαγή, κοκκώδη, γεηρά συσσωματώματα.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23536"/>
                  </a:ext>
                </a:extLst>
              </a:tr>
            </a:tbl>
          </a:graphicData>
        </a:graphic>
      </p:graphicFrame>
      <p:pic>
        <p:nvPicPr>
          <p:cNvPr id="60438" name="Picture 22">
            <a:extLst>
              <a:ext uri="{FF2B5EF4-FFF2-40B4-BE49-F238E27FC236}">
                <a16:creationId xmlns:a16="http://schemas.microsoft.com/office/drawing/2014/main" id="{D55EB5D8-E4DF-4508-A240-DEBF3C198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43050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33" name="Text Box 17">
            <a:extLst>
              <a:ext uri="{FF2B5EF4-FFF2-40B4-BE49-F238E27FC236}">
                <a16:creationId xmlns:a16="http://schemas.microsoft.com/office/drawing/2014/main" id="{E89F3AC2-2873-4613-9795-73ADD18F7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9050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/>
              <a:t>111</a:t>
            </a:r>
            <a:endParaRPr lang="el-GR" altLang="el-GR" sz="2000"/>
          </a:p>
        </p:txBody>
      </p:sp>
      <p:sp>
        <p:nvSpPr>
          <p:cNvPr id="60439" name="Text Box 23">
            <a:extLst>
              <a:ext uri="{FF2B5EF4-FFF2-40B4-BE49-F238E27FC236}">
                <a16:creationId xmlns:a16="http://schemas.microsoft.com/office/drawing/2014/main" id="{AFC8FCA2-02E4-45CA-AE73-697B41F01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3622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/>
              <a:t>1</a:t>
            </a:r>
            <a:r>
              <a:rPr lang="el-GR" altLang="el-GR" sz="2000"/>
              <a:t>00</a:t>
            </a:r>
          </a:p>
        </p:txBody>
      </p:sp>
      <p:pic>
        <p:nvPicPr>
          <p:cNvPr id="60447" name="Picture 31">
            <a:extLst>
              <a:ext uri="{FF2B5EF4-FFF2-40B4-BE49-F238E27FC236}">
                <a16:creationId xmlns:a16="http://schemas.microsoft.com/office/drawing/2014/main" id="{453A5B73-5012-49B0-A965-2952C2805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789363"/>
            <a:ext cx="8366125" cy="27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24" name="Group 60">
            <a:extLst>
              <a:ext uri="{FF2B5EF4-FFF2-40B4-BE49-F238E27FC236}">
                <a16:creationId xmlns:a16="http://schemas.microsoft.com/office/drawing/2014/main" id="{467EE88E-7999-4F6F-9405-E4A6F3D2407D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47800"/>
          <a:ext cx="5029200" cy="4724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348337678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873275174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Αδαμαντώδης (καθαρός), ημιμεταλλική - θαμπή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760284"/>
                  </a:ext>
                </a:extLst>
              </a:tr>
              <a:tr h="144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Κόκκινο μέχρι μαύρο, κόκκινο ρουμπινί (διαφανές)</a:t>
                      </a:r>
                      <a:r>
                        <a:rPr kumimoji="0" lang="el-GR" alt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52089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Καστανοκόκκινη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69873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3½</a:t>
                      </a:r>
                      <a:r>
                        <a:rPr kumimoji="0" lang="el-GR" alt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kumimoji="0" lang="el-GR" alt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l-GR" altLang="el-GR" sz="2800" b="0" i="0" u="none" strike="noStrike" cap="none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470326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82490"/>
                  </a:ext>
                </a:extLst>
              </a:tr>
            </a:tbl>
          </a:graphicData>
        </a:graphic>
      </p:graphicFrame>
      <p:sp>
        <p:nvSpPr>
          <p:cNvPr id="62498" name="Rectangle 34">
            <a:extLst>
              <a:ext uri="{FF2B5EF4-FFF2-40B4-BE49-F238E27FC236}">
                <a16:creationId xmlns:a16="http://schemas.microsoft.com/office/drawing/2014/main" id="{2C29C822-081B-4D8A-8A65-BC3FC3372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9088"/>
            <a:ext cx="7921625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289175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Cu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b="1">
                <a:latin typeface="Times New Roman" panose="02020603050405020304" pitchFamily="18" charset="0"/>
              </a:rPr>
              <a:t>Κυπρίτης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4000" b="1">
                <a:solidFill>
                  <a:srgbClr val="FFFFFF"/>
                </a:solidFill>
                <a:latin typeface="Times New Roman" panose="02020603050405020304" pitchFamily="18" charset="0"/>
              </a:rPr>
              <a:t>Κυβικό</a:t>
            </a:r>
          </a:p>
        </p:txBody>
      </p:sp>
      <p:pic>
        <p:nvPicPr>
          <p:cNvPr id="62504" name="Picture 40">
            <a:extLst>
              <a:ext uri="{FF2B5EF4-FFF2-40B4-BE49-F238E27FC236}">
                <a16:creationId xmlns:a16="http://schemas.microsoft.com/office/drawing/2014/main" id="{C64247A0-FDA5-49B5-8C78-EAFBAE0E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4038600"/>
            <a:ext cx="8509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27" name="Picture 63">
            <a:extLst>
              <a:ext uri="{FF2B5EF4-FFF2-40B4-BE49-F238E27FC236}">
                <a16:creationId xmlns:a16="http://schemas.microsoft.com/office/drawing/2014/main" id="{27DB4CC8-DBDA-4FAA-B1E6-9588CD998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3246437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31" name="Group 43">
            <a:extLst>
              <a:ext uri="{FF2B5EF4-FFF2-40B4-BE49-F238E27FC236}">
                <a16:creationId xmlns:a16="http://schemas.microsoft.com/office/drawing/2014/main" id="{F9A8FF8C-6D02-4A51-89DB-BE3FEFC9CC85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447800"/>
          <a:ext cx="5334000" cy="4378325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3047057744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119339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Δευτερογενές ορυκτό του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Cu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 Βρίσκεται κυρίως στα ανώτερα οξειδωμένα τμήματα των χαλκούχων φλεβών με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λειμωνίτη, χαλκό, μαλαχίτη, αζουρίτη, χαλκοσίνη, χρυσόκολλα κ.ά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35161"/>
                  </a:ext>
                </a:extLst>
              </a:tr>
              <a:tr h="25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Αλλοίωση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03390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Σε 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μαλαχίτη, αζουρίτη, χαλκό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 Ψευδομορφώσεις μαλαχίτη κατά κυπρίτη.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412668"/>
                  </a:ext>
                </a:extLst>
              </a:tr>
            </a:tbl>
          </a:graphicData>
        </a:graphic>
      </p:graphicFrame>
      <p:sp>
        <p:nvSpPr>
          <p:cNvPr id="63515" name="Rectangle 27">
            <a:extLst>
              <a:ext uri="{FF2B5EF4-FFF2-40B4-BE49-F238E27FC236}">
                <a16:creationId xmlns:a16="http://schemas.microsoft.com/office/drawing/2014/main" id="{DD53E9E2-B1FC-4F6B-AE11-D1234B2DD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9088"/>
            <a:ext cx="7921625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289175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Cu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 </a:t>
            </a:r>
            <a:r>
              <a:rPr lang="el-GR" altLang="el-GR" b="1">
                <a:latin typeface="Times New Roman" panose="02020603050405020304" pitchFamily="18" charset="0"/>
              </a:rPr>
              <a:t>Κυπρίτης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4000" b="1">
                <a:solidFill>
                  <a:srgbClr val="FFFFFF"/>
                </a:solidFill>
                <a:latin typeface="Times New Roman" panose="02020603050405020304" pitchFamily="18" charset="0"/>
              </a:rPr>
              <a:t>Κυβικό</a:t>
            </a:r>
          </a:p>
        </p:txBody>
      </p:sp>
      <p:pic>
        <p:nvPicPr>
          <p:cNvPr id="63534" name="Picture 46">
            <a:extLst>
              <a:ext uri="{FF2B5EF4-FFF2-40B4-BE49-F238E27FC236}">
                <a16:creationId xmlns:a16="http://schemas.microsoft.com/office/drawing/2014/main" id="{D8BF75FA-E95A-4DF2-8BEB-16EFBE94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35100"/>
            <a:ext cx="3246438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53" name="Group 41">
            <a:extLst>
              <a:ext uri="{FF2B5EF4-FFF2-40B4-BE49-F238E27FC236}">
                <a16:creationId xmlns:a16="http://schemas.microsoft.com/office/drawing/2014/main" id="{E40C446F-C834-4972-BCEB-BEB5FE1538B2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76400"/>
          <a:ext cx="8686800" cy="18288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813811977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83021373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Δευτερεύον μετάλλευμα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Cu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224186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Από τη λατινική λέξη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cuprum = χαλκός</a:t>
                      </a: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405713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30000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15000"/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Cuprite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(F),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Cuprit (D)</a:t>
                      </a:r>
                      <a:endParaRPr kumimoji="0" lang="el-GR" alt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566659"/>
                  </a:ext>
                </a:extLst>
              </a:tr>
            </a:tbl>
          </a:graphicData>
        </a:graphic>
      </p:graphicFrame>
      <p:sp>
        <p:nvSpPr>
          <p:cNvPr id="64535" name="Rectangle 23">
            <a:extLst>
              <a:ext uri="{FF2B5EF4-FFF2-40B4-BE49-F238E27FC236}">
                <a16:creationId xmlns:a16="http://schemas.microsoft.com/office/drawing/2014/main" id="{FDFC7758-E487-438C-9F20-03C0C6C09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9088"/>
            <a:ext cx="7921625" cy="823912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459038" algn="l"/>
                <a:tab pos="6116638" algn="l"/>
              </a:tabLst>
            </a:pP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Cu</a:t>
            </a:r>
            <a:r>
              <a:rPr lang="en-US" altLang="el-GR" sz="4800" b="1" baseline="-25000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4800" b="1">
                <a:solidFill>
                  <a:srgbClr val="FFFFFF"/>
                </a:solidFill>
                <a:latin typeface="Times New Roman" panose="02020603050405020304" pitchFamily="18" charset="0"/>
              </a:rPr>
              <a:t>O</a:t>
            </a:r>
            <a:r>
              <a:rPr lang="el-GR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4800" b="1">
                <a:latin typeface="Times New Roman" panose="02020603050405020304" pitchFamily="18" charset="0"/>
              </a:rPr>
              <a:t>Κυπρίτης</a:t>
            </a:r>
            <a:r>
              <a:rPr lang="en-US" altLang="el-GR" b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l-GR" altLang="el-GR" sz="4000" b="1">
                <a:solidFill>
                  <a:srgbClr val="FFFFFF"/>
                </a:solidFill>
                <a:latin typeface="Times New Roman" panose="02020603050405020304" pitchFamily="18" charset="0"/>
              </a:rPr>
              <a:t>Κυβικό</a:t>
            </a:r>
          </a:p>
        </p:txBody>
      </p:sp>
      <p:pic>
        <p:nvPicPr>
          <p:cNvPr id="64554" name="Picture 42">
            <a:extLst>
              <a:ext uri="{FF2B5EF4-FFF2-40B4-BE49-F238E27FC236}">
                <a16:creationId xmlns:a16="http://schemas.microsoft.com/office/drawing/2014/main" id="{9FC2DA08-2CD6-43CF-A563-75B752782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8256588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theme/theme1.xml><?xml version="1.0" encoding="utf-8"?>
<a:theme xmlns:a="http://schemas.openxmlformats.org/drawingml/2006/main" name="Περίφραξη">
  <a:themeElements>
    <a:clrScheme name="Περίφραξη 1">
      <a:dk1>
        <a:srgbClr val="000000"/>
      </a:dk1>
      <a:lt1>
        <a:srgbClr val="EAE8E2"/>
      </a:lt1>
      <a:dk2>
        <a:srgbClr val="5F5F5F"/>
      </a:dk2>
      <a:lt2>
        <a:srgbClr val="FDBC03"/>
      </a:lt2>
      <a:accent1>
        <a:srgbClr val="A7C1CB"/>
      </a:accent1>
      <a:accent2>
        <a:srgbClr val="A38D77"/>
      </a:accent2>
      <a:accent3>
        <a:srgbClr val="B6B6B6"/>
      </a:accent3>
      <a:accent4>
        <a:srgbClr val="C8C6C1"/>
      </a:accent4>
      <a:accent5>
        <a:srgbClr val="D0DDE2"/>
      </a:accent5>
      <a:accent6>
        <a:srgbClr val="937F6B"/>
      </a:accent6>
      <a:hlink>
        <a:srgbClr val="FFFFCC"/>
      </a:hlink>
      <a:folHlink>
        <a:srgbClr val="FFCC66"/>
      </a:folHlink>
    </a:clrScheme>
    <a:fontScheme name="Περίφραξη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Περίφραξη 1">
        <a:dk1>
          <a:srgbClr val="000000"/>
        </a:dk1>
        <a:lt1>
          <a:srgbClr val="EAE8E2"/>
        </a:lt1>
        <a:dk2>
          <a:srgbClr val="5F5F5F"/>
        </a:dk2>
        <a:lt2>
          <a:srgbClr val="FDBC03"/>
        </a:lt2>
        <a:accent1>
          <a:srgbClr val="A7C1CB"/>
        </a:accent1>
        <a:accent2>
          <a:srgbClr val="A38D77"/>
        </a:accent2>
        <a:accent3>
          <a:srgbClr val="B6B6B6"/>
        </a:accent3>
        <a:accent4>
          <a:srgbClr val="C8C6C1"/>
        </a:accent4>
        <a:accent5>
          <a:srgbClr val="D0DDE2"/>
        </a:accent5>
        <a:accent6>
          <a:srgbClr val="937F6B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ερίφραξη 2">
        <a:dk1>
          <a:srgbClr val="333333"/>
        </a:dk1>
        <a:lt1>
          <a:srgbClr val="FFFFFF"/>
        </a:lt1>
        <a:dk2>
          <a:srgbClr val="B75E31"/>
        </a:dk2>
        <a:lt2>
          <a:srgbClr val="463828"/>
        </a:lt2>
        <a:accent1>
          <a:srgbClr val="E09F98"/>
        </a:accent1>
        <a:accent2>
          <a:srgbClr val="E4D8CA"/>
        </a:accent2>
        <a:accent3>
          <a:srgbClr val="FFFFFF"/>
        </a:accent3>
        <a:accent4>
          <a:srgbClr val="2A2A2A"/>
        </a:accent4>
        <a:accent5>
          <a:srgbClr val="EDCDCA"/>
        </a:accent5>
        <a:accent6>
          <a:srgbClr val="CFC4B7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ερίφραξη 3">
        <a:dk1>
          <a:srgbClr val="333333"/>
        </a:dk1>
        <a:lt1>
          <a:srgbClr val="FFFFFF"/>
        </a:lt1>
        <a:dk2>
          <a:srgbClr val="4D4D4D"/>
        </a:dk2>
        <a:lt2>
          <a:srgbClr val="000000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ερίφραξη 4">
        <a:dk1>
          <a:srgbClr val="000000"/>
        </a:dk1>
        <a:lt1>
          <a:srgbClr val="EAE8E2"/>
        </a:lt1>
        <a:dk2>
          <a:srgbClr val="783A34"/>
        </a:dk2>
        <a:lt2>
          <a:srgbClr val="FFCC99"/>
        </a:lt2>
        <a:accent1>
          <a:srgbClr val="83AAAD"/>
        </a:accent1>
        <a:accent2>
          <a:srgbClr val="A06766"/>
        </a:accent2>
        <a:accent3>
          <a:srgbClr val="BEAEAE"/>
        </a:accent3>
        <a:accent4>
          <a:srgbClr val="C8C6C1"/>
        </a:accent4>
        <a:accent5>
          <a:srgbClr val="C1D2D3"/>
        </a:accent5>
        <a:accent6>
          <a:srgbClr val="915D5C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Designs\Περίφραξη.pot</Template>
  <TotalTime>717</TotalTime>
  <Words>1581</Words>
  <Application>Microsoft Office PowerPoint</Application>
  <PresentationFormat>Προβολή στην οθόνη (4:3)</PresentationFormat>
  <Paragraphs>267</Paragraphs>
  <Slides>42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8" baseType="lpstr">
      <vt:lpstr>Arial Narrow</vt:lpstr>
      <vt:lpstr>Arial</vt:lpstr>
      <vt:lpstr>Impact</vt:lpstr>
      <vt:lpstr>Wingdings</vt:lpstr>
      <vt:lpstr>Times New Roman</vt:lpstr>
      <vt:lpstr>Περίφραξη</vt:lpstr>
      <vt:lpstr>Οξείδια, Υδροξείδια</vt:lpstr>
      <vt:lpstr>ΟΞΕΙΔΙΑ A2Οm</vt:lpstr>
      <vt:lpstr>Παρουσίαση του PowerPoint</vt:lpstr>
      <vt:lpstr>Παρουσίαση του PowerPoint</vt:lpstr>
      <vt:lpstr>ΥΔΡΟΞΕΙΔΙΑ</vt:lpstr>
      <vt:lpstr>Cu2O  Κυπρίτης  Κυβικό</vt:lpstr>
      <vt:lpstr>Cu2O  Κυπρίτης  Κυβικό</vt:lpstr>
      <vt:lpstr>Cu2O  Κυπρίτης  Κυβικό</vt:lpstr>
      <vt:lpstr>Cu2O Κυπρίτης Κυβικό</vt:lpstr>
      <vt:lpstr>Al2O3  Κορούνδιο  Τριγωνικό</vt:lpstr>
      <vt:lpstr>Al2O3  Κορούνδιο  Τριγωνικό</vt:lpstr>
      <vt:lpstr>Al2O3  Κορούνδιο  Τριγωνικό</vt:lpstr>
      <vt:lpstr>Al2O3  Κορούνδιο  Τριγωνικό</vt:lpstr>
      <vt:lpstr>Al2O3 Κορούνδιο Τριγωνικό</vt:lpstr>
      <vt:lpstr>Fe2O3  Αιματίτης  Τριγωνικό</vt:lpstr>
      <vt:lpstr>Fe2O3  Αιματίτης  Τριγωνικό</vt:lpstr>
      <vt:lpstr>Fe2O3  Αιματίτης  Τριγωνικό</vt:lpstr>
      <vt:lpstr>Fe2O3 Αιματίτης Τριγωνικό</vt:lpstr>
      <vt:lpstr>FeTiO3  Ιλμενίτης  Τριγωνικό</vt:lpstr>
      <vt:lpstr>FeTiO3  Ιλμενίτης  Τριγωνικό</vt:lpstr>
      <vt:lpstr>FeTiO3  Ιλμενίτης  Τριγωνικό</vt:lpstr>
      <vt:lpstr>FeTiO3 Ιλμενίτης Τριγωνικό</vt:lpstr>
      <vt:lpstr>Fe3O4  Μαγνητίτης  Κυβικό</vt:lpstr>
      <vt:lpstr>Fe3O4  Μαγνητίτης  Κυβικό</vt:lpstr>
      <vt:lpstr>Fe3O4  Μαγνητίτης  Κυβικό</vt:lpstr>
      <vt:lpstr>Fe3O4 Μαγνητίτης Κυβικό</vt:lpstr>
      <vt:lpstr>FeCr2O4  Χρωμίτης  Κυβικό</vt:lpstr>
      <vt:lpstr>FeCr2O4  Χρωμίτης  Κυβικό</vt:lpstr>
      <vt:lpstr>FeCr2O4  Χρωμίτης  Κυβικό</vt:lpstr>
      <vt:lpstr>FeCr2O4 Χρωμίτης Κυβικό</vt:lpstr>
      <vt:lpstr>MnO2 Πυρολουσίτης Τετραγωνικό</vt:lpstr>
      <vt:lpstr>MnO2  Πυρολουσίτης Τετραγωνικό</vt:lpstr>
      <vt:lpstr>MnO2  Πυρολουσίτης Τετραγωνικό</vt:lpstr>
      <vt:lpstr>MnO2  Πυρολουσίτης Τετραγωνικό</vt:lpstr>
      <vt:lpstr>Mn-ορυκτό Ψιλομέλας Ρομβικό-άμορφο</vt:lpstr>
      <vt:lpstr>Mn-ορυκτό Ψιλομέλας Ρομβικό-άμορφο</vt:lpstr>
      <vt:lpstr>Mn-ορυκτό Ψιλομέλας Ρομβικό-άμορφο</vt:lpstr>
      <vt:lpstr>Mn-ορυκτό Ψιλομέλας Ρομβικό-άμορφο</vt:lpstr>
      <vt:lpstr>FeO.OH  Γκαιτίτης Ρομβικό FeO.OH.nH2O  Λειμωνίτης  Αμορφο</vt:lpstr>
      <vt:lpstr>FeO.OH  Γκαιτίτης Ρομβικό FeO.OH.nH2O  Λειμωνίτης  Αμορφο</vt:lpstr>
      <vt:lpstr>FeO.OH  Γκαιτίτης Ρομβικό FeO.OH.nH2O  Λειμωνίτης  Αμορφο</vt:lpstr>
      <vt:lpstr>FeO.OH  Γκαιτίτης Ρομβικό FeO.OH.nH2O  Λειμωνίτης  Αμορφο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Οξείδια, Υδροξείδια</dc:title>
  <dc:creator>ST</dc:creator>
  <cp:lastModifiedBy>Triantafyllos Soldatos</cp:lastModifiedBy>
  <cp:revision>224</cp:revision>
  <dcterms:created xsi:type="dcterms:W3CDTF">2002-11-19T08:25:43Z</dcterms:created>
  <dcterms:modified xsi:type="dcterms:W3CDTF">2020-11-26T15:11:05Z</dcterms:modified>
</cp:coreProperties>
</file>