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302" r:id="rId4"/>
    <p:sldId id="301" r:id="rId5"/>
    <p:sldId id="303" r:id="rId6"/>
    <p:sldId id="304" r:id="rId7"/>
    <p:sldId id="305" r:id="rId8"/>
    <p:sldId id="260" r:id="rId9"/>
    <p:sldId id="262" r:id="rId10"/>
    <p:sldId id="263" r:id="rId11"/>
    <p:sldId id="306" r:id="rId12"/>
    <p:sldId id="264" r:id="rId13"/>
    <p:sldId id="307" r:id="rId14"/>
    <p:sldId id="308" r:id="rId15"/>
    <p:sldId id="312" r:id="rId16"/>
    <p:sldId id="309" r:id="rId17"/>
    <p:sldId id="311" r:id="rId18"/>
    <p:sldId id="328" r:id="rId19"/>
    <p:sldId id="313" r:id="rId20"/>
    <p:sldId id="318" r:id="rId21"/>
    <p:sldId id="314" r:id="rId22"/>
    <p:sldId id="315" r:id="rId23"/>
    <p:sldId id="316" r:id="rId24"/>
    <p:sldId id="317" r:id="rId25"/>
    <p:sldId id="323" r:id="rId26"/>
    <p:sldId id="319" r:id="rId27"/>
    <p:sldId id="321" r:id="rId28"/>
    <p:sldId id="322" r:id="rId29"/>
    <p:sldId id="324" r:id="rId30"/>
    <p:sldId id="325" r:id="rId31"/>
    <p:sldId id="326" r:id="rId32"/>
    <p:sldId id="32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FF"/>
    <a:srgbClr val="FF6600"/>
    <a:srgbClr val="285078"/>
    <a:srgbClr val="006699"/>
    <a:srgbClr val="003366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0" autoAdjust="0"/>
    <p:restoredTop sz="94600" autoAdjust="0"/>
  </p:normalViewPr>
  <p:slideViewPr>
    <p:cSldViewPr showGuides="1">
      <p:cViewPr varScale="1">
        <p:scale>
          <a:sx n="105" d="100"/>
          <a:sy n="105" d="100"/>
        </p:scale>
        <p:origin x="1992" y="114"/>
      </p:cViewPr>
      <p:guideLst>
        <p:guide orient="horz" pos="4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6DFB429-9F7D-46C1-AAAE-716E3DB13F3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46E7222-060E-4DC2-AD16-EDC7AA2138C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0EACF9C8-CB37-48A5-89F5-51F29D81A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809CD64F-3A29-42E3-8BD5-88DB1461A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4930137E-834E-439F-ABAF-B2161762A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518D5883-796A-4E19-BA39-BB2286BA9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E9F23157-952C-407A-A268-F63C62738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E1641550-F988-45EB-90EA-D924BCBB1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4" name="Rectangle 10">
                <a:extLst>
                  <a:ext uri="{FF2B5EF4-FFF2-40B4-BE49-F238E27FC236}">
                    <a16:creationId xmlns:a16="http://schemas.microsoft.com/office/drawing/2014/main" id="{6CEFA2CA-F1D3-451D-942E-D62FFAA63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C474A5C5-185D-47C2-A2F3-316AE44AF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830EDC07-8C35-4ACC-BB73-8665EDDD1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:a16="http://schemas.microsoft.com/office/drawing/2014/main" id="{D8B3D778-F58D-4743-AC8A-32DA75074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94B53955-819F-408A-98DF-C6F00800A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9" name="Rectangle 15">
                <a:extLst>
                  <a:ext uri="{FF2B5EF4-FFF2-40B4-BE49-F238E27FC236}">
                    <a16:creationId xmlns:a16="http://schemas.microsoft.com/office/drawing/2014/main" id="{D36BF048-07EE-4388-B41B-FEB43A76F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D8FAAD2C-419B-4DFC-BB45-AD832D921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679E42E9-BBED-4636-81CC-E8812BEAB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9A139800-526F-4D81-8FF9-BB47D2128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1C0FD64A-6B34-4496-AC46-BD3A0C5C7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id="{BCA43E08-0FA9-42C4-BD57-702EEF16D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C6CC34AD-6854-4158-A01E-B3D22D13B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739D58AE-B77D-4302-BCFB-FD6568FF6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1C529768-73D6-463B-B12A-ADC65D00B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EED8303D-C2C0-434B-9DBD-419323B5F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9" name="Rectangle 25">
                <a:extLst>
                  <a:ext uri="{FF2B5EF4-FFF2-40B4-BE49-F238E27FC236}">
                    <a16:creationId xmlns:a16="http://schemas.microsoft.com/office/drawing/2014/main" id="{6CBC710B-AC7D-4F11-9086-02D952388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6B9B5249-1C73-4B11-8048-586EAC48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1" name="Rectangle 27">
                <a:extLst>
                  <a:ext uri="{FF2B5EF4-FFF2-40B4-BE49-F238E27FC236}">
                    <a16:creationId xmlns:a16="http://schemas.microsoft.com/office/drawing/2014/main" id="{2770A4B8-3717-4052-BA75-5AB6B6F27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2" name="Rectangle 28">
                <a:extLst>
                  <a:ext uri="{FF2B5EF4-FFF2-40B4-BE49-F238E27FC236}">
                    <a16:creationId xmlns:a16="http://schemas.microsoft.com/office/drawing/2014/main" id="{67AB4340-82BC-4F79-BA5E-7B55E67BD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E41DAF82-70E0-4BF9-8445-80DA560CA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6E9D37BE-AA94-4FC8-946C-6732CD0FB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5" name="Rectangle 31">
                <a:extLst>
                  <a:ext uri="{FF2B5EF4-FFF2-40B4-BE49-F238E27FC236}">
                    <a16:creationId xmlns:a16="http://schemas.microsoft.com/office/drawing/2014/main" id="{6A1D224E-BC27-44A2-82AA-0D8F45E86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EADB363A-2750-468B-A5D7-562C8871A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7" name="Rectangle 33">
                <a:extLst>
                  <a:ext uri="{FF2B5EF4-FFF2-40B4-BE49-F238E27FC236}">
                    <a16:creationId xmlns:a16="http://schemas.microsoft.com/office/drawing/2014/main" id="{6B4B107F-3903-45CA-9DB5-AA45F818F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8" name="Rectangle 34">
                <a:extLst>
                  <a:ext uri="{FF2B5EF4-FFF2-40B4-BE49-F238E27FC236}">
                    <a16:creationId xmlns:a16="http://schemas.microsoft.com/office/drawing/2014/main" id="{0FB2209E-5FBF-4FE9-A2FA-BCE4EB2DF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354DA446-1C05-4B1B-B7F6-F4F181B2A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53DC9DE0-3C33-4601-832B-26AA910F0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F11930C0-2BE1-4FD3-8503-96B6FD1A6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2" name="Rectangle 38">
                <a:extLst>
                  <a:ext uri="{FF2B5EF4-FFF2-40B4-BE49-F238E27FC236}">
                    <a16:creationId xmlns:a16="http://schemas.microsoft.com/office/drawing/2014/main" id="{876F2967-2CF5-4B6F-82A2-F21445D9E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" name="Rectangle 39">
                <a:extLst>
                  <a:ext uri="{FF2B5EF4-FFF2-40B4-BE49-F238E27FC236}">
                    <a16:creationId xmlns:a16="http://schemas.microsoft.com/office/drawing/2014/main" id="{3BB7093E-3A73-4063-A0C1-2E839F02E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4" name="Rectangle 40">
                <a:extLst>
                  <a:ext uri="{FF2B5EF4-FFF2-40B4-BE49-F238E27FC236}">
                    <a16:creationId xmlns:a16="http://schemas.microsoft.com/office/drawing/2014/main" id="{261827A3-88AC-41A5-86B9-8F559D7B7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5" name="Rectangle 41">
                <a:extLst>
                  <a:ext uri="{FF2B5EF4-FFF2-40B4-BE49-F238E27FC236}">
                    <a16:creationId xmlns:a16="http://schemas.microsoft.com/office/drawing/2014/main" id="{4F91DD1A-7CC6-465B-A856-205C6604A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6" name="Rectangle 42">
                <a:extLst>
                  <a:ext uri="{FF2B5EF4-FFF2-40B4-BE49-F238E27FC236}">
                    <a16:creationId xmlns:a16="http://schemas.microsoft.com/office/drawing/2014/main" id="{15105236-1C27-44E4-A6DB-2CE516B74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7" name="Rectangle 43">
                <a:extLst>
                  <a:ext uri="{FF2B5EF4-FFF2-40B4-BE49-F238E27FC236}">
                    <a16:creationId xmlns:a16="http://schemas.microsoft.com/office/drawing/2014/main" id="{F36D845E-9BDD-40B2-9FB6-91AF1BC40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8" name="Rectangle 44">
                <a:extLst>
                  <a:ext uri="{FF2B5EF4-FFF2-40B4-BE49-F238E27FC236}">
                    <a16:creationId xmlns:a16="http://schemas.microsoft.com/office/drawing/2014/main" id="{FF82E378-2F5E-4131-AFD3-3FED9A38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9" name="Rectangle 45">
                <a:extLst>
                  <a:ext uri="{FF2B5EF4-FFF2-40B4-BE49-F238E27FC236}">
                    <a16:creationId xmlns:a16="http://schemas.microsoft.com/office/drawing/2014/main" id="{7AAF5F50-37FB-49D2-8144-F6E7FE1CD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0" name="Rectangle 46">
                <a:extLst>
                  <a:ext uri="{FF2B5EF4-FFF2-40B4-BE49-F238E27FC236}">
                    <a16:creationId xmlns:a16="http://schemas.microsoft.com/office/drawing/2014/main" id="{D73FC3CF-C640-40F0-A80B-E691F88E3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1" name="Rectangle 47">
                <a:extLst>
                  <a:ext uri="{FF2B5EF4-FFF2-40B4-BE49-F238E27FC236}">
                    <a16:creationId xmlns:a16="http://schemas.microsoft.com/office/drawing/2014/main" id="{8F61E527-B592-4AD9-A814-C424EDE0A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2" name="Rectangle 48">
                <a:extLst>
                  <a:ext uri="{FF2B5EF4-FFF2-40B4-BE49-F238E27FC236}">
                    <a16:creationId xmlns:a16="http://schemas.microsoft.com/office/drawing/2014/main" id="{160BBD31-981F-4351-B1CC-F5608420A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3" name="Rectangle 49">
                <a:extLst>
                  <a:ext uri="{FF2B5EF4-FFF2-40B4-BE49-F238E27FC236}">
                    <a16:creationId xmlns:a16="http://schemas.microsoft.com/office/drawing/2014/main" id="{276566F5-774E-4FFF-865A-678548DB89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4" name="Rectangle 50">
                <a:extLst>
                  <a:ext uri="{FF2B5EF4-FFF2-40B4-BE49-F238E27FC236}">
                    <a16:creationId xmlns:a16="http://schemas.microsoft.com/office/drawing/2014/main" id="{1215B0E3-8AE3-4737-B1B3-6407475FD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5" name="Rectangle 51">
                <a:extLst>
                  <a:ext uri="{FF2B5EF4-FFF2-40B4-BE49-F238E27FC236}">
                    <a16:creationId xmlns:a16="http://schemas.microsoft.com/office/drawing/2014/main" id="{4DEECA80-1E9C-4DF7-8DAA-6588F8E9A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6" name="Rectangle 52">
                <a:extLst>
                  <a:ext uri="{FF2B5EF4-FFF2-40B4-BE49-F238E27FC236}">
                    <a16:creationId xmlns:a16="http://schemas.microsoft.com/office/drawing/2014/main" id="{5A18D18B-8F38-47BF-AE80-0B38A85F6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7" name="Rectangle 53">
                <a:extLst>
                  <a:ext uri="{FF2B5EF4-FFF2-40B4-BE49-F238E27FC236}">
                    <a16:creationId xmlns:a16="http://schemas.microsoft.com/office/drawing/2014/main" id="{885285FC-E87D-45E2-B3A8-D792C3B9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8" name="Rectangle 54">
                <a:extLst>
                  <a:ext uri="{FF2B5EF4-FFF2-40B4-BE49-F238E27FC236}">
                    <a16:creationId xmlns:a16="http://schemas.microsoft.com/office/drawing/2014/main" id="{9A42BE48-8862-47FD-B319-B797441B8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9" name="Rectangle 55">
                <a:extLst>
                  <a:ext uri="{FF2B5EF4-FFF2-40B4-BE49-F238E27FC236}">
                    <a16:creationId xmlns:a16="http://schemas.microsoft.com/office/drawing/2014/main" id="{B08C52F0-80D9-4228-A888-66782181E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0" name="Rectangle 56">
                <a:extLst>
                  <a:ext uri="{FF2B5EF4-FFF2-40B4-BE49-F238E27FC236}">
                    <a16:creationId xmlns:a16="http://schemas.microsoft.com/office/drawing/2014/main" id="{8220EE3C-6239-486D-BA22-32D078DCB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" name="Rectangle 57">
                <a:extLst>
                  <a:ext uri="{FF2B5EF4-FFF2-40B4-BE49-F238E27FC236}">
                    <a16:creationId xmlns:a16="http://schemas.microsoft.com/office/drawing/2014/main" id="{A77B0AB3-FF8E-4B91-9AC1-41AE6118D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2" name="Rectangle 58">
                <a:extLst>
                  <a:ext uri="{FF2B5EF4-FFF2-40B4-BE49-F238E27FC236}">
                    <a16:creationId xmlns:a16="http://schemas.microsoft.com/office/drawing/2014/main" id="{ECC3DAE0-C71E-4C51-BF6B-E58242D63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3" name="Rectangle 59">
                <a:extLst>
                  <a:ext uri="{FF2B5EF4-FFF2-40B4-BE49-F238E27FC236}">
                    <a16:creationId xmlns:a16="http://schemas.microsoft.com/office/drawing/2014/main" id="{769F0B4E-DF57-45FF-B44A-4B20C3069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4" name="Rectangle 60">
                <a:extLst>
                  <a:ext uri="{FF2B5EF4-FFF2-40B4-BE49-F238E27FC236}">
                    <a16:creationId xmlns:a16="http://schemas.microsoft.com/office/drawing/2014/main" id="{38E7B15A-0336-41F8-B3B9-FCD416A4B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5" name="Rectangle 61">
                <a:extLst>
                  <a:ext uri="{FF2B5EF4-FFF2-40B4-BE49-F238E27FC236}">
                    <a16:creationId xmlns:a16="http://schemas.microsoft.com/office/drawing/2014/main" id="{7EE56619-ACD8-44D6-A676-8D07AD579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6" name="Rectangle 62">
                <a:extLst>
                  <a:ext uri="{FF2B5EF4-FFF2-40B4-BE49-F238E27FC236}">
                    <a16:creationId xmlns:a16="http://schemas.microsoft.com/office/drawing/2014/main" id="{95CBE761-5E33-413A-9377-A9C4A4A299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D207A9EC-669C-4A1D-8827-157199203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/>
              </a:p>
            </p:txBody>
          </p:sp>
        </p:grpSp>
        <p:sp>
          <p:nvSpPr>
            <p:cNvPr id="6" name="Rectangle 64">
              <a:extLst>
                <a:ext uri="{FF2B5EF4-FFF2-40B4-BE49-F238E27FC236}">
                  <a16:creationId xmlns:a16="http://schemas.microsoft.com/office/drawing/2014/main" id="{4CBA6FB4-D030-4DA8-A4D9-63C62A365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67EEF7FC-D6E2-4582-8952-52CC5D9C67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68" name="Rectangle 66">
            <a:extLst>
              <a:ext uri="{FF2B5EF4-FFF2-40B4-BE49-F238E27FC236}">
                <a16:creationId xmlns:a16="http://schemas.microsoft.com/office/drawing/2014/main" id="{D8CB2D8B-6AEA-4EB5-B303-330052931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l-GR"/>
          </a:p>
        </p:txBody>
      </p:sp>
      <p:sp>
        <p:nvSpPr>
          <p:cNvPr id="11680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1680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5F274E14-9FF3-46DE-9272-EEB5714588F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6B716E36-D983-48CC-8AB2-F9A193807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DB04392E-2196-41E3-8538-97BE3E060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63E3C2-F0BC-43F8-844B-C34F580354C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271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B6B09B10-3AED-4DA3-A28B-49EFBEFE9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F1077507-0433-4902-8C3A-119B750F8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BFB350F9-B27E-43B3-8F96-0C2157391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CC4B8-05A3-4E90-9799-3C6B94DC538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8608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E1D2F14C-F333-43DB-92AB-0750BE1A3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1FE13F43-D019-47C0-A19F-41F42642F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B1F2DECD-A99E-4A5D-B38C-B651D7B40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446E7-A0FE-4BA2-9F57-F7D1468A814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531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A5C76A4B-5E5C-4ED7-A46A-BD67817F8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B7123E9B-52CF-4E19-9590-F815A0B18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B4E1CD4-5247-4DB1-A73C-7ABB2A2C0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EFA1F-6717-4B7E-B60A-ACF51931A72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384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4151DE23-825F-47FC-B1F3-FF9777C3A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D9F4B58-D795-49D0-8A1F-05B1DC0EC4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81D07D60-0B99-454E-9C26-5086A6625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C978A-E253-4C17-8F4F-91770415008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0923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7F24917A-372C-4CA8-B4ED-8C051BD42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6A44BC3C-4F6B-45BC-8C89-62B4513C0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F1BCEB69-DCB7-4167-AD0D-A1CEAB001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56ED0-3B77-42F3-B32C-489A5906396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2729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CE302327-27D7-4BC2-81F0-3A79C8A11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8">
            <a:extLst>
              <a:ext uri="{FF2B5EF4-FFF2-40B4-BE49-F238E27FC236}">
                <a16:creationId xmlns:a16="http://schemas.microsoft.com/office/drawing/2014/main" id="{B0BE5661-F053-428D-9CFD-3660BF624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8DBB7883-298E-4D8F-9044-83443F10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3FF633-ED18-4908-8B15-E106559CACC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880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67">
            <a:extLst>
              <a:ext uri="{FF2B5EF4-FFF2-40B4-BE49-F238E27FC236}">
                <a16:creationId xmlns:a16="http://schemas.microsoft.com/office/drawing/2014/main" id="{0359BC05-7D56-4B53-91E8-8865DAAD1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F1BBF39C-7EEC-4F18-B03E-759AB6494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1EC9DB2-0188-4119-9420-33AD333F7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10C7D-70A2-457E-86C0-00F837B4F16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141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>
            <a:extLst>
              <a:ext uri="{FF2B5EF4-FFF2-40B4-BE49-F238E27FC236}">
                <a16:creationId xmlns:a16="http://schemas.microsoft.com/office/drawing/2014/main" id="{B48D0371-BE4B-4C05-86A3-CB99FDCCB5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2F0D7E59-A2F8-4434-884C-6D476599A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EB9E8463-5D31-41C7-9D71-EF0EC45CC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D193-AEB3-4C26-BCC8-EF84B64083D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9966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2D501D0C-5B98-4EE6-892D-E8DF23EA3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001384C0-9C42-481B-A4F2-A6BC82179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0BA33D3A-B572-4621-B38D-98A644177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994DD-E8EC-4449-9DB7-0158A3F133E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0247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0AE71E0C-0642-4CD3-AE21-78FBE04B8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88819E29-0580-42BC-8947-0C883A74D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29330F61-EB5F-4883-8F61-908C08D43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D8AE5-23A2-4C1F-8BD2-523FF07F724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873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65B5713-7B86-4537-8FC9-37019192A86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15715" name="Rectangle 3">
              <a:extLst>
                <a:ext uri="{FF2B5EF4-FFF2-40B4-BE49-F238E27FC236}">
                  <a16:creationId xmlns:a16="http://schemas.microsoft.com/office/drawing/2014/main" id="{3CD227C9-3FA6-4BF2-AFCF-81629955D9A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16" name="Rectangle 4">
              <a:extLst>
                <a:ext uri="{FF2B5EF4-FFF2-40B4-BE49-F238E27FC236}">
                  <a16:creationId xmlns:a16="http://schemas.microsoft.com/office/drawing/2014/main" id="{025A5E70-56BF-42AC-A5B2-FEDD113300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17" name="Rectangle 5">
              <a:extLst>
                <a:ext uri="{FF2B5EF4-FFF2-40B4-BE49-F238E27FC236}">
                  <a16:creationId xmlns:a16="http://schemas.microsoft.com/office/drawing/2014/main" id="{E544C27D-A3AC-4CF7-BA91-6D2C5612103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18" name="Rectangle 6">
              <a:extLst>
                <a:ext uri="{FF2B5EF4-FFF2-40B4-BE49-F238E27FC236}">
                  <a16:creationId xmlns:a16="http://schemas.microsoft.com/office/drawing/2014/main" id="{F2750E57-26EB-4FAE-992A-AB3DB3205BB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19" name="Rectangle 7">
              <a:extLst>
                <a:ext uri="{FF2B5EF4-FFF2-40B4-BE49-F238E27FC236}">
                  <a16:creationId xmlns:a16="http://schemas.microsoft.com/office/drawing/2014/main" id="{04FE9F06-79E5-4FC8-8D5E-8E12080B42F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20" name="Rectangle 8">
              <a:extLst>
                <a:ext uri="{FF2B5EF4-FFF2-40B4-BE49-F238E27FC236}">
                  <a16:creationId xmlns:a16="http://schemas.microsoft.com/office/drawing/2014/main" id="{F37C0D5E-217D-47C5-BB85-AF7A215AF45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21" name="Rectangle 9">
              <a:extLst>
                <a:ext uri="{FF2B5EF4-FFF2-40B4-BE49-F238E27FC236}">
                  <a16:creationId xmlns:a16="http://schemas.microsoft.com/office/drawing/2014/main" id="{3A257F07-BB3C-42B5-B28C-4C4B9A606EA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22" name="Rectangle 10">
              <a:extLst>
                <a:ext uri="{FF2B5EF4-FFF2-40B4-BE49-F238E27FC236}">
                  <a16:creationId xmlns:a16="http://schemas.microsoft.com/office/drawing/2014/main" id="{43F4BEC5-20CD-4F55-A46F-2721629704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23" name="Rectangle 11">
              <a:extLst>
                <a:ext uri="{FF2B5EF4-FFF2-40B4-BE49-F238E27FC236}">
                  <a16:creationId xmlns:a16="http://schemas.microsoft.com/office/drawing/2014/main" id="{4BA70449-4B0C-4AD8-8A3E-2C25BD6654C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24" name="Rectangle 12">
              <a:extLst>
                <a:ext uri="{FF2B5EF4-FFF2-40B4-BE49-F238E27FC236}">
                  <a16:creationId xmlns:a16="http://schemas.microsoft.com/office/drawing/2014/main" id="{7BD32787-D76A-4B85-B315-896A7645E56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25" name="Rectangle 13">
              <a:extLst>
                <a:ext uri="{FF2B5EF4-FFF2-40B4-BE49-F238E27FC236}">
                  <a16:creationId xmlns:a16="http://schemas.microsoft.com/office/drawing/2014/main" id="{2C270A75-ECDA-450E-8EE4-F130BB64D6E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26" name="Rectangle 14">
              <a:extLst>
                <a:ext uri="{FF2B5EF4-FFF2-40B4-BE49-F238E27FC236}">
                  <a16:creationId xmlns:a16="http://schemas.microsoft.com/office/drawing/2014/main" id="{2616731F-DE43-49DC-9C20-2E5330B4817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27" name="Rectangle 15">
              <a:extLst>
                <a:ext uri="{FF2B5EF4-FFF2-40B4-BE49-F238E27FC236}">
                  <a16:creationId xmlns:a16="http://schemas.microsoft.com/office/drawing/2014/main" id="{062023EA-47E4-4428-B5F9-33AD0E1397A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28" name="Rectangle 16">
              <a:extLst>
                <a:ext uri="{FF2B5EF4-FFF2-40B4-BE49-F238E27FC236}">
                  <a16:creationId xmlns:a16="http://schemas.microsoft.com/office/drawing/2014/main" id="{EB1EEE51-875A-4575-8241-4960892190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29" name="Rectangle 17">
              <a:extLst>
                <a:ext uri="{FF2B5EF4-FFF2-40B4-BE49-F238E27FC236}">
                  <a16:creationId xmlns:a16="http://schemas.microsoft.com/office/drawing/2014/main" id="{16501915-A54F-4913-BAF8-5C4DC689B3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30" name="Rectangle 18">
              <a:extLst>
                <a:ext uri="{FF2B5EF4-FFF2-40B4-BE49-F238E27FC236}">
                  <a16:creationId xmlns:a16="http://schemas.microsoft.com/office/drawing/2014/main" id="{DE614888-1AC1-4833-9955-620DF06CF5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31" name="Rectangle 19">
              <a:extLst>
                <a:ext uri="{FF2B5EF4-FFF2-40B4-BE49-F238E27FC236}">
                  <a16:creationId xmlns:a16="http://schemas.microsoft.com/office/drawing/2014/main" id="{88FFB1D5-618A-4B16-814F-13EB99C0203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32" name="Rectangle 20">
              <a:extLst>
                <a:ext uri="{FF2B5EF4-FFF2-40B4-BE49-F238E27FC236}">
                  <a16:creationId xmlns:a16="http://schemas.microsoft.com/office/drawing/2014/main" id="{0017A0BE-8D76-4B0C-AFCF-E8A9115DA24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33" name="Rectangle 21">
              <a:extLst>
                <a:ext uri="{FF2B5EF4-FFF2-40B4-BE49-F238E27FC236}">
                  <a16:creationId xmlns:a16="http://schemas.microsoft.com/office/drawing/2014/main" id="{19BD5A13-4ECB-49AF-966F-547C3A4D183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34" name="Rectangle 22">
              <a:extLst>
                <a:ext uri="{FF2B5EF4-FFF2-40B4-BE49-F238E27FC236}">
                  <a16:creationId xmlns:a16="http://schemas.microsoft.com/office/drawing/2014/main" id="{8D3E9603-F85F-403F-B90D-6E5BCDA9B65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35" name="Rectangle 23">
              <a:extLst>
                <a:ext uri="{FF2B5EF4-FFF2-40B4-BE49-F238E27FC236}">
                  <a16:creationId xmlns:a16="http://schemas.microsoft.com/office/drawing/2014/main" id="{A81DE713-7908-44B7-BF31-3E5F7F3BC98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36" name="Rectangle 24">
              <a:extLst>
                <a:ext uri="{FF2B5EF4-FFF2-40B4-BE49-F238E27FC236}">
                  <a16:creationId xmlns:a16="http://schemas.microsoft.com/office/drawing/2014/main" id="{BB72202C-3798-47AD-A31C-7B28B4A46C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37" name="Rectangle 25">
              <a:extLst>
                <a:ext uri="{FF2B5EF4-FFF2-40B4-BE49-F238E27FC236}">
                  <a16:creationId xmlns:a16="http://schemas.microsoft.com/office/drawing/2014/main" id="{F5178FF2-74FD-4758-B826-E23A8DE92B7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38" name="Rectangle 26">
              <a:extLst>
                <a:ext uri="{FF2B5EF4-FFF2-40B4-BE49-F238E27FC236}">
                  <a16:creationId xmlns:a16="http://schemas.microsoft.com/office/drawing/2014/main" id="{290FECFD-D0CB-47DF-AEC0-693AB635EA1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39" name="Rectangle 27">
              <a:extLst>
                <a:ext uri="{FF2B5EF4-FFF2-40B4-BE49-F238E27FC236}">
                  <a16:creationId xmlns:a16="http://schemas.microsoft.com/office/drawing/2014/main" id="{5FBBE8E3-219D-41A6-935B-85A1E518B1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40" name="Rectangle 28">
              <a:extLst>
                <a:ext uri="{FF2B5EF4-FFF2-40B4-BE49-F238E27FC236}">
                  <a16:creationId xmlns:a16="http://schemas.microsoft.com/office/drawing/2014/main" id="{CB91ACAD-530C-4B68-BA96-BB4F476E3C3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41" name="Rectangle 29">
              <a:extLst>
                <a:ext uri="{FF2B5EF4-FFF2-40B4-BE49-F238E27FC236}">
                  <a16:creationId xmlns:a16="http://schemas.microsoft.com/office/drawing/2014/main" id="{1D32B1B0-FA52-4377-BD19-3CC677A0BE3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42" name="Rectangle 30">
              <a:extLst>
                <a:ext uri="{FF2B5EF4-FFF2-40B4-BE49-F238E27FC236}">
                  <a16:creationId xmlns:a16="http://schemas.microsoft.com/office/drawing/2014/main" id="{A0624686-3D56-4509-8694-5A30765D5E5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43" name="Rectangle 31">
              <a:extLst>
                <a:ext uri="{FF2B5EF4-FFF2-40B4-BE49-F238E27FC236}">
                  <a16:creationId xmlns:a16="http://schemas.microsoft.com/office/drawing/2014/main" id="{EE7F7E02-A44B-4A4D-B121-FF67265CAA0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44" name="Rectangle 32">
              <a:extLst>
                <a:ext uri="{FF2B5EF4-FFF2-40B4-BE49-F238E27FC236}">
                  <a16:creationId xmlns:a16="http://schemas.microsoft.com/office/drawing/2014/main" id="{BBDE4E15-E268-4FAB-8052-C9D91A11C64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45" name="Rectangle 33">
              <a:extLst>
                <a:ext uri="{FF2B5EF4-FFF2-40B4-BE49-F238E27FC236}">
                  <a16:creationId xmlns:a16="http://schemas.microsoft.com/office/drawing/2014/main" id="{A51097BF-5ED7-4C24-AD3F-2291BAB960A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46" name="Rectangle 34">
              <a:extLst>
                <a:ext uri="{FF2B5EF4-FFF2-40B4-BE49-F238E27FC236}">
                  <a16:creationId xmlns:a16="http://schemas.microsoft.com/office/drawing/2014/main" id="{592B1D26-569C-4F57-A41B-28561CDBDE4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47" name="Rectangle 35">
              <a:extLst>
                <a:ext uri="{FF2B5EF4-FFF2-40B4-BE49-F238E27FC236}">
                  <a16:creationId xmlns:a16="http://schemas.microsoft.com/office/drawing/2014/main" id="{1E5F3366-D77A-4CBA-994E-24392EF1F20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48" name="Rectangle 36">
              <a:extLst>
                <a:ext uri="{FF2B5EF4-FFF2-40B4-BE49-F238E27FC236}">
                  <a16:creationId xmlns:a16="http://schemas.microsoft.com/office/drawing/2014/main" id="{95E6E822-EB8D-4C5B-8A0A-1090D9C87C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49" name="Rectangle 37">
              <a:extLst>
                <a:ext uri="{FF2B5EF4-FFF2-40B4-BE49-F238E27FC236}">
                  <a16:creationId xmlns:a16="http://schemas.microsoft.com/office/drawing/2014/main" id="{12C6DA86-02E9-4DAC-8A1A-E7787708B28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50" name="Rectangle 38">
              <a:extLst>
                <a:ext uri="{FF2B5EF4-FFF2-40B4-BE49-F238E27FC236}">
                  <a16:creationId xmlns:a16="http://schemas.microsoft.com/office/drawing/2014/main" id="{5319D97D-618B-47C3-8B4C-C1B470C3264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51" name="Rectangle 39">
              <a:extLst>
                <a:ext uri="{FF2B5EF4-FFF2-40B4-BE49-F238E27FC236}">
                  <a16:creationId xmlns:a16="http://schemas.microsoft.com/office/drawing/2014/main" id="{44417E3B-54E4-47F6-881C-EDDB856D970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52" name="Rectangle 40">
              <a:extLst>
                <a:ext uri="{FF2B5EF4-FFF2-40B4-BE49-F238E27FC236}">
                  <a16:creationId xmlns:a16="http://schemas.microsoft.com/office/drawing/2014/main" id="{DBBEAE55-14FC-4A4D-B014-BBFA2A8CB3D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53" name="Rectangle 41">
              <a:extLst>
                <a:ext uri="{FF2B5EF4-FFF2-40B4-BE49-F238E27FC236}">
                  <a16:creationId xmlns:a16="http://schemas.microsoft.com/office/drawing/2014/main" id="{BADBC571-A09A-4E35-9BA1-1FB5FC087B9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54" name="Rectangle 42">
              <a:extLst>
                <a:ext uri="{FF2B5EF4-FFF2-40B4-BE49-F238E27FC236}">
                  <a16:creationId xmlns:a16="http://schemas.microsoft.com/office/drawing/2014/main" id="{2D6EB211-9433-40EF-89E9-21A23B9B1EA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55" name="Rectangle 43">
              <a:extLst>
                <a:ext uri="{FF2B5EF4-FFF2-40B4-BE49-F238E27FC236}">
                  <a16:creationId xmlns:a16="http://schemas.microsoft.com/office/drawing/2014/main" id="{A6CA5E0F-526D-497D-9372-9092B6A9DA6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56" name="Rectangle 44">
              <a:extLst>
                <a:ext uri="{FF2B5EF4-FFF2-40B4-BE49-F238E27FC236}">
                  <a16:creationId xmlns:a16="http://schemas.microsoft.com/office/drawing/2014/main" id="{06F5779D-349C-48AE-9BC1-C84933A6C1F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57" name="Rectangle 45">
              <a:extLst>
                <a:ext uri="{FF2B5EF4-FFF2-40B4-BE49-F238E27FC236}">
                  <a16:creationId xmlns:a16="http://schemas.microsoft.com/office/drawing/2014/main" id="{75F61FFD-60AA-4DEF-9162-B11224F79B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58" name="Rectangle 46">
              <a:extLst>
                <a:ext uri="{FF2B5EF4-FFF2-40B4-BE49-F238E27FC236}">
                  <a16:creationId xmlns:a16="http://schemas.microsoft.com/office/drawing/2014/main" id="{8731F7B3-A973-41AD-A42C-D5F3472BFA1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59" name="Rectangle 47">
              <a:extLst>
                <a:ext uri="{FF2B5EF4-FFF2-40B4-BE49-F238E27FC236}">
                  <a16:creationId xmlns:a16="http://schemas.microsoft.com/office/drawing/2014/main" id="{8A7749C6-35F9-4404-ADD5-0E54969B62D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60" name="Rectangle 48">
              <a:extLst>
                <a:ext uri="{FF2B5EF4-FFF2-40B4-BE49-F238E27FC236}">
                  <a16:creationId xmlns:a16="http://schemas.microsoft.com/office/drawing/2014/main" id="{99162BCB-667D-4E24-8DEA-19BB9D2C0B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61" name="Rectangle 49">
              <a:extLst>
                <a:ext uri="{FF2B5EF4-FFF2-40B4-BE49-F238E27FC236}">
                  <a16:creationId xmlns:a16="http://schemas.microsoft.com/office/drawing/2014/main" id="{AC8FE1AD-C61D-419E-86D8-D9307D36362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62" name="Rectangle 50">
              <a:extLst>
                <a:ext uri="{FF2B5EF4-FFF2-40B4-BE49-F238E27FC236}">
                  <a16:creationId xmlns:a16="http://schemas.microsoft.com/office/drawing/2014/main" id="{A8837A63-43B5-4894-A007-A8DABE3CA90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63" name="Rectangle 51">
              <a:extLst>
                <a:ext uri="{FF2B5EF4-FFF2-40B4-BE49-F238E27FC236}">
                  <a16:creationId xmlns:a16="http://schemas.microsoft.com/office/drawing/2014/main" id="{25059D6F-00CF-43D8-998A-4D6DE141739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64" name="Rectangle 52">
              <a:extLst>
                <a:ext uri="{FF2B5EF4-FFF2-40B4-BE49-F238E27FC236}">
                  <a16:creationId xmlns:a16="http://schemas.microsoft.com/office/drawing/2014/main" id="{30BE87A1-D392-4E5B-A938-D8F65EB3115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65" name="Rectangle 53">
              <a:extLst>
                <a:ext uri="{FF2B5EF4-FFF2-40B4-BE49-F238E27FC236}">
                  <a16:creationId xmlns:a16="http://schemas.microsoft.com/office/drawing/2014/main" id="{F789D442-0AF7-41D1-9494-E119602058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66" name="Rectangle 54">
              <a:extLst>
                <a:ext uri="{FF2B5EF4-FFF2-40B4-BE49-F238E27FC236}">
                  <a16:creationId xmlns:a16="http://schemas.microsoft.com/office/drawing/2014/main" id="{174CAEE0-124C-41D1-9DB3-6910F6F70EE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67" name="Rectangle 55">
              <a:extLst>
                <a:ext uri="{FF2B5EF4-FFF2-40B4-BE49-F238E27FC236}">
                  <a16:creationId xmlns:a16="http://schemas.microsoft.com/office/drawing/2014/main" id="{B2EC43FF-9B38-4C69-B39B-D9FBD8A60F4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68" name="Rectangle 56">
              <a:extLst>
                <a:ext uri="{FF2B5EF4-FFF2-40B4-BE49-F238E27FC236}">
                  <a16:creationId xmlns:a16="http://schemas.microsoft.com/office/drawing/2014/main" id="{8E2C49E0-C0CA-4029-9582-633B607ABD2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69" name="Rectangle 57">
              <a:extLst>
                <a:ext uri="{FF2B5EF4-FFF2-40B4-BE49-F238E27FC236}">
                  <a16:creationId xmlns:a16="http://schemas.microsoft.com/office/drawing/2014/main" id="{6FDE2DEB-EEBF-4B06-9BBE-921CD7C0854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70" name="Rectangle 58">
              <a:extLst>
                <a:ext uri="{FF2B5EF4-FFF2-40B4-BE49-F238E27FC236}">
                  <a16:creationId xmlns:a16="http://schemas.microsoft.com/office/drawing/2014/main" id="{9F1796FD-EE50-479E-A1C9-A524431F0DB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71" name="Rectangle 59">
              <a:extLst>
                <a:ext uri="{FF2B5EF4-FFF2-40B4-BE49-F238E27FC236}">
                  <a16:creationId xmlns:a16="http://schemas.microsoft.com/office/drawing/2014/main" id="{14003378-61ED-42B4-A190-52F820EE34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72" name="Rectangle 60">
              <a:extLst>
                <a:ext uri="{FF2B5EF4-FFF2-40B4-BE49-F238E27FC236}">
                  <a16:creationId xmlns:a16="http://schemas.microsoft.com/office/drawing/2014/main" id="{BD754A31-A509-44E1-B33A-C94DF0042A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73" name="Rectangle 61">
              <a:extLst>
                <a:ext uri="{FF2B5EF4-FFF2-40B4-BE49-F238E27FC236}">
                  <a16:creationId xmlns:a16="http://schemas.microsoft.com/office/drawing/2014/main" id="{FCF42A24-6E91-4DBD-88AA-6751E706D11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74" name="Rectangle 62">
              <a:extLst>
                <a:ext uri="{FF2B5EF4-FFF2-40B4-BE49-F238E27FC236}">
                  <a16:creationId xmlns:a16="http://schemas.microsoft.com/office/drawing/2014/main" id="{F36C12A9-4DDD-4D70-8755-A186534C36A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75" name="Rectangle 63">
              <a:extLst>
                <a:ext uri="{FF2B5EF4-FFF2-40B4-BE49-F238E27FC236}">
                  <a16:creationId xmlns:a16="http://schemas.microsoft.com/office/drawing/2014/main" id="{364700EC-78BE-4449-98A7-2762AA847C1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5776" name="Rectangle 64">
              <a:extLst>
                <a:ext uri="{FF2B5EF4-FFF2-40B4-BE49-F238E27FC236}">
                  <a16:creationId xmlns:a16="http://schemas.microsoft.com/office/drawing/2014/main" id="{ADCB9536-AF03-4D3C-8A7D-D47652AA8AD1}"/>
                </a:ext>
              </a:extLst>
            </p:cNvPr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027" name="Rectangle 65">
            <a:extLst>
              <a:ext uri="{FF2B5EF4-FFF2-40B4-BE49-F238E27FC236}">
                <a16:creationId xmlns:a16="http://schemas.microsoft.com/office/drawing/2014/main" id="{F0FF6AEA-0ACD-48DF-A611-6FD8A1B75E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8" name="Rectangle 66">
            <a:extLst>
              <a:ext uri="{FF2B5EF4-FFF2-40B4-BE49-F238E27FC236}">
                <a16:creationId xmlns:a16="http://schemas.microsoft.com/office/drawing/2014/main" id="{8398EC44-145B-481E-B7C2-1D82BA1D5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15779" name="Rectangle 67">
            <a:extLst>
              <a:ext uri="{FF2B5EF4-FFF2-40B4-BE49-F238E27FC236}">
                <a16:creationId xmlns:a16="http://schemas.microsoft.com/office/drawing/2014/main" id="{DE83DBBB-85EA-470D-8085-8FA52E0C3B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5780" name="Rectangle 68">
            <a:extLst>
              <a:ext uri="{FF2B5EF4-FFF2-40B4-BE49-F238E27FC236}">
                <a16:creationId xmlns:a16="http://schemas.microsoft.com/office/drawing/2014/main" id="{CEF95CBB-7F1E-4AFC-A6A2-62631E7A79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5781" name="Rectangle 69">
            <a:extLst>
              <a:ext uri="{FF2B5EF4-FFF2-40B4-BE49-F238E27FC236}">
                <a16:creationId xmlns:a16="http://schemas.microsoft.com/office/drawing/2014/main" id="{F5D66785-3013-46D8-AD25-BC802EA983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47BE7F-6C95-4B60-A72F-24D53702667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6A4E4E9-403D-47E0-828C-74E2C49852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089025"/>
            <a:ext cx="7678737" cy="10985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l-GR" sz="6600" b="1">
                <a:latin typeface="Times New Roman" charset="0"/>
              </a:rPr>
              <a:t>Αλογονίδια</a:t>
            </a:r>
          </a:p>
        </p:txBody>
      </p:sp>
      <p:pic>
        <p:nvPicPr>
          <p:cNvPr id="3075" name="Picture 9" descr="untitled1">
            <a:extLst>
              <a:ext uri="{FF2B5EF4-FFF2-40B4-BE49-F238E27FC236}">
                <a16:creationId xmlns:a16="http://schemas.microsoft.com/office/drawing/2014/main" id="{0A1B5A6E-B304-4211-9788-100799E2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357563"/>
            <a:ext cx="6913563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44" name="Group 56">
            <a:extLst>
              <a:ext uri="{FF2B5EF4-FFF2-40B4-BE49-F238E27FC236}">
                <a16:creationId xmlns:a16="http://schemas.microsoft.com/office/drawing/2014/main" id="{E6713739-69E8-4721-B503-87624B387B46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295400"/>
          <a:ext cx="8305800" cy="1646238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Εμφάνιση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Εβαπορίτες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(αλάτι, συλβίνης, γύψος, ανυδρίτης)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. Εξάτμιση και ξήρανση κλειστών θαλασσίων λεκανών και αλμυρών λιμνών. Δόμοι άλατος.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535" name="Rectangle 47">
            <a:extLst>
              <a:ext uri="{FF2B5EF4-FFF2-40B4-BE49-F238E27FC236}">
                <a16:creationId xmlns:a16="http://schemas.microsoft.com/office/drawing/2014/main" id="{450DE52E-D337-4959-9D0A-D8DED2540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278813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686050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NaCl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Αλίτης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4000" b="1">
                <a:solidFill>
                  <a:srgbClr val="FFFFFF"/>
                </a:solidFill>
              </a:rPr>
              <a:t>Κυβικό</a:t>
            </a:r>
          </a:p>
        </p:txBody>
      </p:sp>
      <p:pic>
        <p:nvPicPr>
          <p:cNvPr id="12294" name="Picture 57" descr="untitled1">
            <a:extLst>
              <a:ext uri="{FF2B5EF4-FFF2-40B4-BE49-F238E27FC236}">
                <a16:creationId xmlns:a16="http://schemas.microsoft.com/office/drawing/2014/main" id="{4B681AB0-95C0-474E-86A6-FF1C9008D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068638"/>
            <a:ext cx="6904037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4049ACF-0B93-4019-B393-113AF1772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8D477B5-DE44-4F5C-B879-970A70142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altLang="el-GR"/>
          </a:p>
        </p:txBody>
      </p:sp>
      <p:pic>
        <p:nvPicPr>
          <p:cNvPr id="13316" name="Picture 7" descr="untitled1">
            <a:extLst>
              <a:ext uri="{FF2B5EF4-FFF2-40B4-BE49-F238E27FC236}">
                <a16:creationId xmlns:a16="http://schemas.microsoft.com/office/drawing/2014/main" id="{6538EFE6-799D-49B3-9D61-CA2913CDC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5075238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untitled2">
            <a:extLst>
              <a:ext uri="{FF2B5EF4-FFF2-40B4-BE49-F238E27FC236}">
                <a16:creationId xmlns:a16="http://schemas.microsoft.com/office/drawing/2014/main" id="{BE5C435E-59E9-4259-930A-A9687F7E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97200"/>
            <a:ext cx="51943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60" name="Group 48">
            <a:extLst>
              <a:ext uri="{FF2B5EF4-FFF2-40B4-BE49-F238E27FC236}">
                <a16:creationId xmlns:a16="http://schemas.microsoft.com/office/drawing/2014/main" id="{0CDD9E7C-76CA-48F3-883D-D8AEB289A3F2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2041525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Χρήση</a:t>
                      </a:r>
                    </a:p>
                  </a:txBody>
                  <a:tcPr marT="45706" marB="4570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Πηγή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Na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&amp;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Cl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, για την παρασκευή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HCl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και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Na-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ενώσεων. Λειώσιμο πάγου στους δρόμους.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Όνομα</a:t>
                      </a:r>
                    </a:p>
                  </a:txBody>
                  <a:tcPr marT="45706" marB="4570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Από τη λέξη 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άλας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06" marB="457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Halite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(GB),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(F),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Verdana" pitchFamily="34" charset="0"/>
                        </a:rPr>
                        <a:t>Steinsalz (D)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06" marB="4570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4555" name="Rectangle 43">
            <a:extLst>
              <a:ext uri="{FF2B5EF4-FFF2-40B4-BE49-F238E27FC236}">
                <a16:creationId xmlns:a16="http://schemas.microsoft.com/office/drawing/2014/main" id="{0DD56365-E494-45DB-93B0-47411138A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278813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686050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NaCl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Αλίτης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4000" b="1">
                <a:solidFill>
                  <a:srgbClr val="FFFFFF"/>
                </a:solidFill>
              </a:rPr>
              <a:t>Κυβικό</a:t>
            </a:r>
          </a:p>
        </p:txBody>
      </p:sp>
      <p:pic>
        <p:nvPicPr>
          <p:cNvPr id="14349" name="Picture 55" descr="untitled1">
            <a:extLst>
              <a:ext uri="{FF2B5EF4-FFF2-40B4-BE49-F238E27FC236}">
                <a16:creationId xmlns:a16="http://schemas.microsoft.com/office/drawing/2014/main" id="{0398A8B8-9B18-42D1-B763-7FB555C9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049713"/>
            <a:ext cx="879633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60473B3E-8C3F-4AA0-9263-622323897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278813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170113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CaF</a:t>
            </a:r>
            <a:r>
              <a:rPr lang="en-US" b="1" baseline="-25000">
                <a:solidFill>
                  <a:srgbClr val="FFFFFF"/>
                </a:solidFill>
              </a:rPr>
              <a:t>2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Φθορίτης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4000" b="1">
                <a:solidFill>
                  <a:srgbClr val="FFFFFF"/>
                </a:solidFill>
              </a:rPr>
              <a:t>Κυβικό</a:t>
            </a:r>
          </a:p>
        </p:txBody>
      </p:sp>
      <p:graphicFrame>
        <p:nvGraphicFramePr>
          <p:cNvPr id="128003" name="Group 3">
            <a:extLst>
              <a:ext uri="{FF2B5EF4-FFF2-40B4-BE49-F238E27FC236}">
                <a16:creationId xmlns:a16="http://schemas.microsoft.com/office/drawing/2014/main" id="{990D3A20-5D46-42F1-B978-ED07587E8964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68438"/>
          <a:ext cx="8686800" cy="2011362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Μορφή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Κρύσταλλοι κυβικοί. Συνδιαβλαστάνοντες δίδυμοι κατά [111]. Συσσωματώματα συμπαγή κοκκώδη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67" name="Picture 14" descr="halite">
            <a:extLst>
              <a:ext uri="{FF2B5EF4-FFF2-40B4-BE49-F238E27FC236}">
                <a16:creationId xmlns:a16="http://schemas.microsoft.com/office/drawing/2014/main" id="{3107088D-B12A-4ED7-BE09-E9B3BFF9B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0"/>
            <a:ext cx="16002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 descr="fluorite_2">
            <a:extLst>
              <a:ext uri="{FF2B5EF4-FFF2-40B4-BE49-F238E27FC236}">
                <a16:creationId xmlns:a16="http://schemas.microsoft.com/office/drawing/2014/main" id="{A397AF79-2CE6-44E0-8D00-C157D1B3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2098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2" descr="untitled1">
            <a:extLst>
              <a:ext uri="{FF2B5EF4-FFF2-40B4-BE49-F238E27FC236}">
                <a16:creationId xmlns:a16="http://schemas.microsoft.com/office/drawing/2014/main" id="{224874A4-73F7-4CAB-B4DB-DB983E57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716338"/>
            <a:ext cx="878681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89" name="Group 65">
            <a:extLst>
              <a:ext uri="{FF2B5EF4-FFF2-40B4-BE49-F238E27FC236}">
                <a16:creationId xmlns:a16="http://schemas.microsoft.com/office/drawing/2014/main" id="{D8710C97-BA80-44AB-97C6-5D18ED2052D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5334000" cy="47545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Λάμψη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Υαλώδης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Χρώμα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Αχρωμο, λευκό, πράσινο, κίτρινο, ιώδες κλπ. Χρωματισμός κατά ζώνες. 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Γρ. σκόνης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Λευκή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Σκληρότητα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Ειδ. βάρος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3,2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Σχισμός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Τέλειος (111)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Φθορισμός</a:t>
                      </a:r>
                    </a:p>
                  </a:txBody>
                  <a:tcPr marT="45717" marB="4571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Σε υπεριώδες φως</a:t>
                      </a:r>
                    </a:p>
                  </a:txBody>
                  <a:tcPr marT="45717" marB="4571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413" name="Picture 45" descr="streak_white">
            <a:extLst>
              <a:ext uri="{FF2B5EF4-FFF2-40B4-BE49-F238E27FC236}">
                <a16:creationId xmlns:a16="http://schemas.microsoft.com/office/drawing/2014/main" id="{7993D200-D1F8-49A4-AF37-5E927A3AB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8683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73" name="Rectangle 49">
            <a:extLst>
              <a:ext uri="{FF2B5EF4-FFF2-40B4-BE49-F238E27FC236}">
                <a16:creationId xmlns:a16="http://schemas.microsoft.com/office/drawing/2014/main" id="{BC1FD32C-0453-4035-B05F-7988B181B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278813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170113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CaF</a:t>
            </a:r>
            <a:r>
              <a:rPr lang="en-US" b="1" baseline="-25000">
                <a:solidFill>
                  <a:srgbClr val="FFFFFF"/>
                </a:solidFill>
              </a:rPr>
              <a:t>2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Φθορίτης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4000" b="1">
                <a:solidFill>
                  <a:srgbClr val="FFFFFF"/>
                </a:solidFill>
              </a:rPr>
              <a:t>Κυβικό</a:t>
            </a:r>
          </a:p>
        </p:txBody>
      </p:sp>
      <p:pic>
        <p:nvPicPr>
          <p:cNvPr id="16415" name="Picture 68" descr="untitled1">
            <a:extLst>
              <a:ext uri="{FF2B5EF4-FFF2-40B4-BE49-F238E27FC236}">
                <a16:creationId xmlns:a16="http://schemas.microsoft.com/office/drawing/2014/main" id="{9E9052F4-0129-4732-89E2-F66BB623B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9138"/>
            <a:ext cx="3017838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>
            <a:extLst>
              <a:ext uri="{FF2B5EF4-FFF2-40B4-BE49-F238E27FC236}">
                <a16:creationId xmlns:a16="http://schemas.microsoft.com/office/drawing/2014/main" id="{25E382A4-0FA9-4F55-934D-EFF6F6CF4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278813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170113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CaF</a:t>
            </a:r>
            <a:r>
              <a:rPr lang="en-US" b="1" baseline="-25000">
                <a:solidFill>
                  <a:srgbClr val="FFFFFF"/>
                </a:solidFill>
              </a:rPr>
              <a:t>2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Φθορίτης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4000" b="1">
                <a:solidFill>
                  <a:srgbClr val="FFFFFF"/>
                </a:solidFill>
              </a:rPr>
              <a:t>Κυβικό</a:t>
            </a:r>
          </a:p>
        </p:txBody>
      </p:sp>
      <p:pic>
        <p:nvPicPr>
          <p:cNvPr id="17411" name="Picture 12" descr="untitled1">
            <a:extLst>
              <a:ext uri="{FF2B5EF4-FFF2-40B4-BE49-F238E27FC236}">
                <a16:creationId xmlns:a16="http://schemas.microsoft.com/office/drawing/2014/main" id="{5B4769D6-45EF-449B-A294-5FD8332A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324643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 descr="untitled1">
            <a:extLst>
              <a:ext uri="{FF2B5EF4-FFF2-40B4-BE49-F238E27FC236}">
                <a16:creationId xmlns:a16="http://schemas.microsoft.com/office/drawing/2014/main" id="{382F88C5-6B4F-4392-BCAE-C7F107B4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324643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Group 2">
            <a:extLst>
              <a:ext uri="{FF2B5EF4-FFF2-40B4-BE49-F238E27FC236}">
                <a16:creationId xmlns:a16="http://schemas.microsoft.com/office/drawing/2014/main" id="{911D7899-7E42-48B2-93B8-ED48AC340C9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82725"/>
          <a:ext cx="8305800" cy="1646238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Εμφάνιση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Κοινό ορυκτό των υδροθερμικών φλεβών. Βρίσκεται με χαλαζία, ασβεστίτη, δολομίτη, βαρύτη, απατίτη, κασσιτερίτη, βολφραμίτη κ.ά.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0062" name="Rectangle 14">
            <a:extLst>
              <a:ext uri="{FF2B5EF4-FFF2-40B4-BE49-F238E27FC236}">
                <a16:creationId xmlns:a16="http://schemas.microsoft.com/office/drawing/2014/main" id="{33E76E29-B8FC-4BC5-8DE0-2A14CC44B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278813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170113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CaF</a:t>
            </a:r>
            <a:r>
              <a:rPr lang="en-US" b="1" baseline="-25000">
                <a:solidFill>
                  <a:srgbClr val="FFFFFF"/>
                </a:solidFill>
              </a:rPr>
              <a:t>2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Φθορίτης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4000" b="1">
                <a:solidFill>
                  <a:srgbClr val="FFFFFF"/>
                </a:solidFill>
              </a:rPr>
              <a:t>Κυβικό</a:t>
            </a:r>
          </a:p>
        </p:txBody>
      </p:sp>
      <p:pic>
        <p:nvPicPr>
          <p:cNvPr id="18438" name="Picture 17" descr="untitled1">
            <a:extLst>
              <a:ext uri="{FF2B5EF4-FFF2-40B4-BE49-F238E27FC236}">
                <a16:creationId xmlns:a16="http://schemas.microsoft.com/office/drawing/2014/main" id="{0A2891E5-A361-4CBD-92F9-272AD3DFF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357563"/>
            <a:ext cx="78359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24" name="Group 28">
            <a:extLst>
              <a:ext uri="{FF2B5EF4-FFF2-40B4-BE49-F238E27FC236}">
                <a16:creationId xmlns:a16="http://schemas.microsoft.com/office/drawing/2014/main" id="{154927CD-4B46-47C7-8E84-AF76F398188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Χαλυβουργία, διακοσμητική, υαλουργία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HF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fluere=ρέω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, εύτηκτος, μεταλλουργία.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Fluorite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(GB),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(F),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Verdana" pitchFamily="34" charset="0"/>
                        </a:rPr>
                        <a:t>Fluorit (D)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2123" name="Rectangle 27">
            <a:extLst>
              <a:ext uri="{FF2B5EF4-FFF2-40B4-BE49-F238E27FC236}">
                <a16:creationId xmlns:a16="http://schemas.microsoft.com/office/drawing/2014/main" id="{2C0A73C1-C0DC-45C9-85DF-B5A60BDEF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278813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170113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CaF</a:t>
            </a:r>
            <a:r>
              <a:rPr lang="en-US" b="1" baseline="-25000">
                <a:solidFill>
                  <a:srgbClr val="FFFFFF"/>
                </a:solidFill>
              </a:rPr>
              <a:t>2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Φθορίτης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4000" b="1">
                <a:solidFill>
                  <a:srgbClr val="FFFFFF"/>
                </a:solidFill>
              </a:rPr>
              <a:t>Κυβικό</a:t>
            </a:r>
          </a:p>
        </p:txBody>
      </p:sp>
      <p:pic>
        <p:nvPicPr>
          <p:cNvPr id="19469" name="Picture 32" descr="untitled1">
            <a:extLst>
              <a:ext uri="{FF2B5EF4-FFF2-40B4-BE49-F238E27FC236}">
                <a16:creationId xmlns:a16="http://schemas.microsoft.com/office/drawing/2014/main" id="{15727241-E34A-47E8-A929-704896B2D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933825"/>
            <a:ext cx="866775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E1CE61D0-C35E-48E3-A6B3-BBA1CD0477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089025"/>
            <a:ext cx="7678737" cy="10985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l-GR" sz="6600" b="1">
                <a:latin typeface="Times New Roman" charset="0"/>
              </a:rPr>
              <a:t>Θειϊκά</a:t>
            </a:r>
          </a:p>
        </p:txBody>
      </p:sp>
      <p:pic>
        <p:nvPicPr>
          <p:cNvPr id="20483" name="Picture 7" descr="untitled1">
            <a:extLst>
              <a:ext uri="{FF2B5EF4-FFF2-40B4-BE49-F238E27FC236}">
                <a16:creationId xmlns:a16="http://schemas.microsoft.com/office/drawing/2014/main" id="{17435D26-2DD4-4293-A3BF-B9855538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473450"/>
            <a:ext cx="695801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AB4FE8BA-6182-4B2D-9763-79051EA69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8788" y="433388"/>
            <a:ext cx="5662612" cy="1006475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3651250" algn="l"/>
              </a:tabLst>
              <a:defRPr/>
            </a:pPr>
            <a:r>
              <a:rPr lang="el-GR" sz="5400" b="1">
                <a:latin typeface="Times New Roman" charset="0"/>
              </a:rPr>
              <a:t>ΘΕΙΪΚΑ		</a:t>
            </a:r>
            <a:r>
              <a:rPr lang="en-US" sz="6000" b="1">
                <a:solidFill>
                  <a:srgbClr val="003399"/>
                </a:solidFill>
                <a:latin typeface="Times New Roman" charset="0"/>
              </a:rPr>
              <a:t>A</a:t>
            </a:r>
            <a:r>
              <a:rPr lang="en-US" sz="6000" b="1">
                <a:solidFill>
                  <a:srgbClr val="FF0000"/>
                </a:solidFill>
                <a:latin typeface="Times New Roman" charset="0"/>
              </a:rPr>
              <a:t>SO</a:t>
            </a:r>
            <a:r>
              <a:rPr lang="en-US" sz="6000" b="1" baseline="-25000">
                <a:solidFill>
                  <a:srgbClr val="FF0000"/>
                </a:solidFill>
                <a:latin typeface="Times New Roman" charset="0"/>
              </a:rPr>
              <a:t>4</a:t>
            </a:r>
            <a:endParaRPr lang="el-GR" sz="6000" b="1" baseline="-250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F8255DC6-CDF1-4C8D-9157-A1DE601D2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286000"/>
            <a:ext cx="5562600" cy="3200400"/>
          </a:xfrm>
          <a:solidFill>
            <a:srgbClr val="E8E0E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marL="0" indent="0" algn="ctr" eaLnBrk="1" hangingPunct="1">
              <a:spcBef>
                <a:spcPct val="100000"/>
              </a:spcBef>
              <a:buFont typeface="Wingdings" panose="05000000000000000000" pitchFamily="2" charset="2"/>
              <a:buNone/>
              <a:defRPr/>
            </a:pPr>
            <a:r>
              <a:rPr lang="el-GR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= μέταλλο</a:t>
            </a:r>
          </a:p>
          <a:p>
            <a:pPr marL="0" indent="0" algn="ctr" eaLnBrk="1" hangingPunct="1">
              <a:spcBef>
                <a:spcPct val="100000"/>
              </a:spcBef>
              <a:buFont typeface="Wingdings" panose="05000000000000000000" pitchFamily="2" charset="2"/>
              <a:buNone/>
              <a:defRPr/>
            </a:pPr>
            <a:r>
              <a:rPr lang="en-US" sz="480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Ba, Ca, Sr, Pb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1EB5707E-8E38-4D9F-B41D-47D1A0FED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33388"/>
            <a:ext cx="7467600" cy="1006475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tabLst>
                <a:tab pos="3651250" algn="l"/>
              </a:tabLst>
              <a:defRPr/>
            </a:pPr>
            <a:r>
              <a:rPr lang="el-GR" sz="5400" b="1">
                <a:latin typeface="Times New Roman" charset="0"/>
              </a:rPr>
              <a:t>ΑΛΟΓΟΝΙΔΙΑ		</a:t>
            </a:r>
            <a:r>
              <a:rPr lang="en-US" sz="6000" b="1">
                <a:solidFill>
                  <a:srgbClr val="003399"/>
                </a:solidFill>
                <a:latin typeface="Times New Roman" charset="0"/>
              </a:rPr>
              <a:t>A</a:t>
            </a:r>
            <a:r>
              <a:rPr lang="en-US" sz="6000" b="1">
                <a:solidFill>
                  <a:srgbClr val="FF0000"/>
                </a:solidFill>
                <a:latin typeface="Times New Roman" charset="0"/>
              </a:rPr>
              <a:t>X</a:t>
            </a:r>
            <a:r>
              <a:rPr lang="en-US" sz="6000" b="1" baseline="-25000">
                <a:solidFill>
                  <a:srgbClr val="FF0000"/>
                </a:solidFill>
                <a:latin typeface="Times New Roman" charset="0"/>
              </a:rPr>
              <a:t>p</a:t>
            </a:r>
            <a:endParaRPr lang="el-GR" sz="6000" b="1" baseline="-250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9C60DC6B-60DD-427C-9969-EBDB8A4D1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286000"/>
            <a:ext cx="5562600" cy="3200400"/>
          </a:xfrm>
          <a:solidFill>
            <a:srgbClr val="E8E0E0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marL="0" indent="0" algn="ctr" eaLnBrk="1" hangingPunct="1">
              <a:spcBef>
                <a:spcPct val="100000"/>
              </a:spcBef>
              <a:buFont typeface="Wingdings" panose="05000000000000000000" pitchFamily="2" charset="2"/>
              <a:buNone/>
              <a:defRPr/>
            </a:pPr>
            <a:r>
              <a:rPr lang="el-GR" sz="4800" b="1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= μέταλλο</a:t>
            </a:r>
            <a:endParaRPr lang="en-US" sz="4800" b="1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spcBef>
                <a:spcPct val="100000"/>
              </a:spcBef>
              <a:buFont typeface="Wingdings" panose="05000000000000000000" pitchFamily="2" charset="2"/>
              <a:buNone/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 = F, Cl, Br, I</a:t>
            </a:r>
            <a:endParaRPr lang="el-GR" sz="4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AA8971C7-0532-48AF-9D84-4D70BAAA7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62925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l-GR"/>
              <a:t>Θεϊικά</a:t>
            </a:r>
          </a:p>
        </p:txBody>
      </p:sp>
      <p:sp>
        <p:nvSpPr>
          <p:cNvPr id="139267" name="Text Box 3">
            <a:extLst>
              <a:ext uri="{FF2B5EF4-FFF2-40B4-BE49-F238E27FC236}">
                <a16:creationId xmlns:a16="http://schemas.microsoft.com/office/drawing/2014/main" id="{B84B9456-E2DE-4CDD-9919-1CACF0561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1219200"/>
            <a:ext cx="6000750" cy="5334000"/>
          </a:xfrm>
          <a:prstGeom prst="rect">
            <a:avLst/>
          </a:prstGeom>
          <a:solidFill>
            <a:srgbClr val="E8E0E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Aft>
                <a:spcPct val="30000"/>
              </a:spcAft>
              <a:tabLst>
                <a:tab pos="3149600" algn="l"/>
                <a:tab pos="5199063" algn="l"/>
              </a:tabLst>
              <a:defRPr/>
            </a:pPr>
            <a:r>
              <a:rPr lang="el-GR" sz="3600" b="1" dirty="0">
                <a:solidFill>
                  <a:srgbClr val="003399"/>
                </a:solidFill>
              </a:rPr>
              <a:t>Α</a:t>
            </a:r>
            <a:r>
              <a:rPr lang="en-US" sz="3600" b="1" dirty="0">
                <a:solidFill>
                  <a:srgbClr val="FF0000"/>
                </a:solidFill>
              </a:rPr>
              <a:t>SO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  <a:r>
              <a:rPr lang="en-US" sz="2800" b="1" dirty="0">
                <a:solidFill>
                  <a:srgbClr val="003399"/>
                </a:solidFill>
              </a:rPr>
              <a:t>	</a:t>
            </a:r>
            <a:endParaRPr lang="el-GR" sz="2800" b="1" dirty="0">
              <a:solidFill>
                <a:srgbClr val="003399"/>
              </a:solidFill>
            </a:endParaRPr>
          </a:p>
          <a:p>
            <a:pPr>
              <a:tabLst>
                <a:tab pos="3149600" algn="l"/>
                <a:tab pos="5199063" algn="l"/>
              </a:tabLst>
              <a:defRPr/>
            </a:pPr>
            <a:r>
              <a:rPr lang="el-GR" sz="2800" b="1" dirty="0">
                <a:solidFill>
                  <a:schemeClr val="bg2"/>
                </a:solidFill>
              </a:rPr>
              <a:t>Βαρύτης</a:t>
            </a:r>
            <a:r>
              <a:rPr lang="el-GR" sz="2800" b="1" dirty="0"/>
              <a:t> 	</a:t>
            </a:r>
            <a:r>
              <a:rPr lang="en-US" sz="2800" b="1" dirty="0">
                <a:solidFill>
                  <a:srgbClr val="003399"/>
                </a:solidFill>
              </a:rPr>
              <a:t>Ba</a:t>
            </a:r>
            <a:r>
              <a:rPr lang="en-US" sz="2800" b="1" dirty="0">
                <a:solidFill>
                  <a:srgbClr val="FF0000"/>
                </a:solidFill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  <a:endParaRPr lang="el-GR" sz="2800" b="1" baseline="-25000" dirty="0">
              <a:solidFill>
                <a:srgbClr val="FF0000"/>
              </a:solidFill>
            </a:endParaRPr>
          </a:p>
          <a:p>
            <a:pPr>
              <a:tabLst>
                <a:tab pos="3149600" algn="l"/>
                <a:tab pos="5199063" algn="l"/>
              </a:tabLst>
              <a:defRPr/>
            </a:pPr>
            <a:r>
              <a:rPr lang="el-GR" sz="2800" b="1" dirty="0">
                <a:solidFill>
                  <a:schemeClr val="bg2"/>
                </a:solidFill>
              </a:rPr>
              <a:t>Ανυδρίτης</a:t>
            </a:r>
            <a:r>
              <a:rPr lang="el-GR" sz="2800" b="1" dirty="0"/>
              <a:t> 	</a:t>
            </a:r>
            <a:r>
              <a:rPr lang="en-US" sz="2800" b="1" dirty="0">
                <a:solidFill>
                  <a:srgbClr val="003399"/>
                </a:solidFill>
              </a:rPr>
              <a:t>Ca</a:t>
            </a:r>
            <a:r>
              <a:rPr lang="en-US" sz="2800" b="1" dirty="0">
                <a:solidFill>
                  <a:srgbClr val="FF0000"/>
                </a:solidFill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  <a:endParaRPr lang="el-GR" sz="2800" b="1" dirty="0">
              <a:solidFill>
                <a:srgbClr val="FF0000"/>
              </a:solidFill>
            </a:endParaRPr>
          </a:p>
          <a:p>
            <a:pPr>
              <a:tabLst>
                <a:tab pos="3149600" algn="l"/>
                <a:tab pos="5199063" algn="l"/>
              </a:tabLst>
              <a:defRPr/>
            </a:pPr>
            <a:r>
              <a:rPr lang="el-GR" sz="2800" b="1" dirty="0">
                <a:solidFill>
                  <a:schemeClr val="bg2"/>
                </a:solidFill>
              </a:rPr>
              <a:t>Αγγλεσίτης</a:t>
            </a:r>
            <a:r>
              <a:rPr lang="en-US" sz="2800" b="1" dirty="0"/>
              <a:t>	</a:t>
            </a:r>
            <a:r>
              <a:rPr lang="en-US" sz="2800" b="1" dirty="0">
                <a:solidFill>
                  <a:srgbClr val="003399"/>
                </a:solidFill>
              </a:rPr>
              <a:t>Pb</a:t>
            </a:r>
            <a:r>
              <a:rPr lang="en-US" sz="2800" b="1" dirty="0">
                <a:solidFill>
                  <a:srgbClr val="FF0000"/>
                </a:solidFill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  <a:endParaRPr lang="el-GR" sz="2800" b="1" dirty="0">
              <a:solidFill>
                <a:srgbClr val="FF0000"/>
              </a:solidFill>
            </a:endParaRPr>
          </a:p>
          <a:p>
            <a:pPr>
              <a:tabLst>
                <a:tab pos="3149600" algn="l"/>
                <a:tab pos="5199063" algn="l"/>
              </a:tabLst>
              <a:defRPr/>
            </a:pPr>
            <a:r>
              <a:rPr lang="el-GR" sz="2800" b="1" dirty="0">
                <a:solidFill>
                  <a:schemeClr val="bg2"/>
                </a:solidFill>
              </a:rPr>
              <a:t>Σελεστίνης</a:t>
            </a:r>
            <a:r>
              <a:rPr lang="en-US" sz="2800" b="1" dirty="0"/>
              <a:t>	</a:t>
            </a:r>
            <a:r>
              <a:rPr lang="en-US" sz="2800" b="1" dirty="0">
                <a:solidFill>
                  <a:srgbClr val="003399"/>
                </a:solidFill>
              </a:rPr>
              <a:t>Sr</a:t>
            </a:r>
            <a:r>
              <a:rPr lang="en-US" sz="2800" b="1" dirty="0">
                <a:solidFill>
                  <a:srgbClr val="FF0000"/>
                </a:solidFill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</a:p>
          <a:p>
            <a:pPr>
              <a:tabLst>
                <a:tab pos="3149600" algn="l"/>
                <a:tab pos="5199063" algn="l"/>
              </a:tabLst>
              <a:defRPr/>
            </a:pPr>
            <a:endParaRPr lang="el-GR" sz="3600" b="1" dirty="0">
              <a:solidFill>
                <a:srgbClr val="003399"/>
              </a:solidFill>
            </a:endParaRPr>
          </a:p>
          <a:p>
            <a:pPr>
              <a:spcAft>
                <a:spcPct val="30000"/>
              </a:spcAft>
              <a:tabLst>
                <a:tab pos="3149600" algn="l"/>
                <a:tab pos="5199063" algn="l"/>
              </a:tabLst>
              <a:defRPr/>
            </a:pPr>
            <a:r>
              <a:rPr lang="el-GR" sz="3600" b="1" dirty="0">
                <a:solidFill>
                  <a:srgbClr val="003399"/>
                </a:solidFill>
              </a:rPr>
              <a:t>Α</a:t>
            </a:r>
            <a:r>
              <a:rPr lang="en-US" sz="3600" b="1" dirty="0">
                <a:solidFill>
                  <a:srgbClr val="FF0000"/>
                </a:solidFill>
              </a:rPr>
              <a:t>SO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  <a:r>
              <a:rPr lang="el-GR" sz="3600" b="1" dirty="0">
                <a:solidFill>
                  <a:srgbClr val="000000"/>
                </a:solidFill>
              </a:rPr>
              <a:t>·Η</a:t>
            </a:r>
            <a:r>
              <a:rPr lang="el-GR" b="1" baseline="-25000" dirty="0">
                <a:solidFill>
                  <a:srgbClr val="000000"/>
                </a:solidFill>
              </a:rPr>
              <a:t>2</a:t>
            </a:r>
            <a:r>
              <a:rPr lang="el-GR" sz="3600" b="1" dirty="0">
                <a:solidFill>
                  <a:srgbClr val="000000"/>
                </a:solidFill>
              </a:rPr>
              <a:t>Ο</a:t>
            </a:r>
            <a:endParaRPr lang="el-GR" sz="2800" dirty="0">
              <a:solidFill>
                <a:srgbClr val="000000"/>
              </a:solidFill>
            </a:endParaRPr>
          </a:p>
          <a:p>
            <a:pPr>
              <a:tabLst>
                <a:tab pos="3149600" algn="l"/>
                <a:tab pos="5199063" algn="l"/>
              </a:tabLst>
              <a:defRPr/>
            </a:pPr>
            <a:r>
              <a:rPr lang="el-GR" sz="2800" b="1" dirty="0">
                <a:solidFill>
                  <a:schemeClr val="bg2"/>
                </a:solidFill>
              </a:rPr>
              <a:t>Γύψος</a:t>
            </a:r>
            <a:r>
              <a:rPr lang="el-GR" sz="2800" b="1" dirty="0"/>
              <a:t> 	</a:t>
            </a:r>
            <a:r>
              <a:rPr lang="en-US" sz="2800" b="1" dirty="0">
                <a:solidFill>
                  <a:srgbClr val="003399"/>
                </a:solidFill>
              </a:rPr>
              <a:t>Ca</a:t>
            </a:r>
            <a:r>
              <a:rPr lang="en-US" sz="2800" b="1" dirty="0">
                <a:solidFill>
                  <a:srgbClr val="FF0000"/>
                </a:solidFill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</a:rPr>
              <a:t>4 </a:t>
            </a:r>
            <a:r>
              <a:rPr lang="el-GR" sz="2800" b="1" dirty="0">
                <a:solidFill>
                  <a:srgbClr val="000000"/>
                </a:solidFill>
              </a:rPr>
              <a:t>·</a:t>
            </a:r>
            <a:r>
              <a:rPr lang="en-US" sz="2800" b="1" dirty="0">
                <a:solidFill>
                  <a:srgbClr val="000000"/>
                </a:solidFill>
              </a:rPr>
              <a:t>2</a:t>
            </a:r>
            <a:r>
              <a:rPr lang="el-GR" sz="2800" b="1" dirty="0">
                <a:solidFill>
                  <a:srgbClr val="000000"/>
                </a:solidFill>
              </a:rPr>
              <a:t>Η</a:t>
            </a:r>
            <a:r>
              <a:rPr lang="el-GR" sz="2800" b="1" baseline="-25000" dirty="0">
                <a:solidFill>
                  <a:srgbClr val="000000"/>
                </a:solidFill>
              </a:rPr>
              <a:t>2</a:t>
            </a:r>
            <a:r>
              <a:rPr lang="el-GR" sz="2800" b="1" dirty="0">
                <a:solidFill>
                  <a:srgbClr val="000000"/>
                </a:solidFill>
              </a:rPr>
              <a:t>Ο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>
              <a:tabLst>
                <a:tab pos="3149600" algn="l"/>
                <a:tab pos="5199063" algn="l"/>
              </a:tabLst>
              <a:defRPr/>
            </a:pPr>
            <a:r>
              <a:rPr lang="el-GR" sz="2800" b="1" dirty="0">
                <a:solidFill>
                  <a:schemeClr val="bg2"/>
                </a:solidFill>
              </a:rPr>
              <a:t>Χαλκανθίτης</a:t>
            </a:r>
            <a:r>
              <a:rPr lang="el-GR" sz="2800" b="1" dirty="0"/>
              <a:t> 	</a:t>
            </a:r>
            <a:r>
              <a:rPr lang="en-US" sz="2800" b="1" dirty="0">
                <a:solidFill>
                  <a:srgbClr val="003399"/>
                </a:solidFill>
              </a:rPr>
              <a:t>Cu</a:t>
            </a:r>
            <a:r>
              <a:rPr lang="en-US" sz="2800" b="1" dirty="0">
                <a:solidFill>
                  <a:srgbClr val="FF0000"/>
                </a:solidFill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</a:rPr>
              <a:t>4 </a:t>
            </a:r>
            <a:r>
              <a:rPr lang="el-GR" sz="2800" b="1" dirty="0">
                <a:solidFill>
                  <a:srgbClr val="000000"/>
                </a:solidFill>
              </a:rPr>
              <a:t>·</a:t>
            </a:r>
            <a:r>
              <a:rPr lang="en-US" sz="2800" b="1" dirty="0">
                <a:solidFill>
                  <a:srgbClr val="000000"/>
                </a:solidFill>
              </a:rPr>
              <a:t>5</a:t>
            </a:r>
            <a:r>
              <a:rPr lang="el-GR" sz="2800" b="1" dirty="0">
                <a:solidFill>
                  <a:srgbClr val="000000"/>
                </a:solidFill>
              </a:rPr>
              <a:t>Η</a:t>
            </a:r>
            <a:r>
              <a:rPr lang="el-GR" sz="2800" b="1" baseline="-25000" dirty="0">
                <a:solidFill>
                  <a:srgbClr val="000000"/>
                </a:solidFill>
              </a:rPr>
              <a:t>2</a:t>
            </a:r>
            <a:r>
              <a:rPr lang="el-GR" sz="2800" b="1" dirty="0">
                <a:solidFill>
                  <a:srgbClr val="000000"/>
                </a:solidFill>
              </a:rPr>
              <a:t>Ο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>
              <a:tabLst>
                <a:tab pos="3149600" algn="l"/>
                <a:tab pos="5199063" algn="l"/>
              </a:tabLst>
              <a:defRPr/>
            </a:pPr>
            <a:r>
              <a:rPr lang="el-GR" sz="2800" b="1" dirty="0">
                <a:solidFill>
                  <a:schemeClr val="bg2"/>
                </a:solidFill>
              </a:rPr>
              <a:t>Εψομίτης</a:t>
            </a:r>
            <a:r>
              <a:rPr lang="el-GR" sz="2800" b="1" dirty="0"/>
              <a:t> 	</a:t>
            </a:r>
            <a:r>
              <a:rPr lang="en-US" sz="2800" b="1" dirty="0">
                <a:solidFill>
                  <a:srgbClr val="003399"/>
                </a:solidFill>
              </a:rPr>
              <a:t>Mg</a:t>
            </a:r>
            <a:r>
              <a:rPr lang="en-US" sz="2800" b="1" dirty="0">
                <a:solidFill>
                  <a:srgbClr val="FF0000"/>
                </a:solidFill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</a:rPr>
              <a:t>4</a:t>
            </a:r>
            <a:r>
              <a:rPr lang="el-GR" sz="2800" b="1" dirty="0">
                <a:solidFill>
                  <a:srgbClr val="000000"/>
                </a:solidFill>
              </a:rPr>
              <a:t>·</a:t>
            </a:r>
            <a:r>
              <a:rPr lang="en-US" sz="2800" b="1" dirty="0">
                <a:solidFill>
                  <a:srgbClr val="000000"/>
                </a:solidFill>
              </a:rPr>
              <a:t>7</a:t>
            </a:r>
            <a:r>
              <a:rPr lang="el-GR" sz="2800" b="1" dirty="0">
                <a:solidFill>
                  <a:srgbClr val="000000"/>
                </a:solidFill>
              </a:rPr>
              <a:t>Η</a:t>
            </a:r>
            <a:r>
              <a:rPr lang="el-GR" sz="2800" b="1" baseline="-25000" dirty="0">
                <a:solidFill>
                  <a:srgbClr val="000000"/>
                </a:solidFill>
              </a:rPr>
              <a:t>2</a:t>
            </a:r>
            <a:r>
              <a:rPr lang="el-GR" sz="2800" b="1" dirty="0">
                <a:solidFill>
                  <a:srgbClr val="000000"/>
                </a:solidFill>
              </a:rPr>
              <a:t>Ο</a:t>
            </a:r>
            <a:endParaRPr lang="en-US" sz="2800" b="1" baseline="-25000" dirty="0">
              <a:solidFill>
                <a:srgbClr val="FF0000"/>
              </a:solidFill>
            </a:endParaRPr>
          </a:p>
          <a:p>
            <a:pPr>
              <a:tabLst>
                <a:tab pos="3149600" algn="l"/>
                <a:tab pos="5199063" algn="l"/>
              </a:tabLst>
              <a:defRPr/>
            </a:pP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sulfur_atom_1">
            <a:extLst>
              <a:ext uri="{FF2B5EF4-FFF2-40B4-BE49-F238E27FC236}">
                <a16:creationId xmlns:a16="http://schemas.microsoft.com/office/drawing/2014/main" id="{EF7B133A-B30F-4544-A4E1-C1109449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762000"/>
            <a:ext cx="5481637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3" name="Picture 15" descr="sulfur_atom_2">
            <a:extLst>
              <a:ext uri="{FF2B5EF4-FFF2-40B4-BE49-F238E27FC236}">
                <a16:creationId xmlns:a16="http://schemas.microsoft.com/office/drawing/2014/main" id="{BEF52539-BEF6-404C-989E-E6A65253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762000"/>
            <a:ext cx="5481637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84" name="Rectangle 16">
            <a:extLst>
              <a:ext uri="{FF2B5EF4-FFF2-40B4-BE49-F238E27FC236}">
                <a16:creationId xmlns:a16="http://schemas.microsoft.com/office/drawing/2014/main" id="{81A45509-0EC5-4B76-91D2-14800EAA5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1685925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170113" algn="l"/>
                <a:tab pos="6116638" algn="l"/>
              </a:tabLst>
              <a:defRPr/>
            </a:pPr>
            <a:r>
              <a:rPr lang="el-GR" sz="4800" b="1">
                <a:solidFill>
                  <a:schemeClr val="hlink"/>
                </a:solidFill>
              </a:rPr>
              <a:t>Θείο</a:t>
            </a:r>
            <a:endParaRPr lang="el-GR" sz="4000" b="1">
              <a:solidFill>
                <a:srgbClr val="FFFFFF"/>
              </a:solidFill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72495E0F-3571-4D4F-B202-CE967319D5E1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434975"/>
            <a:ext cx="2792413" cy="6073775"/>
            <a:chOff x="3792" y="274"/>
            <a:chExt cx="1759" cy="3826"/>
          </a:xfrm>
        </p:grpSpPr>
        <p:sp>
          <p:nvSpPr>
            <p:cNvPr id="135187" name="Text Box 19">
              <a:extLst>
                <a:ext uri="{FF2B5EF4-FFF2-40B4-BE49-F238E27FC236}">
                  <a16:creationId xmlns:a16="http://schemas.microsoft.com/office/drawing/2014/main" id="{BFCDDD2C-BA43-4E8D-9E84-315D273ADF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74"/>
              <a:ext cx="91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600" b="1"/>
                <a:t>S</a:t>
              </a:r>
              <a:r>
                <a:rPr lang="el-GR" sz="6600" b="1" baseline="30000"/>
                <a:t>-2</a:t>
              </a:r>
            </a:p>
          </p:txBody>
        </p:sp>
        <p:sp>
          <p:nvSpPr>
            <p:cNvPr id="135188" name="Text Box 20">
              <a:extLst>
                <a:ext uri="{FF2B5EF4-FFF2-40B4-BE49-F238E27FC236}">
                  <a16:creationId xmlns:a16="http://schemas.microsoft.com/office/drawing/2014/main" id="{FAAA1E4E-E62C-4BD8-B949-399BF969D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696"/>
              <a:ext cx="17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3600" b="1"/>
                <a:t>Σουλφίδια</a:t>
              </a:r>
              <a:endParaRPr lang="el-GR" b="1" baseline="3000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>
            <a:extLst>
              <a:ext uri="{FF2B5EF4-FFF2-40B4-BE49-F238E27FC236}">
                <a16:creationId xmlns:a16="http://schemas.microsoft.com/office/drawing/2014/main" id="{B567D931-4507-49B9-B888-370067F77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1685925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170113" algn="l"/>
                <a:tab pos="6116638" algn="l"/>
              </a:tabLst>
              <a:defRPr/>
            </a:pPr>
            <a:r>
              <a:rPr lang="el-GR" sz="4800" b="1">
                <a:solidFill>
                  <a:schemeClr val="hlink"/>
                </a:solidFill>
              </a:rPr>
              <a:t>Θείο</a:t>
            </a:r>
            <a:endParaRPr lang="el-GR" sz="4000" b="1">
              <a:solidFill>
                <a:srgbClr val="FFFFFF"/>
              </a:solidFill>
            </a:endParaRPr>
          </a:p>
        </p:txBody>
      </p:sp>
      <p:pic>
        <p:nvPicPr>
          <p:cNvPr id="24579" name="Picture 14" descr="sulfur_atom_3">
            <a:extLst>
              <a:ext uri="{FF2B5EF4-FFF2-40B4-BE49-F238E27FC236}">
                <a16:creationId xmlns:a16="http://schemas.microsoft.com/office/drawing/2014/main" id="{C77B5B40-A7AA-4706-A4F5-F2F106E4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757238"/>
            <a:ext cx="5484812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BE76D8DB-84EE-4F7B-838F-1442839C6AC9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57200"/>
            <a:ext cx="2430463" cy="6073775"/>
            <a:chOff x="4080" y="288"/>
            <a:chExt cx="1531" cy="3826"/>
          </a:xfrm>
        </p:grpSpPr>
        <p:grpSp>
          <p:nvGrpSpPr>
            <p:cNvPr id="24581" name="Group 12">
              <a:extLst>
                <a:ext uri="{FF2B5EF4-FFF2-40B4-BE49-F238E27FC236}">
                  <a16:creationId xmlns:a16="http://schemas.microsoft.com/office/drawing/2014/main" id="{FE55A0A4-DD3F-4D82-97FF-82D48E5CE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88"/>
              <a:ext cx="1152" cy="3826"/>
              <a:chOff x="4320" y="288"/>
              <a:chExt cx="1152" cy="3826"/>
            </a:xfrm>
          </p:grpSpPr>
          <p:sp>
            <p:nvSpPr>
              <p:cNvPr id="136202" name="Text Box 10">
                <a:extLst>
                  <a:ext uri="{FF2B5EF4-FFF2-40B4-BE49-F238E27FC236}">
                    <a16:creationId xmlns:a16="http://schemas.microsoft.com/office/drawing/2014/main" id="{D052218F-CC8D-4A13-84FB-B3B1C6DBE3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288"/>
                <a:ext cx="1046" cy="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6600" b="1"/>
                  <a:t>S</a:t>
                </a:r>
                <a:r>
                  <a:rPr lang="el-GR" sz="6600" b="1" baseline="30000"/>
                  <a:t>+6</a:t>
                </a:r>
              </a:p>
            </p:txBody>
          </p:sp>
          <p:sp>
            <p:nvSpPr>
              <p:cNvPr id="136203" name="Text Box 11">
                <a:extLst>
                  <a:ext uri="{FF2B5EF4-FFF2-40B4-BE49-F238E27FC236}">
                    <a16:creationId xmlns:a16="http://schemas.microsoft.com/office/drawing/2014/main" id="{E50D774B-8E66-4B23-9D4B-1C2F8F811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3" y="3710"/>
                <a:ext cx="111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l-GR" sz="3600" b="1"/>
                  <a:t>Θειϊκά</a:t>
                </a:r>
                <a:endParaRPr lang="el-GR" b="1" baseline="30000"/>
              </a:p>
            </p:txBody>
          </p:sp>
        </p:grpSp>
        <p:sp>
          <p:nvSpPr>
            <p:cNvPr id="136210" name="Text Box 18">
              <a:extLst>
                <a:ext uri="{FF2B5EF4-FFF2-40B4-BE49-F238E27FC236}">
                  <a16:creationId xmlns:a16="http://schemas.microsoft.com/office/drawing/2014/main" id="{E095634C-C542-4E4A-826E-ABA28BE86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979"/>
              <a:ext cx="153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/>
                <a:t>R = 0,30 Å</a:t>
              </a:r>
              <a:endParaRPr lang="el-GR" sz="320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sulfates">
            <a:extLst>
              <a:ext uri="{FF2B5EF4-FFF2-40B4-BE49-F238E27FC236}">
                <a16:creationId xmlns:a16="http://schemas.microsoft.com/office/drawing/2014/main" id="{189D2BED-FEFC-4302-BCD1-30A6FDF3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374900"/>
            <a:ext cx="7008812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7" name="Rectangle 11">
            <a:extLst>
              <a:ext uri="{FF2B5EF4-FFF2-40B4-BE49-F238E27FC236}">
                <a16:creationId xmlns:a16="http://schemas.microsoft.com/office/drawing/2014/main" id="{546DE2FC-F6EC-4CDB-AB4B-7C96DB19C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6519863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170113" algn="l"/>
                <a:tab pos="6116638" algn="l"/>
              </a:tabLst>
              <a:defRPr/>
            </a:pPr>
            <a:r>
              <a:rPr lang="el-GR" sz="4800" b="1">
                <a:solidFill>
                  <a:schemeClr val="hlink"/>
                </a:solidFill>
              </a:rPr>
              <a:t>Θειϊκή ρίζα (</a:t>
            </a:r>
            <a:r>
              <a:rPr lang="en-US" sz="4800" b="1">
                <a:solidFill>
                  <a:schemeClr val="hlink"/>
                </a:solidFill>
              </a:rPr>
              <a:t>SO</a:t>
            </a:r>
            <a:r>
              <a:rPr lang="en-US" sz="4800" b="1" baseline="-25000">
                <a:solidFill>
                  <a:schemeClr val="hlink"/>
                </a:solidFill>
              </a:rPr>
              <a:t>4</a:t>
            </a:r>
            <a:r>
              <a:rPr lang="en-US" sz="4800" b="1" baseline="30000">
                <a:solidFill>
                  <a:schemeClr val="hlink"/>
                </a:solidFill>
              </a:rPr>
              <a:t>-2</a:t>
            </a:r>
            <a:r>
              <a:rPr lang="en-US" sz="4800" b="1">
                <a:solidFill>
                  <a:schemeClr val="hlink"/>
                </a:solidFill>
              </a:rPr>
              <a:t>)</a:t>
            </a:r>
            <a:endParaRPr lang="el-GR" sz="4000" b="1">
              <a:solidFill>
                <a:srgbClr val="FFFFFF"/>
              </a:solidFill>
            </a:endParaRPr>
          </a:p>
        </p:txBody>
      </p:sp>
      <p:sp>
        <p:nvSpPr>
          <p:cNvPr id="25604" name="Rectangle 12">
            <a:extLst>
              <a:ext uri="{FF2B5EF4-FFF2-40B4-BE49-F238E27FC236}">
                <a16:creationId xmlns:a16="http://schemas.microsoft.com/office/drawing/2014/main" id="{9D18E0D1-57E1-41A3-9052-CD7D2040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5562600"/>
            <a:ext cx="2338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4000"/>
              <a:t>Α.Σ.</a:t>
            </a:r>
            <a:r>
              <a:rPr lang="en-US" altLang="el-GR" sz="4000"/>
              <a:t> = </a:t>
            </a:r>
            <a:r>
              <a:rPr lang="el-GR" altLang="el-GR" sz="4000"/>
              <a:t>4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>
            <a:extLst>
              <a:ext uri="{FF2B5EF4-FFF2-40B4-BE49-F238E27FC236}">
                <a16:creationId xmlns:a16="http://schemas.microsoft.com/office/drawing/2014/main" id="{FBAD4580-112F-4430-91D0-D86EABBC7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6022975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170113" algn="l"/>
                <a:tab pos="6116638" algn="l"/>
              </a:tabLst>
              <a:defRPr/>
            </a:pPr>
            <a:r>
              <a:rPr lang="el-GR" sz="4800" b="1">
                <a:solidFill>
                  <a:schemeClr val="hlink"/>
                </a:solidFill>
              </a:rPr>
              <a:t>Βαρύτης (</a:t>
            </a:r>
            <a:r>
              <a:rPr lang="en-US" sz="4800" b="1">
                <a:solidFill>
                  <a:schemeClr val="hlink"/>
                </a:solidFill>
              </a:rPr>
              <a:t>BaSO</a:t>
            </a:r>
            <a:r>
              <a:rPr lang="en-US" sz="4800" b="1" baseline="-25000">
                <a:solidFill>
                  <a:schemeClr val="hlink"/>
                </a:solidFill>
              </a:rPr>
              <a:t>4</a:t>
            </a:r>
            <a:r>
              <a:rPr lang="en-US" sz="4800" b="1">
                <a:solidFill>
                  <a:schemeClr val="hlink"/>
                </a:solidFill>
              </a:rPr>
              <a:t>)</a:t>
            </a:r>
            <a:endParaRPr lang="el-GR" sz="4000" b="1">
              <a:solidFill>
                <a:srgbClr val="FFFFFF"/>
              </a:solidFill>
            </a:endParaRPr>
          </a:p>
        </p:txBody>
      </p:sp>
      <p:pic>
        <p:nvPicPr>
          <p:cNvPr id="26627" name="Picture 4" descr="plegma_barite">
            <a:extLst>
              <a:ext uri="{FF2B5EF4-FFF2-40B4-BE49-F238E27FC236}">
                <a16:creationId xmlns:a16="http://schemas.microsoft.com/office/drawing/2014/main" id="{61225B16-84C6-4861-90E6-3A2C91EB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3136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07" name="Group 23">
            <a:extLst>
              <a:ext uri="{FF2B5EF4-FFF2-40B4-BE49-F238E27FC236}">
                <a16:creationId xmlns:a16="http://schemas.microsoft.com/office/drawing/2014/main" id="{4EFE94CF-6B33-4451-A50D-A58AE6C827C7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68438"/>
          <a:ext cx="8686800" cy="2011362"/>
        </p:xfrm>
        <a:graphic>
          <a:graphicData uri="http://schemas.openxmlformats.org/drawingml/2006/table">
            <a:tbl>
              <a:tblPr/>
              <a:tblGrid>
                <a:gridCol w="624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Μορφή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Κρύσταλλοι πλακώδεις, πρισματικοί. Συχνά σε πολύπλοκα συσσωματώματα (τριαντάφυλλο της ερήμου). Επίσης σε κοκκώδη και γεηρά συσσωματώματα.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4404" name="Rectangle 20">
            <a:extLst>
              <a:ext uri="{FF2B5EF4-FFF2-40B4-BE49-F238E27FC236}">
                <a16:creationId xmlns:a16="http://schemas.microsoft.com/office/drawing/2014/main" id="{90F9082E-E91F-4366-BD37-3CDE719AB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383588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514600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BaSO</a:t>
            </a:r>
            <a:r>
              <a:rPr lang="en-US" b="1" baseline="-25000">
                <a:solidFill>
                  <a:srgbClr val="FFFFFF"/>
                </a:solidFill>
              </a:rPr>
              <a:t>4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Βαρύτης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3600" b="1">
                <a:solidFill>
                  <a:srgbClr val="FFFFFF"/>
                </a:solidFill>
              </a:rPr>
              <a:t>Ρομβικό</a:t>
            </a:r>
          </a:p>
        </p:txBody>
      </p:sp>
      <p:pic>
        <p:nvPicPr>
          <p:cNvPr id="27655" name="Picture 21" descr="barite">
            <a:extLst>
              <a:ext uri="{FF2B5EF4-FFF2-40B4-BE49-F238E27FC236}">
                <a16:creationId xmlns:a16="http://schemas.microsoft.com/office/drawing/2014/main" id="{6EBCEE6F-7D73-4B56-9EEF-982DE1DC5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6383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7" descr="untitled1">
            <a:extLst>
              <a:ext uri="{FF2B5EF4-FFF2-40B4-BE49-F238E27FC236}">
                <a16:creationId xmlns:a16="http://schemas.microsoft.com/office/drawing/2014/main" id="{A414A80B-D531-4AFF-BED6-0B27673A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573463"/>
            <a:ext cx="7864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349" name="Group 61">
            <a:extLst>
              <a:ext uri="{FF2B5EF4-FFF2-40B4-BE49-F238E27FC236}">
                <a16:creationId xmlns:a16="http://schemas.microsoft.com/office/drawing/2014/main" id="{E25AE198-4C9B-4C9E-A926-340FC5B69AB5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5334000" cy="48006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Υαλώδης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Αχρωμο, λευκό. Επίσης κυανό, κίτρινο, κόκκινο.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Verdana" pitchFamily="34" charset="0"/>
                        </a:rPr>
                        <a:t>3 - 3½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4,5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Τέλειος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8697" name="Picture 43" descr="streak_white">
            <a:extLst>
              <a:ext uri="{FF2B5EF4-FFF2-40B4-BE49-F238E27FC236}">
                <a16:creationId xmlns:a16="http://schemas.microsoft.com/office/drawing/2014/main" id="{517075FA-689E-44B4-A1D6-5328E6AC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8683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38" name="Rectangle 50">
            <a:extLst>
              <a:ext uri="{FF2B5EF4-FFF2-40B4-BE49-F238E27FC236}">
                <a16:creationId xmlns:a16="http://schemas.microsoft.com/office/drawing/2014/main" id="{F18CAF70-7A58-4560-9358-FC9544514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383588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514600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BaSO</a:t>
            </a:r>
            <a:r>
              <a:rPr lang="en-US" b="1" baseline="-25000">
                <a:solidFill>
                  <a:srgbClr val="FFFFFF"/>
                </a:solidFill>
              </a:rPr>
              <a:t>4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Βαρύτης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3600" b="1">
                <a:solidFill>
                  <a:srgbClr val="FFFFFF"/>
                </a:solidFill>
              </a:rPr>
              <a:t>Ρομβικό</a:t>
            </a:r>
          </a:p>
        </p:txBody>
      </p:sp>
      <p:pic>
        <p:nvPicPr>
          <p:cNvPr id="28699" name="Picture 64" descr="untitled1">
            <a:extLst>
              <a:ext uri="{FF2B5EF4-FFF2-40B4-BE49-F238E27FC236}">
                <a16:creationId xmlns:a16="http://schemas.microsoft.com/office/drawing/2014/main" id="{1D7BF519-2EB2-416A-9115-EC549756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16113"/>
            <a:ext cx="3190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52" name="Group 16">
            <a:extLst>
              <a:ext uri="{FF2B5EF4-FFF2-40B4-BE49-F238E27FC236}">
                <a16:creationId xmlns:a16="http://schemas.microsoft.com/office/drawing/2014/main" id="{AF4F43F3-6B28-446A-B6F6-180067DF19D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482725"/>
          <a:ext cx="8305800" cy="2011363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Εμφάνιση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Βρίσκεται σε φλέβες, σε κοιτάσματα θερμών πηγών, σε κοιλότητες βασικών πετρωμάτων κ.α. Συνδέεται με ορυκτά Ag, Cu, Pb, Mn, Sb, Co καθώς και με ασβεστίτη, φθορίτη, χαλαζία κ.ά.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2351" name="Rectangle 15">
            <a:extLst>
              <a:ext uri="{FF2B5EF4-FFF2-40B4-BE49-F238E27FC236}">
                <a16:creationId xmlns:a16="http://schemas.microsoft.com/office/drawing/2014/main" id="{06DAA154-7552-4115-8F31-1D16AC89A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383588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514600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BaSO</a:t>
            </a:r>
            <a:r>
              <a:rPr lang="en-US" b="1" baseline="-25000">
                <a:solidFill>
                  <a:srgbClr val="FFFFFF"/>
                </a:solidFill>
              </a:rPr>
              <a:t>4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Βαρύτης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3600" b="1">
                <a:solidFill>
                  <a:srgbClr val="FFFFFF"/>
                </a:solidFill>
              </a:rPr>
              <a:t>Ρομβικό</a:t>
            </a:r>
          </a:p>
        </p:txBody>
      </p:sp>
      <p:pic>
        <p:nvPicPr>
          <p:cNvPr id="29702" name="Picture 19" descr="untitled1">
            <a:extLst>
              <a:ext uri="{FF2B5EF4-FFF2-40B4-BE49-F238E27FC236}">
                <a16:creationId xmlns:a16="http://schemas.microsoft.com/office/drawing/2014/main" id="{26273110-C0A7-4831-BC40-0B4E4744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716338"/>
            <a:ext cx="7900987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1" name="Group 31">
            <a:extLst>
              <a:ext uri="{FF2B5EF4-FFF2-40B4-BE49-F238E27FC236}">
                <a16:creationId xmlns:a16="http://schemas.microsoft.com/office/drawing/2014/main" id="{E88276EB-1F60-477D-BEF4-EAF12DAF0A4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18288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Χρήση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Γεωτρήσεις πετρελαίου. Πηγή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Ba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Όνομα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Από τη λέξη 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βαρύς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 λόγω του βάρους του.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Barite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(GB),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(F),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Verdana" pitchFamily="34" charset="0"/>
                        </a:rPr>
                        <a:t>Baryt (D)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387" name="Rectangle 27">
            <a:extLst>
              <a:ext uri="{FF2B5EF4-FFF2-40B4-BE49-F238E27FC236}">
                <a16:creationId xmlns:a16="http://schemas.microsoft.com/office/drawing/2014/main" id="{C490E705-1A01-445C-AD28-23C485010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383588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514600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BaSO</a:t>
            </a:r>
            <a:r>
              <a:rPr lang="en-US" b="1" baseline="-25000">
                <a:solidFill>
                  <a:srgbClr val="FFFFFF"/>
                </a:solidFill>
              </a:rPr>
              <a:t>4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Βαρύτης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3600" b="1">
                <a:solidFill>
                  <a:srgbClr val="FFFFFF"/>
                </a:solidFill>
              </a:rPr>
              <a:t>Ρομβικό</a:t>
            </a:r>
          </a:p>
        </p:txBody>
      </p:sp>
      <p:pic>
        <p:nvPicPr>
          <p:cNvPr id="30733" name="Picture 35" descr="untitled1">
            <a:extLst>
              <a:ext uri="{FF2B5EF4-FFF2-40B4-BE49-F238E27FC236}">
                <a16:creationId xmlns:a16="http://schemas.microsoft.com/office/drawing/2014/main" id="{0FD8C929-4467-438A-8BC9-759A8BD7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3716338"/>
            <a:ext cx="8202613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27" name="Group 19">
            <a:extLst>
              <a:ext uri="{FF2B5EF4-FFF2-40B4-BE49-F238E27FC236}">
                <a16:creationId xmlns:a16="http://schemas.microsoft.com/office/drawing/2014/main" id="{C17B359B-EA38-483D-8055-DC14AAC4335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68438"/>
          <a:ext cx="8686800" cy="2378075"/>
        </p:xfrm>
        <a:graphic>
          <a:graphicData uri="http://schemas.openxmlformats.org/drawingml/2006/table">
            <a:tbl>
              <a:tblPr/>
              <a:tblGrid>
                <a:gridCol w="624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Μορφή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Κρύσταλλοι πλακώδεις, πρισματικοί. Διδυμία κατά (100) (ουρά χελιδώνος). Συσσωματώματα σχισμογενή, κοκκώδη, ινώδη, γεηρά, στηλοειδή, δενδριτικά, ροδακοειδή. </a:t>
                      </a:r>
                    </a:p>
                  </a:txBody>
                  <a:tcPr marT="45732" marB="4573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5421" name="Rectangle 13">
            <a:extLst>
              <a:ext uri="{FF2B5EF4-FFF2-40B4-BE49-F238E27FC236}">
                <a16:creationId xmlns:a16="http://schemas.microsoft.com/office/drawing/2014/main" id="{349D4B1B-0386-4E87-A6AC-FA8477D8F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49250"/>
            <a:ext cx="8921750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3378200" algn="l"/>
                <a:tab pos="6121400" algn="l"/>
              </a:tabLst>
              <a:defRPr/>
            </a:pPr>
            <a:r>
              <a:rPr lang="en-US" sz="3600" b="1" dirty="0">
                <a:solidFill>
                  <a:srgbClr val="FFFFFF"/>
                </a:solidFill>
              </a:rPr>
              <a:t>CaSO</a:t>
            </a:r>
            <a:r>
              <a:rPr lang="en-US" sz="3600" b="1" baseline="-25000" dirty="0">
                <a:solidFill>
                  <a:srgbClr val="FFFFFF"/>
                </a:solidFill>
              </a:rPr>
              <a:t>4</a:t>
            </a:r>
            <a:r>
              <a:rPr lang="en-US" sz="3600" b="1" dirty="0">
                <a:solidFill>
                  <a:srgbClr val="FFFFFF"/>
                </a:solidFill>
              </a:rPr>
              <a:t>·</a:t>
            </a:r>
            <a:r>
              <a:rPr lang="el-GR" sz="3600" b="1" dirty="0">
                <a:solidFill>
                  <a:srgbClr val="FFFFFF"/>
                </a:solidFill>
              </a:rPr>
              <a:t>2</a:t>
            </a:r>
            <a:r>
              <a:rPr lang="en-US" sz="3600" b="1" dirty="0">
                <a:solidFill>
                  <a:srgbClr val="FFFFFF"/>
                </a:solidFill>
              </a:rPr>
              <a:t>H</a:t>
            </a:r>
            <a:r>
              <a:rPr lang="en-US" sz="3600" b="1" baseline="-25000" dirty="0">
                <a:solidFill>
                  <a:srgbClr val="FFFFFF"/>
                </a:solidFill>
              </a:rPr>
              <a:t>2</a:t>
            </a:r>
            <a:r>
              <a:rPr lang="en-US" sz="3600" b="1" dirty="0">
                <a:solidFill>
                  <a:srgbClr val="FFFFFF"/>
                </a:solidFill>
              </a:rPr>
              <a:t>O</a:t>
            </a:r>
            <a:r>
              <a:rPr lang="el-GR" b="1" dirty="0">
                <a:solidFill>
                  <a:srgbClr val="FFFFFF"/>
                </a:solidFill>
              </a:rPr>
              <a:t>	</a:t>
            </a:r>
            <a:r>
              <a:rPr lang="el-GR" sz="4800" b="1" dirty="0">
                <a:solidFill>
                  <a:schemeClr val="hlink"/>
                </a:solidFill>
              </a:rPr>
              <a:t>Γύψος</a:t>
            </a:r>
            <a:r>
              <a:rPr lang="en-US" b="1" dirty="0">
                <a:solidFill>
                  <a:srgbClr val="FFFFFF"/>
                </a:solidFill>
              </a:rPr>
              <a:t>	</a:t>
            </a:r>
            <a:r>
              <a:rPr lang="el-GR" sz="3200" b="1" dirty="0">
                <a:solidFill>
                  <a:srgbClr val="FFFFFF"/>
                </a:solidFill>
              </a:rPr>
              <a:t>Μονοκλινές</a:t>
            </a:r>
          </a:p>
        </p:txBody>
      </p:sp>
      <p:pic>
        <p:nvPicPr>
          <p:cNvPr id="31751" name="Picture 17" descr="gypsum">
            <a:extLst>
              <a:ext uri="{FF2B5EF4-FFF2-40B4-BE49-F238E27FC236}">
                <a16:creationId xmlns:a16="http://schemas.microsoft.com/office/drawing/2014/main" id="{0594BDB4-2B81-44B1-BFF1-73BD7411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71650"/>
            <a:ext cx="20351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4" descr="untitled1">
            <a:extLst>
              <a:ext uri="{FF2B5EF4-FFF2-40B4-BE49-F238E27FC236}">
                <a16:creationId xmlns:a16="http://schemas.microsoft.com/office/drawing/2014/main" id="{5E5CA616-0A82-444C-B59C-1F6BAF34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943350"/>
            <a:ext cx="739775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24438026-E691-4C07-8A73-05A99B6E4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62925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l-GR"/>
              <a:t>Αλογονίδια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30EE5D23-784D-42B9-9267-3F21733A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7886700" cy="5334000"/>
          </a:xfrm>
          <a:prstGeom prst="rect">
            <a:avLst/>
          </a:prstGeom>
          <a:solidFill>
            <a:srgbClr val="E8E0E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140000"/>
              </a:lnSpc>
              <a:tabLst>
                <a:tab pos="1773238" algn="l"/>
                <a:tab pos="5199063" algn="l"/>
              </a:tabLst>
              <a:defRPr/>
            </a:pPr>
            <a:r>
              <a:rPr lang="el-GR" sz="3600" b="1">
                <a:solidFill>
                  <a:srgbClr val="003399"/>
                </a:solidFill>
              </a:rPr>
              <a:t>Α</a:t>
            </a:r>
            <a:r>
              <a:rPr lang="en-US" sz="3600" b="1">
                <a:solidFill>
                  <a:srgbClr val="FF0000"/>
                </a:solidFill>
              </a:rPr>
              <a:t>X</a:t>
            </a:r>
            <a:r>
              <a:rPr lang="en-US" sz="2800" b="1">
                <a:solidFill>
                  <a:srgbClr val="003399"/>
                </a:solidFill>
              </a:rPr>
              <a:t>	</a:t>
            </a:r>
            <a:r>
              <a:rPr lang="el-GR" sz="2800" b="1">
                <a:solidFill>
                  <a:schemeClr val="bg2"/>
                </a:solidFill>
              </a:rPr>
              <a:t>Αλίτης</a:t>
            </a:r>
            <a:r>
              <a:rPr lang="el-GR" sz="2800" b="1"/>
              <a:t> 	</a:t>
            </a:r>
            <a:r>
              <a:rPr lang="en-US" sz="2800" b="1">
                <a:solidFill>
                  <a:srgbClr val="003399"/>
                </a:solidFill>
              </a:rPr>
              <a:t>Na</a:t>
            </a:r>
            <a:r>
              <a:rPr lang="en-US" sz="2800" b="1">
                <a:solidFill>
                  <a:srgbClr val="FF0000"/>
                </a:solidFill>
              </a:rPr>
              <a:t>Cl</a:t>
            </a:r>
            <a:endParaRPr lang="el-GR" sz="2800" b="1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  <a:tabLst>
                <a:tab pos="1773238" algn="l"/>
                <a:tab pos="5199063" algn="l"/>
              </a:tabLst>
              <a:defRPr/>
            </a:pPr>
            <a:r>
              <a:rPr lang="en-US" sz="2800" b="1">
                <a:solidFill>
                  <a:schemeClr val="bg2"/>
                </a:solidFill>
              </a:rPr>
              <a:t>	</a:t>
            </a:r>
            <a:r>
              <a:rPr lang="el-GR" sz="2800" b="1">
                <a:solidFill>
                  <a:schemeClr val="bg2"/>
                </a:solidFill>
              </a:rPr>
              <a:t>Συλβίνης</a:t>
            </a:r>
            <a:r>
              <a:rPr lang="el-GR" sz="2800" b="1"/>
              <a:t> 	</a:t>
            </a:r>
            <a:r>
              <a:rPr lang="en-US" sz="2800" b="1">
                <a:solidFill>
                  <a:srgbClr val="003399"/>
                </a:solidFill>
              </a:rPr>
              <a:t>K</a:t>
            </a:r>
            <a:r>
              <a:rPr lang="en-US" sz="2800" b="1">
                <a:solidFill>
                  <a:srgbClr val="FF0000"/>
                </a:solidFill>
              </a:rPr>
              <a:t>Cl</a:t>
            </a:r>
            <a:endParaRPr lang="el-GR" sz="2800" b="1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  <a:tabLst>
                <a:tab pos="1773238" algn="l"/>
                <a:tab pos="5199063" algn="l"/>
              </a:tabLst>
              <a:defRPr/>
            </a:pPr>
            <a:r>
              <a:rPr lang="en-US" sz="2800" b="1">
                <a:solidFill>
                  <a:schemeClr val="bg2"/>
                </a:solidFill>
              </a:rPr>
              <a:t>	</a:t>
            </a:r>
            <a:r>
              <a:rPr lang="el-GR" sz="2800" b="1">
                <a:solidFill>
                  <a:schemeClr val="bg2"/>
                </a:solidFill>
              </a:rPr>
              <a:t>Χλωραργυρίτης</a:t>
            </a:r>
            <a:r>
              <a:rPr lang="en-US" sz="2800" b="1"/>
              <a:t>	</a:t>
            </a:r>
            <a:r>
              <a:rPr lang="en-US" sz="2800" b="1">
                <a:solidFill>
                  <a:srgbClr val="003399"/>
                </a:solidFill>
              </a:rPr>
              <a:t>Ag</a:t>
            </a:r>
            <a:r>
              <a:rPr lang="en-US" sz="2800" b="1">
                <a:solidFill>
                  <a:srgbClr val="FF0000"/>
                </a:solidFill>
              </a:rPr>
              <a:t>Cl</a:t>
            </a:r>
          </a:p>
          <a:p>
            <a:pPr>
              <a:lnSpc>
                <a:spcPct val="140000"/>
              </a:lnSpc>
              <a:tabLst>
                <a:tab pos="1773238" algn="l"/>
                <a:tab pos="5199063" algn="l"/>
              </a:tabLst>
              <a:defRPr/>
            </a:pPr>
            <a:endParaRPr lang="el-GR" sz="2800"/>
          </a:p>
          <a:p>
            <a:pPr>
              <a:lnSpc>
                <a:spcPct val="140000"/>
              </a:lnSpc>
              <a:tabLst>
                <a:tab pos="1773238" algn="l"/>
                <a:tab pos="5199063" algn="l"/>
              </a:tabLst>
              <a:defRPr/>
            </a:pPr>
            <a:r>
              <a:rPr lang="el-GR" sz="3600" b="1">
                <a:solidFill>
                  <a:srgbClr val="003399"/>
                </a:solidFill>
              </a:rPr>
              <a:t>Α</a:t>
            </a:r>
            <a:r>
              <a:rPr lang="en-US" sz="3600" b="1">
                <a:solidFill>
                  <a:srgbClr val="FF0000"/>
                </a:solidFill>
              </a:rPr>
              <a:t>X</a:t>
            </a:r>
            <a:r>
              <a:rPr lang="en-US" b="1" baseline="-25000">
                <a:solidFill>
                  <a:srgbClr val="FF0000"/>
                </a:solidFill>
              </a:rPr>
              <a:t>2</a:t>
            </a:r>
            <a:r>
              <a:rPr lang="en-US" sz="2800" b="1" baseline="-25000">
                <a:solidFill>
                  <a:srgbClr val="003399"/>
                </a:solidFill>
              </a:rPr>
              <a:t>	</a:t>
            </a:r>
            <a:r>
              <a:rPr lang="el-GR" sz="2800" b="1">
                <a:solidFill>
                  <a:schemeClr val="bg2"/>
                </a:solidFill>
              </a:rPr>
              <a:t>Φθορίτης</a:t>
            </a:r>
            <a:r>
              <a:rPr lang="el-GR" sz="2800" b="1"/>
              <a:t> 	</a:t>
            </a:r>
            <a:r>
              <a:rPr lang="en-US" sz="2800" b="1">
                <a:solidFill>
                  <a:srgbClr val="003399"/>
                </a:solidFill>
              </a:rPr>
              <a:t>Ca</a:t>
            </a:r>
            <a:r>
              <a:rPr lang="en-US" sz="2800" b="1">
                <a:solidFill>
                  <a:srgbClr val="FF0000"/>
                </a:solidFill>
              </a:rPr>
              <a:t>F</a:t>
            </a:r>
            <a:r>
              <a:rPr lang="en-US" sz="2800" b="1" baseline="-25000">
                <a:solidFill>
                  <a:srgbClr val="FF0000"/>
                </a:solidFill>
              </a:rPr>
              <a:t>2</a:t>
            </a:r>
          </a:p>
          <a:p>
            <a:pPr>
              <a:lnSpc>
                <a:spcPct val="140000"/>
              </a:lnSpc>
              <a:tabLst>
                <a:tab pos="1773238" algn="l"/>
                <a:tab pos="5199063" algn="l"/>
              </a:tabLst>
              <a:defRPr/>
            </a:pPr>
            <a:r>
              <a:rPr lang="en-US" sz="2800" b="1">
                <a:solidFill>
                  <a:schemeClr val="bg2"/>
                </a:solidFill>
              </a:rPr>
              <a:t>	</a:t>
            </a:r>
            <a:r>
              <a:rPr lang="el-GR" sz="2800" b="1">
                <a:solidFill>
                  <a:schemeClr val="bg2"/>
                </a:solidFill>
              </a:rPr>
              <a:t>Ατακαμίτης</a:t>
            </a:r>
            <a:r>
              <a:rPr lang="el-GR" sz="2800" b="1"/>
              <a:t> 	</a:t>
            </a:r>
            <a:r>
              <a:rPr lang="en-US" sz="2800" b="1">
                <a:solidFill>
                  <a:srgbClr val="003399"/>
                </a:solidFill>
              </a:rPr>
              <a:t>Cu</a:t>
            </a:r>
            <a:r>
              <a:rPr lang="en-US" sz="2800" b="1" baseline="-25000">
                <a:solidFill>
                  <a:srgbClr val="003399"/>
                </a:solidFill>
              </a:rPr>
              <a:t>2</a:t>
            </a:r>
            <a:r>
              <a:rPr lang="en-US" sz="2800" b="1">
                <a:solidFill>
                  <a:srgbClr val="FF0000"/>
                </a:solidFill>
              </a:rPr>
              <a:t>Cl(OH)</a:t>
            </a:r>
            <a:r>
              <a:rPr lang="en-US" sz="2800" b="1" baseline="-25000">
                <a:solidFill>
                  <a:srgbClr val="FF0000"/>
                </a:solidFill>
              </a:rPr>
              <a:t>3</a:t>
            </a:r>
          </a:p>
          <a:p>
            <a:pPr>
              <a:lnSpc>
                <a:spcPct val="140000"/>
              </a:lnSpc>
              <a:tabLst>
                <a:tab pos="1773238" algn="l"/>
                <a:tab pos="5199063" algn="l"/>
              </a:tabLst>
              <a:defRPr/>
            </a:pPr>
            <a:endParaRPr lang="en-US" sz="2800" b="1" baseline="-25000">
              <a:solidFill>
                <a:srgbClr val="000099"/>
              </a:solidFill>
            </a:endParaRPr>
          </a:p>
          <a:p>
            <a:pPr>
              <a:lnSpc>
                <a:spcPct val="140000"/>
              </a:lnSpc>
              <a:tabLst>
                <a:tab pos="1773238" algn="l"/>
                <a:tab pos="5199063" algn="l"/>
              </a:tabLst>
              <a:defRPr/>
            </a:pPr>
            <a:r>
              <a:rPr lang="el-GR" sz="3600" b="1">
                <a:solidFill>
                  <a:srgbClr val="003399"/>
                </a:solidFill>
              </a:rPr>
              <a:t>Α</a:t>
            </a:r>
            <a:r>
              <a:rPr lang="en-US" b="1" baseline="-25000">
                <a:solidFill>
                  <a:srgbClr val="003399"/>
                </a:solidFill>
              </a:rPr>
              <a:t>m</a:t>
            </a:r>
            <a:r>
              <a:rPr lang="en-US" sz="3600" b="1">
                <a:solidFill>
                  <a:srgbClr val="FF0000"/>
                </a:solidFill>
              </a:rPr>
              <a:t>X</a:t>
            </a:r>
            <a:r>
              <a:rPr lang="en-US" b="1" baseline="-25000">
                <a:solidFill>
                  <a:srgbClr val="FF0000"/>
                </a:solidFill>
              </a:rPr>
              <a:t>p</a:t>
            </a:r>
            <a:r>
              <a:rPr lang="en-US" sz="2800" b="1" baseline="-25000">
                <a:solidFill>
                  <a:srgbClr val="003399"/>
                </a:solidFill>
              </a:rPr>
              <a:t>	</a:t>
            </a:r>
            <a:r>
              <a:rPr lang="el-GR" sz="2800" b="1">
                <a:solidFill>
                  <a:schemeClr val="bg2"/>
                </a:solidFill>
              </a:rPr>
              <a:t>Κρυόλιθος</a:t>
            </a:r>
            <a:r>
              <a:rPr lang="el-GR" sz="2800" b="1"/>
              <a:t> 	</a:t>
            </a:r>
            <a:r>
              <a:rPr lang="en-US" sz="2800" b="1">
                <a:solidFill>
                  <a:srgbClr val="003399"/>
                </a:solidFill>
              </a:rPr>
              <a:t>Na</a:t>
            </a:r>
            <a:r>
              <a:rPr lang="en-US" sz="2800" b="1" baseline="-25000">
                <a:solidFill>
                  <a:srgbClr val="003399"/>
                </a:solidFill>
              </a:rPr>
              <a:t>3</a:t>
            </a:r>
            <a:r>
              <a:rPr lang="en-US" sz="2800" b="1">
                <a:solidFill>
                  <a:srgbClr val="003399"/>
                </a:solidFill>
              </a:rPr>
              <a:t>Al</a:t>
            </a:r>
            <a:r>
              <a:rPr lang="en-US" sz="2800" b="1">
                <a:solidFill>
                  <a:srgbClr val="FF0000"/>
                </a:solidFill>
              </a:rPr>
              <a:t>F</a:t>
            </a:r>
            <a:r>
              <a:rPr lang="en-US" sz="2800" b="1" baseline="-2500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78" name="Group 46">
            <a:extLst>
              <a:ext uri="{FF2B5EF4-FFF2-40B4-BE49-F238E27FC236}">
                <a16:creationId xmlns:a16="http://schemas.microsoft.com/office/drawing/2014/main" id="{87E3DB60-3C30-4657-94A1-F93689B5E74F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5334000" cy="48006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Υαλώδης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Αχρωμο, λευκό, τεφρό. Αποχρώσεις κίτρινου, κόκκινου, καστανού.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2,3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Τέλειος κατά (010)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2793" name="Picture 39" descr="streak_white">
            <a:extLst>
              <a:ext uri="{FF2B5EF4-FFF2-40B4-BE49-F238E27FC236}">
                <a16:creationId xmlns:a16="http://schemas.microsoft.com/office/drawing/2014/main" id="{4512F448-4447-48C4-92AC-CF19755B6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8683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76" name="Rectangle 44">
            <a:extLst>
              <a:ext uri="{FF2B5EF4-FFF2-40B4-BE49-F238E27FC236}">
                <a16:creationId xmlns:a16="http://schemas.microsoft.com/office/drawing/2014/main" id="{B222CCFD-EA2F-4EA9-B00F-FFABC48AC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49250"/>
            <a:ext cx="8921750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3378200" algn="l"/>
                <a:tab pos="6121400" algn="l"/>
              </a:tabLst>
              <a:defRPr/>
            </a:pPr>
            <a:r>
              <a:rPr lang="en-US" sz="3600" b="1" dirty="0">
                <a:solidFill>
                  <a:srgbClr val="FFFFFF"/>
                </a:solidFill>
              </a:rPr>
              <a:t>CaSO</a:t>
            </a:r>
            <a:r>
              <a:rPr lang="en-US" sz="3600" b="1" baseline="-25000" dirty="0">
                <a:solidFill>
                  <a:srgbClr val="FFFFFF"/>
                </a:solidFill>
              </a:rPr>
              <a:t>4</a:t>
            </a:r>
            <a:r>
              <a:rPr lang="en-US" sz="3600" b="1" dirty="0">
                <a:solidFill>
                  <a:srgbClr val="FFFFFF"/>
                </a:solidFill>
              </a:rPr>
              <a:t>·</a:t>
            </a:r>
            <a:r>
              <a:rPr lang="el-GR" sz="3600" b="1" dirty="0">
                <a:solidFill>
                  <a:srgbClr val="FFFFFF"/>
                </a:solidFill>
              </a:rPr>
              <a:t>2</a:t>
            </a:r>
            <a:r>
              <a:rPr lang="en-US" sz="3600" b="1" dirty="0">
                <a:solidFill>
                  <a:srgbClr val="FFFFFF"/>
                </a:solidFill>
              </a:rPr>
              <a:t>H</a:t>
            </a:r>
            <a:r>
              <a:rPr lang="en-US" sz="3600" b="1" baseline="-25000" dirty="0">
                <a:solidFill>
                  <a:srgbClr val="FFFFFF"/>
                </a:solidFill>
              </a:rPr>
              <a:t>2</a:t>
            </a:r>
            <a:r>
              <a:rPr lang="en-US" sz="3600" b="1" dirty="0">
                <a:solidFill>
                  <a:srgbClr val="FFFFFF"/>
                </a:solidFill>
              </a:rPr>
              <a:t>O</a:t>
            </a:r>
            <a:r>
              <a:rPr lang="el-GR" b="1" dirty="0">
                <a:solidFill>
                  <a:srgbClr val="FFFFFF"/>
                </a:solidFill>
              </a:rPr>
              <a:t>	</a:t>
            </a:r>
            <a:r>
              <a:rPr lang="el-GR" sz="4800" b="1" dirty="0">
                <a:solidFill>
                  <a:schemeClr val="hlink"/>
                </a:solidFill>
              </a:rPr>
              <a:t>Γύψος</a:t>
            </a:r>
            <a:r>
              <a:rPr lang="en-US" b="1" dirty="0">
                <a:solidFill>
                  <a:srgbClr val="FFFFFF"/>
                </a:solidFill>
              </a:rPr>
              <a:t>	</a:t>
            </a:r>
            <a:r>
              <a:rPr lang="el-GR" sz="3200" b="1" dirty="0">
                <a:solidFill>
                  <a:srgbClr val="FFFFFF"/>
                </a:solidFill>
              </a:rPr>
              <a:t>Μονοκλινές</a:t>
            </a:r>
          </a:p>
        </p:txBody>
      </p:sp>
      <p:pic>
        <p:nvPicPr>
          <p:cNvPr id="32795" name="Picture 51" descr="untitled1">
            <a:extLst>
              <a:ext uri="{FF2B5EF4-FFF2-40B4-BE49-F238E27FC236}">
                <a16:creationId xmlns:a16="http://schemas.microsoft.com/office/drawing/2014/main" id="{5C493567-AFD8-4718-B12D-7CEFEBF09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312737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72" name="Group 16">
            <a:extLst>
              <a:ext uri="{FF2B5EF4-FFF2-40B4-BE49-F238E27FC236}">
                <a16:creationId xmlns:a16="http://schemas.microsoft.com/office/drawing/2014/main" id="{9A6EA05B-250E-4480-AB70-886B05685884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76400"/>
          <a:ext cx="8305800" cy="1279525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Εμφάνιση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Βρίσκεται σε ιζηματογενή πετρώματα με άλλους εβαπορίτες όπως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αλίτη, ανυδρίτη, συλβίνη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 κ.ά.</a:t>
                      </a:r>
                    </a:p>
                  </a:txBody>
                  <a:tcPr marT="45697" marB="4569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7471" name="Rectangle 15">
            <a:extLst>
              <a:ext uri="{FF2B5EF4-FFF2-40B4-BE49-F238E27FC236}">
                <a16:creationId xmlns:a16="http://schemas.microsoft.com/office/drawing/2014/main" id="{C9C5EE27-ADF2-4607-B634-D62BBBAB2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49250"/>
            <a:ext cx="8921750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3378200" algn="l"/>
                <a:tab pos="6121400" algn="l"/>
              </a:tabLst>
              <a:defRPr/>
            </a:pPr>
            <a:r>
              <a:rPr lang="en-US" sz="3600" b="1" dirty="0">
                <a:solidFill>
                  <a:srgbClr val="FFFFFF"/>
                </a:solidFill>
              </a:rPr>
              <a:t>CaSO</a:t>
            </a:r>
            <a:r>
              <a:rPr lang="en-US" sz="3600" b="1" baseline="-25000" dirty="0">
                <a:solidFill>
                  <a:srgbClr val="FFFFFF"/>
                </a:solidFill>
              </a:rPr>
              <a:t>4</a:t>
            </a:r>
            <a:r>
              <a:rPr lang="en-US" sz="3600" b="1" dirty="0">
                <a:solidFill>
                  <a:srgbClr val="FFFFFF"/>
                </a:solidFill>
              </a:rPr>
              <a:t>·</a:t>
            </a:r>
            <a:r>
              <a:rPr lang="el-GR" sz="3600" b="1" dirty="0">
                <a:solidFill>
                  <a:srgbClr val="FFFFFF"/>
                </a:solidFill>
              </a:rPr>
              <a:t>2</a:t>
            </a:r>
            <a:r>
              <a:rPr lang="en-US" sz="3600" b="1" dirty="0">
                <a:solidFill>
                  <a:srgbClr val="FFFFFF"/>
                </a:solidFill>
              </a:rPr>
              <a:t>H</a:t>
            </a:r>
            <a:r>
              <a:rPr lang="en-US" sz="3600" b="1" baseline="-25000" dirty="0">
                <a:solidFill>
                  <a:srgbClr val="FFFFFF"/>
                </a:solidFill>
              </a:rPr>
              <a:t>2</a:t>
            </a:r>
            <a:r>
              <a:rPr lang="en-US" sz="3600" b="1" dirty="0">
                <a:solidFill>
                  <a:srgbClr val="FFFFFF"/>
                </a:solidFill>
              </a:rPr>
              <a:t>O</a:t>
            </a:r>
            <a:r>
              <a:rPr lang="el-GR" b="1" dirty="0">
                <a:solidFill>
                  <a:srgbClr val="FFFFFF"/>
                </a:solidFill>
              </a:rPr>
              <a:t>	</a:t>
            </a:r>
            <a:r>
              <a:rPr lang="el-GR" sz="4800" b="1" dirty="0">
                <a:solidFill>
                  <a:schemeClr val="hlink"/>
                </a:solidFill>
              </a:rPr>
              <a:t>Γύψος</a:t>
            </a:r>
            <a:r>
              <a:rPr lang="en-US" b="1" dirty="0">
                <a:solidFill>
                  <a:srgbClr val="FFFFFF"/>
                </a:solidFill>
              </a:rPr>
              <a:t>	</a:t>
            </a:r>
            <a:r>
              <a:rPr lang="el-GR" sz="3200" b="1" dirty="0">
                <a:solidFill>
                  <a:srgbClr val="FFFFFF"/>
                </a:solidFill>
              </a:rPr>
              <a:t>Μονοκλινές</a:t>
            </a:r>
          </a:p>
        </p:txBody>
      </p:sp>
      <p:pic>
        <p:nvPicPr>
          <p:cNvPr id="33798" name="Picture 19" descr="untitled1">
            <a:extLst>
              <a:ext uri="{FF2B5EF4-FFF2-40B4-BE49-F238E27FC236}">
                <a16:creationId xmlns:a16="http://schemas.microsoft.com/office/drawing/2014/main" id="{0467A602-28FC-467C-8801-63EAEB6C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500438"/>
            <a:ext cx="7964487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507" name="Group 27">
            <a:extLst>
              <a:ext uri="{FF2B5EF4-FFF2-40B4-BE49-F238E27FC236}">
                <a16:creationId xmlns:a16="http://schemas.microsoft.com/office/drawing/2014/main" id="{95739830-1CFD-4DE1-B528-C5D9C8C42963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676400"/>
          <a:ext cx="8686800" cy="2041525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Χρήση</a:t>
                      </a:r>
                    </a:p>
                  </a:txBody>
                  <a:tcPr marT="45706" marB="4570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Κοινή γύψος. Στα τσιμέντα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Αλάβαστρο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Όνομα</a:t>
                      </a:r>
                    </a:p>
                  </a:txBody>
                  <a:tcPr marT="45706" marB="4570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Από τη λέξη 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γύψος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, αρχαία ονομασία του φρυγμένου (φρύξη) προϊόντος του ορυκτού.</a:t>
                      </a:r>
                    </a:p>
                  </a:txBody>
                  <a:tcPr marT="45706" marB="4570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06" marB="4570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Gypsum</a:t>
                      </a: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(GB),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</a:rPr>
                        <a:t>(F),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Verdana" pitchFamily="34" charset="0"/>
                        </a:rPr>
                        <a:t>Gyps (D)</a:t>
                      </a:r>
                      <a:endParaRPr kumimoji="0" lang="el-GR" sz="2400" b="1" i="0" u="none" strike="noStrike" cap="none" normalizeH="0" baseline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06" marB="4570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8509" name="Rectangle 29">
            <a:extLst>
              <a:ext uri="{FF2B5EF4-FFF2-40B4-BE49-F238E27FC236}">
                <a16:creationId xmlns:a16="http://schemas.microsoft.com/office/drawing/2014/main" id="{6BB9781E-0FC5-433E-8090-D5CD580AA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49250"/>
            <a:ext cx="8921750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3378200" algn="l"/>
                <a:tab pos="6121400" algn="l"/>
              </a:tabLst>
              <a:defRPr/>
            </a:pPr>
            <a:r>
              <a:rPr lang="en-US" sz="3600" b="1" dirty="0">
                <a:solidFill>
                  <a:srgbClr val="FFFFFF"/>
                </a:solidFill>
              </a:rPr>
              <a:t>CaSO</a:t>
            </a:r>
            <a:r>
              <a:rPr lang="en-US" sz="3600" b="1" baseline="-25000" dirty="0">
                <a:solidFill>
                  <a:srgbClr val="FFFFFF"/>
                </a:solidFill>
              </a:rPr>
              <a:t>4</a:t>
            </a:r>
            <a:r>
              <a:rPr lang="en-US" sz="3600" b="1" dirty="0">
                <a:solidFill>
                  <a:srgbClr val="FFFFFF"/>
                </a:solidFill>
              </a:rPr>
              <a:t>·</a:t>
            </a:r>
            <a:r>
              <a:rPr lang="el-GR" sz="3600" b="1">
                <a:solidFill>
                  <a:srgbClr val="FFFFFF"/>
                </a:solidFill>
              </a:rPr>
              <a:t>2</a:t>
            </a:r>
            <a:r>
              <a:rPr lang="en-US" sz="3600" b="1">
                <a:solidFill>
                  <a:srgbClr val="FFFFFF"/>
                </a:solidFill>
              </a:rPr>
              <a:t>H</a:t>
            </a:r>
            <a:r>
              <a:rPr lang="en-US" sz="3600" b="1" baseline="-25000">
                <a:solidFill>
                  <a:srgbClr val="FFFFFF"/>
                </a:solidFill>
              </a:rPr>
              <a:t>2</a:t>
            </a:r>
            <a:r>
              <a:rPr lang="en-US" sz="3600" b="1">
                <a:solidFill>
                  <a:srgbClr val="FFFFFF"/>
                </a:solidFill>
              </a:rPr>
              <a:t>O</a:t>
            </a:r>
            <a:r>
              <a:rPr lang="el-GR" b="1" dirty="0">
                <a:solidFill>
                  <a:srgbClr val="FFFFFF"/>
                </a:solidFill>
              </a:rPr>
              <a:t>	</a:t>
            </a:r>
            <a:r>
              <a:rPr lang="el-GR" sz="4800" b="1" dirty="0">
                <a:solidFill>
                  <a:schemeClr val="hlink"/>
                </a:solidFill>
              </a:rPr>
              <a:t>Γύψος</a:t>
            </a:r>
            <a:r>
              <a:rPr lang="en-US" b="1" dirty="0">
                <a:solidFill>
                  <a:srgbClr val="FFFFFF"/>
                </a:solidFill>
              </a:rPr>
              <a:t>	</a:t>
            </a:r>
            <a:r>
              <a:rPr lang="el-GR" sz="3200" b="1" dirty="0">
                <a:solidFill>
                  <a:srgbClr val="FFFFFF"/>
                </a:solidFill>
              </a:rPr>
              <a:t>Μονοκλινές</a:t>
            </a:r>
          </a:p>
        </p:txBody>
      </p:sp>
      <p:pic>
        <p:nvPicPr>
          <p:cNvPr id="34829" name="Picture 33" descr="untitled1">
            <a:extLst>
              <a:ext uri="{FF2B5EF4-FFF2-40B4-BE49-F238E27FC236}">
                <a16:creationId xmlns:a16="http://schemas.microsoft.com/office/drawing/2014/main" id="{BFA971DC-0E8C-4EC4-9DCB-5092E9CCC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933825"/>
            <a:ext cx="860425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>
            <a:extLst>
              <a:ext uri="{FF2B5EF4-FFF2-40B4-BE49-F238E27FC236}">
                <a16:creationId xmlns:a16="http://schemas.microsoft.com/office/drawing/2014/main" id="{0433DBB3-9B27-44D1-8DA6-678775BFF7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678863" cy="423386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30000"/>
              </a:spcAft>
              <a:defRPr/>
            </a:pPr>
            <a:r>
              <a:rPr lang="en-US" b="1"/>
              <a:t>F, Cl, Br, I: </a:t>
            </a:r>
            <a:r>
              <a:rPr lang="el-GR" b="1">
                <a:solidFill>
                  <a:srgbClr val="00FF00"/>
                </a:solidFill>
              </a:rPr>
              <a:t>Μεγάλα ιόντα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defRPr/>
            </a:pPr>
            <a:r>
              <a:rPr lang="el-GR" b="1"/>
              <a:t>Σθένος: </a:t>
            </a:r>
            <a:r>
              <a:rPr lang="el-GR" b="1">
                <a:solidFill>
                  <a:srgbClr val="00FF00"/>
                </a:solidFill>
              </a:rPr>
              <a:t>-1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defRPr/>
            </a:pPr>
            <a:r>
              <a:rPr lang="el-GR" b="1"/>
              <a:t>Πολώνονται </a:t>
            </a:r>
            <a:r>
              <a:rPr lang="el-GR" b="1">
                <a:solidFill>
                  <a:srgbClr val="00FF00"/>
                </a:solidFill>
              </a:rPr>
              <a:t>εύκολα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defRPr/>
            </a:pPr>
            <a:r>
              <a:rPr lang="el-GR" b="1"/>
              <a:t>Όταν ενώνονται με </a:t>
            </a:r>
            <a:r>
              <a:rPr lang="el-GR" b="1">
                <a:solidFill>
                  <a:srgbClr val="00FF00"/>
                </a:solidFill>
              </a:rPr>
              <a:t>μεγάλα κατιόντα</a:t>
            </a:r>
            <a:br>
              <a:rPr lang="el-GR" b="1">
                <a:solidFill>
                  <a:schemeClr val="hlink"/>
                </a:solidFill>
              </a:rPr>
            </a:br>
            <a:r>
              <a:rPr lang="el-GR" b="1">
                <a:solidFill>
                  <a:srgbClr val="00FF00"/>
                </a:solidFill>
              </a:rPr>
              <a:t>(</a:t>
            </a:r>
            <a:r>
              <a:rPr lang="en-US" b="1">
                <a:solidFill>
                  <a:srgbClr val="00FF00"/>
                </a:solidFill>
              </a:rPr>
              <a:t>K, Na, Ca)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defRPr/>
            </a:pPr>
            <a:r>
              <a:rPr lang="el-GR" b="1">
                <a:solidFill>
                  <a:srgbClr val="00FF00"/>
                </a:solidFill>
              </a:rPr>
              <a:t>Ιονικός</a:t>
            </a:r>
            <a:r>
              <a:rPr lang="el-GR" b="1"/>
              <a:t> δεσμός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  <a:defRPr/>
            </a:pPr>
            <a:r>
              <a:rPr lang="el-GR" b="1"/>
              <a:t>Υψηλότερη συμμετρία </a:t>
            </a:r>
            <a:r>
              <a:rPr lang="el-GR" b="1">
                <a:solidFill>
                  <a:srgbClr val="00FF00"/>
                </a:solidFill>
              </a:rPr>
              <a:t>(Κυβικό)</a:t>
            </a:r>
          </a:p>
        </p:txBody>
      </p:sp>
      <p:pic>
        <p:nvPicPr>
          <p:cNvPr id="6147" name="Picture 7" descr="fluorite_atlas_01">
            <a:extLst>
              <a:ext uri="{FF2B5EF4-FFF2-40B4-BE49-F238E27FC236}">
                <a16:creationId xmlns:a16="http://schemas.microsoft.com/office/drawing/2014/main" id="{13B24DC8-FF87-4E68-B0F0-BB2C476E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13545" b="12698"/>
          <a:stretch>
            <a:fillRect/>
          </a:stretch>
        </p:blipFill>
        <p:spPr bwMode="auto">
          <a:xfrm>
            <a:off x="6781800" y="990600"/>
            <a:ext cx="2090738" cy="199231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2" name="Rectangle 8">
            <a:extLst>
              <a:ext uri="{FF2B5EF4-FFF2-40B4-BE49-F238E27FC236}">
                <a16:creationId xmlns:a16="http://schemas.microsoft.com/office/drawing/2014/main" id="{48DF4C28-C2BD-40E7-8407-DC81CEC65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62925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l-GR"/>
              <a:t>Αλογονίδια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>
            <a:extLst>
              <a:ext uri="{FF2B5EF4-FFF2-40B4-BE49-F238E27FC236}">
                <a16:creationId xmlns:a16="http://schemas.microsoft.com/office/drawing/2014/main" id="{9BC60D67-7C52-4E60-829B-9C38AF7FE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62925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l-GR"/>
              <a:t>Δομή </a:t>
            </a:r>
            <a:r>
              <a:rPr lang="en-US"/>
              <a:t>NaCl</a:t>
            </a:r>
            <a:endParaRPr lang="el-GR"/>
          </a:p>
        </p:txBody>
      </p:sp>
      <p:pic>
        <p:nvPicPr>
          <p:cNvPr id="7171" name="Picture 25" descr="plegma_halite_1">
            <a:extLst>
              <a:ext uri="{FF2B5EF4-FFF2-40B4-BE49-F238E27FC236}">
                <a16:creationId xmlns:a16="http://schemas.microsoft.com/office/drawing/2014/main" id="{180C32C6-4FA7-4698-B869-7F0EB84DC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030413"/>
            <a:ext cx="6188075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8" descr="Graphic1">
            <a:extLst>
              <a:ext uri="{FF2B5EF4-FFF2-40B4-BE49-F238E27FC236}">
                <a16:creationId xmlns:a16="http://schemas.microsoft.com/office/drawing/2014/main" id="{192EC7D3-4C06-4428-AA4B-F2D12AEC8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27388"/>
            <a:ext cx="31051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351E818-B768-4A8D-8930-E6C89F125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62925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l-GR"/>
              <a:t>Δομή </a:t>
            </a:r>
            <a:r>
              <a:rPr lang="en-US"/>
              <a:t>NaCl</a:t>
            </a:r>
            <a:endParaRPr lang="el-GR"/>
          </a:p>
        </p:txBody>
      </p:sp>
      <p:pic>
        <p:nvPicPr>
          <p:cNvPr id="8195" name="Picture 7" descr="plegma_halite_2">
            <a:extLst>
              <a:ext uri="{FF2B5EF4-FFF2-40B4-BE49-F238E27FC236}">
                <a16:creationId xmlns:a16="http://schemas.microsoft.com/office/drawing/2014/main" id="{786F809A-D89C-4F30-8A3B-1F49D5FC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852613"/>
            <a:ext cx="5019675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">
            <a:extLst>
              <a:ext uri="{FF2B5EF4-FFF2-40B4-BE49-F238E27FC236}">
                <a16:creationId xmlns:a16="http://schemas.microsoft.com/office/drawing/2014/main" id="{0FBA491A-8D80-407D-8FB8-5563866BD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057400"/>
            <a:ext cx="169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800"/>
              <a:t>Α.Σ. = 6</a:t>
            </a:r>
          </a:p>
        </p:txBody>
      </p:sp>
      <p:sp>
        <p:nvSpPr>
          <p:cNvPr id="124938" name="Text Box 10">
            <a:extLst>
              <a:ext uri="{FF2B5EF4-FFF2-40B4-BE49-F238E27FC236}">
                <a16:creationId xmlns:a16="http://schemas.microsoft.com/office/drawing/2014/main" id="{293DB402-D7EA-45BD-8FE8-39459829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8" y="1939925"/>
            <a:ext cx="31416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tabLst>
                <a:tab pos="2170113" algn="l"/>
              </a:tabLst>
              <a:defRPr/>
            </a:pPr>
            <a:r>
              <a:rPr lang="el-GR" b="1"/>
              <a:t>Αλίτης</a:t>
            </a:r>
            <a:r>
              <a:rPr lang="en-US" b="1"/>
              <a:t> 	</a:t>
            </a:r>
            <a:r>
              <a:rPr lang="en-US" b="1">
                <a:solidFill>
                  <a:srgbClr val="003399"/>
                </a:solidFill>
              </a:rPr>
              <a:t>Na</a:t>
            </a:r>
            <a:r>
              <a:rPr lang="en-US" b="1">
                <a:solidFill>
                  <a:srgbClr val="FF0000"/>
                </a:solidFill>
              </a:rPr>
              <a:t>Cl</a:t>
            </a:r>
            <a:endParaRPr lang="el-GR" b="1">
              <a:solidFill>
                <a:srgbClr val="FF0000"/>
              </a:solidFill>
            </a:endParaRPr>
          </a:p>
          <a:p>
            <a:pPr>
              <a:tabLst>
                <a:tab pos="2170113" algn="l"/>
              </a:tabLst>
              <a:defRPr/>
            </a:pPr>
            <a:r>
              <a:rPr lang="el-GR" b="1"/>
              <a:t>Συλβίνης</a:t>
            </a:r>
            <a:r>
              <a:rPr lang="en-US" b="1"/>
              <a:t>	</a:t>
            </a:r>
            <a:r>
              <a:rPr lang="en-US" b="1">
                <a:solidFill>
                  <a:srgbClr val="003399"/>
                </a:solidFill>
              </a:rPr>
              <a:t>K</a:t>
            </a:r>
            <a:r>
              <a:rPr lang="en-US" b="1">
                <a:solidFill>
                  <a:srgbClr val="FF0000"/>
                </a:solidFill>
              </a:rPr>
              <a:t>Cl</a:t>
            </a:r>
            <a:endParaRPr lang="el-GR" b="1">
              <a:solidFill>
                <a:srgbClr val="FF0000"/>
              </a:solidFill>
            </a:endParaRPr>
          </a:p>
          <a:p>
            <a:pPr>
              <a:tabLst>
                <a:tab pos="2170113" algn="l"/>
              </a:tabLst>
              <a:defRPr/>
            </a:pPr>
            <a:r>
              <a:rPr lang="el-GR" b="1"/>
              <a:t>Χλωραργυρίτης</a:t>
            </a:r>
            <a:endParaRPr lang="en-US" b="1"/>
          </a:p>
          <a:p>
            <a:pPr>
              <a:tabLst>
                <a:tab pos="2170113" algn="l"/>
              </a:tabLst>
              <a:defRPr/>
            </a:pPr>
            <a:r>
              <a:rPr lang="en-US" b="1"/>
              <a:t>	</a:t>
            </a:r>
            <a:r>
              <a:rPr lang="en-US" b="1">
                <a:solidFill>
                  <a:srgbClr val="003399"/>
                </a:solidFill>
              </a:rPr>
              <a:t>Ag</a:t>
            </a:r>
            <a:r>
              <a:rPr lang="en-US" b="1">
                <a:solidFill>
                  <a:srgbClr val="FF0000"/>
                </a:solidFill>
              </a:rPr>
              <a:t>Cl</a:t>
            </a:r>
            <a:endParaRPr lang="el-GR" b="1">
              <a:solidFill>
                <a:srgbClr val="FF0000"/>
              </a:solidFill>
            </a:endParaRPr>
          </a:p>
          <a:p>
            <a:pPr>
              <a:tabLst>
                <a:tab pos="2170113" algn="l"/>
              </a:tabLst>
              <a:defRPr/>
            </a:pPr>
            <a:endParaRPr lang="en-US" b="1"/>
          </a:p>
          <a:p>
            <a:pPr>
              <a:tabLst>
                <a:tab pos="2170113" algn="l"/>
              </a:tabLst>
              <a:defRPr/>
            </a:pPr>
            <a:endParaRPr lang="el-GR" b="1"/>
          </a:p>
          <a:p>
            <a:pPr>
              <a:tabLst>
                <a:tab pos="2170113" algn="l"/>
              </a:tabLst>
              <a:defRPr/>
            </a:pPr>
            <a:r>
              <a:rPr lang="el-GR" b="1"/>
              <a:t>Γαληνίτης</a:t>
            </a:r>
            <a:r>
              <a:rPr lang="en-US" b="1"/>
              <a:t>	</a:t>
            </a:r>
            <a:r>
              <a:rPr lang="en-US" b="1">
                <a:solidFill>
                  <a:srgbClr val="003399"/>
                </a:solidFill>
              </a:rPr>
              <a:t>Pb</a:t>
            </a:r>
            <a:r>
              <a:rPr lang="en-US" b="1">
                <a:solidFill>
                  <a:srgbClr val="FF0000"/>
                </a:solidFill>
              </a:rPr>
              <a:t>S</a:t>
            </a:r>
            <a:endParaRPr lang="el-GR" b="1">
              <a:solidFill>
                <a:srgbClr val="FF0000"/>
              </a:solidFill>
            </a:endParaRPr>
          </a:p>
          <a:p>
            <a:pPr>
              <a:tabLst>
                <a:tab pos="2170113" algn="l"/>
              </a:tabLst>
              <a:defRPr/>
            </a:pPr>
            <a:r>
              <a:rPr lang="el-GR" b="1"/>
              <a:t>Περίκλαστο</a:t>
            </a:r>
            <a:r>
              <a:rPr lang="en-US" b="1"/>
              <a:t>	</a:t>
            </a:r>
            <a:r>
              <a:rPr lang="en-US" b="1">
                <a:solidFill>
                  <a:srgbClr val="003399"/>
                </a:solidFill>
              </a:rPr>
              <a:t>Mg</a:t>
            </a:r>
            <a:r>
              <a:rPr lang="en-US" b="1">
                <a:solidFill>
                  <a:srgbClr val="FF0000"/>
                </a:solidFill>
              </a:rPr>
              <a:t>O</a:t>
            </a:r>
            <a:endParaRPr lang="el-GR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1B2A8CDE-CD78-4E63-BCC0-4B2BF6787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62925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l-GR"/>
              <a:t>Δομή </a:t>
            </a:r>
            <a:r>
              <a:rPr lang="en-US"/>
              <a:t>CaF</a:t>
            </a:r>
            <a:r>
              <a:rPr lang="en-US" baseline="-25000"/>
              <a:t>2</a:t>
            </a:r>
            <a:endParaRPr lang="el-GR" baseline="-25000"/>
          </a:p>
        </p:txBody>
      </p:sp>
      <p:pic>
        <p:nvPicPr>
          <p:cNvPr id="9219" name="Picture 8" descr="plegma_fluorite_1">
            <a:extLst>
              <a:ext uri="{FF2B5EF4-FFF2-40B4-BE49-F238E27FC236}">
                <a16:creationId xmlns:a16="http://schemas.microsoft.com/office/drawing/2014/main" id="{21E87680-B1AE-43BC-8EEA-ED0B80C16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16125"/>
            <a:ext cx="6313487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9">
            <a:extLst>
              <a:ext uri="{FF2B5EF4-FFF2-40B4-BE49-F238E27FC236}">
                <a16:creationId xmlns:a16="http://schemas.microsoft.com/office/drawing/2014/main" id="{AE48C9C4-2369-485C-9EDB-60E8A0534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124200"/>
            <a:ext cx="169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800"/>
              <a:t>Α.Σ. = </a:t>
            </a:r>
            <a:r>
              <a:rPr lang="en-US" altLang="el-GR" sz="2800"/>
              <a:t>8</a:t>
            </a:r>
            <a:endParaRPr lang="el-GR" altLang="el-GR" sz="2800"/>
          </a:p>
        </p:txBody>
      </p:sp>
      <p:sp>
        <p:nvSpPr>
          <p:cNvPr id="9221" name="Text Box 10">
            <a:extLst>
              <a:ext uri="{FF2B5EF4-FFF2-40B4-BE49-F238E27FC236}">
                <a16:creationId xmlns:a16="http://schemas.microsoft.com/office/drawing/2014/main" id="{F4FA43F7-FECB-45E5-9B01-5D2C6A0BF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886200"/>
            <a:ext cx="169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l-GR" altLang="el-GR" sz="2800"/>
              <a:t>Α.Σ. = </a:t>
            </a:r>
            <a:r>
              <a:rPr lang="en-US" altLang="el-GR" sz="2800"/>
              <a:t>4</a:t>
            </a:r>
            <a:endParaRPr lang="el-GR" altLang="el-GR" sz="280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>
            <a:extLst>
              <a:ext uri="{FF2B5EF4-FFF2-40B4-BE49-F238E27FC236}">
                <a16:creationId xmlns:a16="http://schemas.microsoft.com/office/drawing/2014/main" id="{C72B6A62-7A49-4F17-94FC-B5046D1FE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278813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686050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NaCl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Αλίτης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4000" b="1">
                <a:solidFill>
                  <a:srgbClr val="FFFFFF"/>
                </a:solidFill>
              </a:rPr>
              <a:t>Κυβικό</a:t>
            </a:r>
          </a:p>
        </p:txBody>
      </p:sp>
      <p:graphicFrame>
        <p:nvGraphicFramePr>
          <p:cNvPr id="60453" name="Group 37">
            <a:extLst>
              <a:ext uri="{FF2B5EF4-FFF2-40B4-BE49-F238E27FC236}">
                <a16:creationId xmlns:a16="http://schemas.microsoft.com/office/drawing/2014/main" id="{9A940889-092B-48A7-99B8-6239737FA25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468438"/>
          <a:ext cx="8686800" cy="2011362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Μορφή</a:t>
                      </a: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Κρύσταλλοι κυβικοί, </a:t>
                      </a:r>
                      <a:b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συχνά με χοανοειδή μορφή. </a:t>
                      </a:r>
                      <a:b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Συσσωματώματα συμπαγή, κοκκώδη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el-GR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47" name="Picture 31" descr="halite">
            <a:extLst>
              <a:ext uri="{FF2B5EF4-FFF2-40B4-BE49-F238E27FC236}">
                <a16:creationId xmlns:a16="http://schemas.microsoft.com/office/drawing/2014/main" id="{D8C000BE-0A59-40B3-9603-B646C3FD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057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8" descr="untitled1">
            <a:extLst>
              <a:ext uri="{FF2B5EF4-FFF2-40B4-BE49-F238E27FC236}">
                <a16:creationId xmlns:a16="http://schemas.microsoft.com/office/drawing/2014/main" id="{60AD8D35-31CA-4C57-BA30-DE99CF36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789363"/>
            <a:ext cx="831215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58" name="Group 94">
            <a:extLst>
              <a:ext uri="{FF2B5EF4-FFF2-40B4-BE49-F238E27FC236}">
                <a16:creationId xmlns:a16="http://schemas.microsoft.com/office/drawing/2014/main" id="{5D2BCBA5-93EE-4054-AA67-0ACC9564FE12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600200"/>
          <a:ext cx="5029200" cy="4724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Λάμψη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Υαλώδης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Χρώμα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Άχρωμο, λευκό.</a:t>
                      </a:r>
                      <a:b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Επίσης κίτρινο, κυανό, κόκκινο, ιώδες.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Γρ. σκόνης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Λευκή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Σκληρότητα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</a:rPr>
                        <a:t>2½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Ειδ. βάρος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2,2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Γεύση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Αλμυρή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Σχισμός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5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Verdana" pitchFamily="34" charset="0"/>
                        </a:rPr>
                        <a:t>Τέλειος (100)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526" name="Rectangle 62">
            <a:extLst>
              <a:ext uri="{FF2B5EF4-FFF2-40B4-BE49-F238E27FC236}">
                <a16:creationId xmlns:a16="http://schemas.microsoft.com/office/drawing/2014/main" id="{BC62147C-9A44-44EC-B209-1A0CD422E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49250"/>
            <a:ext cx="8278813" cy="823913"/>
          </a:xfrm>
          <a:effectLst>
            <a:outerShdw dist="35921" dir="2700000" algn="ctr" rotWithShape="0">
              <a:schemeClr val="bg2"/>
            </a:outerShdw>
          </a:effectLst>
        </p:spPr>
        <p:txBody>
          <a:bodyPr wrap="none"/>
          <a:lstStyle/>
          <a:p>
            <a:pPr eaLnBrk="1" hangingPunct="1">
              <a:tabLst>
                <a:tab pos="2686050" algn="l"/>
                <a:tab pos="6116638" algn="l"/>
              </a:tabLst>
              <a:defRPr/>
            </a:pPr>
            <a:r>
              <a:rPr lang="en-US" b="1">
                <a:solidFill>
                  <a:srgbClr val="FFFFFF"/>
                </a:solidFill>
              </a:rPr>
              <a:t>NaCl</a:t>
            </a:r>
            <a:r>
              <a:rPr lang="el-GR" b="1">
                <a:solidFill>
                  <a:srgbClr val="FFFFFF"/>
                </a:solidFill>
              </a:rPr>
              <a:t>	</a:t>
            </a:r>
            <a:r>
              <a:rPr lang="el-GR" sz="4800" b="1">
                <a:solidFill>
                  <a:schemeClr val="hlink"/>
                </a:solidFill>
              </a:rPr>
              <a:t>Αλίτης</a:t>
            </a:r>
            <a:r>
              <a:rPr lang="en-US" b="1">
                <a:solidFill>
                  <a:srgbClr val="FFFFFF"/>
                </a:solidFill>
              </a:rPr>
              <a:t>	</a:t>
            </a:r>
            <a:r>
              <a:rPr lang="el-GR" sz="4000" b="1">
                <a:solidFill>
                  <a:srgbClr val="FFFFFF"/>
                </a:solidFill>
              </a:rPr>
              <a:t>Κυβικό</a:t>
            </a:r>
          </a:p>
        </p:txBody>
      </p:sp>
      <p:pic>
        <p:nvPicPr>
          <p:cNvPr id="11294" name="Picture 63" descr="streak_white">
            <a:extLst>
              <a:ext uri="{FF2B5EF4-FFF2-40B4-BE49-F238E27FC236}">
                <a16:creationId xmlns:a16="http://schemas.microsoft.com/office/drawing/2014/main" id="{2F7AA931-35D8-45D5-8883-F99F79A08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733800"/>
            <a:ext cx="8683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95" descr="untitled1">
            <a:extLst>
              <a:ext uri="{FF2B5EF4-FFF2-40B4-BE49-F238E27FC236}">
                <a16:creationId xmlns:a16="http://schemas.microsoft.com/office/drawing/2014/main" id="{816C5F8E-56B1-418A-A352-773090C5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62050"/>
            <a:ext cx="2798762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</p:sld>
</file>

<file path=ppt/theme/theme1.xml><?xml version="1.0" encoding="utf-8"?>
<a:theme xmlns:a="http://schemas.openxmlformats.org/drawingml/2006/main" name="Έντονο ριγέ">
  <a:themeElements>
    <a:clrScheme name="Έντονο ριγέ 1">
      <a:dk1>
        <a:srgbClr val="356677"/>
      </a:dk1>
      <a:lt1>
        <a:srgbClr val="FFFFFF"/>
      </a:lt1>
      <a:dk2>
        <a:srgbClr val="3E798E"/>
      </a:dk2>
      <a:lt2>
        <a:srgbClr val="FFFFCC"/>
      </a:lt2>
      <a:accent1>
        <a:srgbClr val="7FA0B1"/>
      </a:accent1>
      <a:accent2>
        <a:srgbClr val="3A7184"/>
      </a:accent2>
      <a:accent3>
        <a:srgbClr val="AFBEC6"/>
      </a:accent3>
      <a:accent4>
        <a:srgbClr val="DADADA"/>
      </a:accent4>
      <a:accent5>
        <a:srgbClr val="C0CDD5"/>
      </a:accent5>
      <a:accent6>
        <a:srgbClr val="346677"/>
      </a:accent6>
      <a:hlink>
        <a:srgbClr val="FFBF0B"/>
      </a:hlink>
      <a:folHlink>
        <a:srgbClr val="CC9900"/>
      </a:folHlink>
    </a:clrScheme>
    <a:fontScheme name="Έντονο ριγέ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Έντονο ριγέ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Έντονο ριγέ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ντονο ριγέ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Έντονο ριγέ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Designs\Έντονο ριγέ.pot</Template>
  <TotalTime>1129</TotalTime>
  <Words>759</Words>
  <Application>Microsoft Office PowerPoint</Application>
  <PresentationFormat>Προβολή στην οθόνη (4:3)</PresentationFormat>
  <Paragraphs>164</Paragraphs>
  <Slides>32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Verdana</vt:lpstr>
      <vt:lpstr>Arial</vt:lpstr>
      <vt:lpstr>Wingdings</vt:lpstr>
      <vt:lpstr>Calibri</vt:lpstr>
      <vt:lpstr>Times New Roman</vt:lpstr>
      <vt:lpstr>Έντονο ριγέ</vt:lpstr>
      <vt:lpstr>Αλογονίδια</vt:lpstr>
      <vt:lpstr>ΑΛΟΓΟΝΙΔΙΑ  AXp</vt:lpstr>
      <vt:lpstr>Αλογονίδια</vt:lpstr>
      <vt:lpstr>Αλογονίδια</vt:lpstr>
      <vt:lpstr>Δομή NaCl</vt:lpstr>
      <vt:lpstr>Δομή NaCl</vt:lpstr>
      <vt:lpstr>Δομή CaF2</vt:lpstr>
      <vt:lpstr>NaCl Αλίτης Κυβικό</vt:lpstr>
      <vt:lpstr>NaCl Αλίτης Κυβικό</vt:lpstr>
      <vt:lpstr>NaCl Αλίτης Κυβικό</vt:lpstr>
      <vt:lpstr>Παρουσίαση του PowerPoint</vt:lpstr>
      <vt:lpstr>NaCl Αλίτης Κυβικό</vt:lpstr>
      <vt:lpstr>CaF2 Φθορίτης Κυβικό</vt:lpstr>
      <vt:lpstr>CaF2 Φθορίτης Κυβικό</vt:lpstr>
      <vt:lpstr>CaF2 Φθορίτης Κυβικό</vt:lpstr>
      <vt:lpstr>CaF2 Φθορίτης Κυβικό</vt:lpstr>
      <vt:lpstr>CaF2 Φθορίτης Κυβικό</vt:lpstr>
      <vt:lpstr>Θειϊκά</vt:lpstr>
      <vt:lpstr>ΘΕΙΪΚΑ  ASO4</vt:lpstr>
      <vt:lpstr>Θεϊικά</vt:lpstr>
      <vt:lpstr>Θείο</vt:lpstr>
      <vt:lpstr>Θείο</vt:lpstr>
      <vt:lpstr>Θειϊκή ρίζα (SO4-2)</vt:lpstr>
      <vt:lpstr>Βαρύτης (BaSO4)</vt:lpstr>
      <vt:lpstr>BaSO4 Βαρύτης Ρομβικό</vt:lpstr>
      <vt:lpstr>BaSO4 Βαρύτης Ρομβικό</vt:lpstr>
      <vt:lpstr>BaSO4 Βαρύτης Ρομβικό</vt:lpstr>
      <vt:lpstr>BaSO4 Βαρύτης Ρομβικό</vt:lpstr>
      <vt:lpstr>CaSO4·2H2O Γύψος Μονοκλινές</vt:lpstr>
      <vt:lpstr>CaSO4·2H2O Γύψος Μονοκλινές</vt:lpstr>
      <vt:lpstr>CaSO4·2H2O Γύψος Μονοκλινές</vt:lpstr>
      <vt:lpstr>CaSO4·2H2O Γύψος Μονοκλινές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Αλογονίδια, Θειϊκά</dc:title>
  <dc:creator>ST</dc:creator>
  <cp:lastModifiedBy>Triantafyllos Soldatos</cp:lastModifiedBy>
  <cp:revision>270</cp:revision>
  <dcterms:created xsi:type="dcterms:W3CDTF">2002-11-19T08:25:43Z</dcterms:created>
  <dcterms:modified xsi:type="dcterms:W3CDTF">2020-11-26T15:10:56Z</dcterms:modified>
</cp:coreProperties>
</file>