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298" r:id="rId3"/>
    <p:sldId id="302" r:id="rId4"/>
    <p:sldId id="330" r:id="rId5"/>
    <p:sldId id="331" r:id="rId6"/>
    <p:sldId id="332" r:id="rId7"/>
    <p:sldId id="303" r:id="rId8"/>
    <p:sldId id="329" r:id="rId9"/>
    <p:sldId id="333" r:id="rId10"/>
    <p:sldId id="337" r:id="rId11"/>
    <p:sldId id="260" r:id="rId12"/>
    <p:sldId id="335" r:id="rId13"/>
    <p:sldId id="336" r:id="rId14"/>
    <p:sldId id="262" r:id="rId15"/>
    <p:sldId id="339" r:id="rId16"/>
    <p:sldId id="356" r:id="rId17"/>
    <p:sldId id="340" r:id="rId18"/>
    <p:sldId id="263" r:id="rId19"/>
    <p:sldId id="341" r:id="rId20"/>
    <p:sldId id="343" r:id="rId21"/>
    <p:sldId id="342" r:id="rId22"/>
    <p:sldId id="338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FF"/>
    <a:srgbClr val="FF6600"/>
    <a:srgbClr val="285078"/>
    <a:srgbClr val="006699"/>
    <a:srgbClr val="969696"/>
    <a:srgbClr val="58572B"/>
    <a:srgbClr val="E8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0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1728" y="96"/>
      </p:cViewPr>
      <p:guideLst>
        <p:guide orient="horz" pos="4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2">
            <a:extLst>
              <a:ext uri="{FF2B5EF4-FFF2-40B4-BE49-F238E27FC236}">
                <a16:creationId xmlns:a16="http://schemas.microsoft.com/office/drawing/2014/main" id="{873AC805-8A4D-459E-A713-5F2A5E77874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153603" name="Freeform 3">
              <a:extLst>
                <a:ext uri="{FF2B5EF4-FFF2-40B4-BE49-F238E27FC236}">
                  <a16:creationId xmlns:a16="http://schemas.microsoft.com/office/drawing/2014/main" id="{11BF0B3A-0F46-42B5-9E1D-294D754AAFEC}"/>
                </a:ext>
              </a:extLst>
            </p:cNvPr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>
                <a:gd name="T0" fmla="*/ 91 w 1699"/>
                <a:gd name="T1" fmla="*/ 526 h 3264"/>
                <a:gd name="T2" fmla="*/ 211 w 1699"/>
                <a:gd name="T3" fmla="*/ 175 h 3264"/>
                <a:gd name="T4" fmla="*/ 443 w 1699"/>
                <a:gd name="T5" fmla="*/ 32 h 3264"/>
                <a:gd name="T6" fmla="*/ 802 w 1699"/>
                <a:gd name="T7" fmla="*/ 32 h 3264"/>
                <a:gd name="T8" fmla="*/ 1206 w 1699"/>
                <a:gd name="T9" fmla="*/ 10 h 3264"/>
                <a:gd name="T10" fmla="*/ 1482 w 1699"/>
                <a:gd name="T11" fmla="*/ 25 h 3264"/>
                <a:gd name="T12" fmla="*/ 1655 w 1699"/>
                <a:gd name="T13" fmla="*/ 160 h 3264"/>
                <a:gd name="T14" fmla="*/ 1655 w 1699"/>
                <a:gd name="T15" fmla="*/ 406 h 3264"/>
                <a:gd name="T16" fmla="*/ 1572 w 1699"/>
                <a:gd name="T17" fmla="*/ 736 h 3264"/>
                <a:gd name="T18" fmla="*/ 1565 w 1699"/>
                <a:gd name="T19" fmla="*/ 1177 h 3264"/>
                <a:gd name="T20" fmla="*/ 1632 w 1699"/>
                <a:gd name="T21" fmla="*/ 1581 h 3264"/>
                <a:gd name="T22" fmla="*/ 1692 w 1699"/>
                <a:gd name="T23" fmla="*/ 2232 h 3264"/>
                <a:gd name="T24" fmla="*/ 1587 w 1699"/>
                <a:gd name="T25" fmla="*/ 2830 h 3264"/>
                <a:gd name="T26" fmla="*/ 1625 w 1699"/>
                <a:gd name="T27" fmla="*/ 3055 h 3264"/>
                <a:gd name="T28" fmla="*/ 1535 w 1699"/>
                <a:gd name="T29" fmla="*/ 3234 h 3264"/>
                <a:gd name="T30" fmla="*/ 1325 w 1699"/>
                <a:gd name="T31" fmla="*/ 3234 h 3264"/>
                <a:gd name="T32" fmla="*/ 921 w 1699"/>
                <a:gd name="T33" fmla="*/ 3204 h 3264"/>
                <a:gd name="T34" fmla="*/ 510 w 1699"/>
                <a:gd name="T35" fmla="*/ 3249 h 3264"/>
                <a:gd name="T36" fmla="*/ 136 w 1699"/>
                <a:gd name="T37" fmla="*/ 3167 h 3264"/>
                <a:gd name="T38" fmla="*/ 39 w 1699"/>
                <a:gd name="T39" fmla="*/ 2950 h 3264"/>
                <a:gd name="T40" fmla="*/ 99 w 1699"/>
                <a:gd name="T41" fmla="*/ 2651 h 3264"/>
                <a:gd name="T42" fmla="*/ 99 w 1699"/>
                <a:gd name="T43" fmla="*/ 2232 h 3264"/>
                <a:gd name="T44" fmla="*/ 9 w 1699"/>
                <a:gd name="T45" fmla="*/ 1813 h 3264"/>
                <a:gd name="T46" fmla="*/ 46 w 1699"/>
                <a:gd name="T47" fmla="*/ 1259 h 3264"/>
                <a:gd name="T48" fmla="*/ 61 w 1699"/>
                <a:gd name="T49" fmla="*/ 915 h 3264"/>
                <a:gd name="T50" fmla="*/ 91 w 1699"/>
                <a:gd name="T51" fmla="*/ 526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53604" name="Group 4">
              <a:extLst>
                <a:ext uri="{FF2B5EF4-FFF2-40B4-BE49-F238E27FC236}">
                  <a16:creationId xmlns:a16="http://schemas.microsoft.com/office/drawing/2014/main" id="{AB33B38C-1705-4984-9075-EB3BD73169B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153605" name="Group 5">
                <a:extLst>
                  <a:ext uri="{FF2B5EF4-FFF2-40B4-BE49-F238E27FC236}">
                    <a16:creationId xmlns:a16="http://schemas.microsoft.com/office/drawing/2014/main" id="{3F2535E6-0894-464F-99C8-6617A0886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7" y="3075"/>
                <a:ext cx="2346" cy="654"/>
                <a:chOff x="1865" y="1811"/>
                <a:chExt cx="2346" cy="654"/>
              </a:xfrm>
            </p:grpSpPr>
            <p:sp>
              <p:nvSpPr>
                <p:cNvPr id="153606" name="Freeform 6">
                  <a:extLst>
                    <a:ext uri="{FF2B5EF4-FFF2-40B4-BE49-F238E27FC236}">
                      <a16:creationId xmlns:a16="http://schemas.microsoft.com/office/drawing/2014/main" id="{CC891495-8AE7-4456-8619-0B4E52BB8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2008"/>
                  <a:ext cx="2161" cy="457"/>
                </a:xfrm>
                <a:custGeom>
                  <a:avLst/>
                  <a:gdLst>
                    <a:gd name="T0" fmla="*/ 7 w 2161"/>
                    <a:gd name="T1" fmla="*/ 139 h 457"/>
                    <a:gd name="T2" fmla="*/ 89 w 2161"/>
                    <a:gd name="T3" fmla="*/ 266 h 457"/>
                    <a:gd name="T4" fmla="*/ 187 w 2161"/>
                    <a:gd name="T5" fmla="*/ 333 h 457"/>
                    <a:gd name="T6" fmla="*/ 351 w 2161"/>
                    <a:gd name="T7" fmla="*/ 303 h 457"/>
                    <a:gd name="T8" fmla="*/ 561 w 2161"/>
                    <a:gd name="T9" fmla="*/ 281 h 457"/>
                    <a:gd name="T10" fmla="*/ 852 w 2161"/>
                    <a:gd name="T11" fmla="*/ 259 h 457"/>
                    <a:gd name="T12" fmla="*/ 1167 w 2161"/>
                    <a:gd name="T13" fmla="*/ 259 h 457"/>
                    <a:gd name="T14" fmla="*/ 1541 w 2161"/>
                    <a:gd name="T15" fmla="*/ 318 h 457"/>
                    <a:gd name="T16" fmla="*/ 1758 w 2161"/>
                    <a:gd name="T17" fmla="*/ 401 h 457"/>
                    <a:gd name="T18" fmla="*/ 1907 w 2161"/>
                    <a:gd name="T19" fmla="*/ 453 h 457"/>
                    <a:gd name="T20" fmla="*/ 2049 w 2161"/>
                    <a:gd name="T21" fmla="*/ 423 h 457"/>
                    <a:gd name="T22" fmla="*/ 2109 w 2161"/>
                    <a:gd name="T23" fmla="*/ 348 h 457"/>
                    <a:gd name="T24" fmla="*/ 2109 w 2161"/>
                    <a:gd name="T25" fmla="*/ 251 h 457"/>
                    <a:gd name="T26" fmla="*/ 2004 w 2161"/>
                    <a:gd name="T27" fmla="*/ 154 h 457"/>
                    <a:gd name="T28" fmla="*/ 1167 w 2161"/>
                    <a:gd name="T29" fmla="*/ 27 h 457"/>
                    <a:gd name="T30" fmla="*/ 336 w 2161"/>
                    <a:gd name="T31" fmla="*/ 4 h 457"/>
                    <a:gd name="T32" fmla="*/ 52 w 2161"/>
                    <a:gd name="T33" fmla="*/ 49 h 457"/>
                    <a:gd name="T34" fmla="*/ 7 w 2161"/>
                    <a:gd name="T35" fmla="*/ 139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53607" name="Freeform 7">
                  <a:extLst>
                    <a:ext uri="{FF2B5EF4-FFF2-40B4-BE49-F238E27FC236}">
                      <a16:creationId xmlns:a16="http://schemas.microsoft.com/office/drawing/2014/main" id="{C2B48494-5ED7-4563-AC61-0CA905DC13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" y="1811"/>
                  <a:ext cx="2341" cy="585"/>
                </a:xfrm>
                <a:custGeom>
                  <a:avLst/>
                  <a:gdLst>
                    <a:gd name="T0" fmla="*/ 506 w 2341"/>
                    <a:gd name="T1" fmla="*/ 441 h 585"/>
                    <a:gd name="T2" fmla="*/ 274 w 2341"/>
                    <a:gd name="T3" fmla="*/ 515 h 585"/>
                    <a:gd name="T4" fmla="*/ 72 w 2341"/>
                    <a:gd name="T5" fmla="*/ 486 h 585"/>
                    <a:gd name="T6" fmla="*/ 5 w 2341"/>
                    <a:gd name="T7" fmla="*/ 373 h 585"/>
                    <a:gd name="T8" fmla="*/ 43 w 2341"/>
                    <a:gd name="T9" fmla="*/ 224 h 585"/>
                    <a:gd name="T10" fmla="*/ 215 w 2341"/>
                    <a:gd name="T11" fmla="*/ 89 h 585"/>
                    <a:gd name="T12" fmla="*/ 476 w 2341"/>
                    <a:gd name="T13" fmla="*/ 52 h 585"/>
                    <a:gd name="T14" fmla="*/ 731 w 2341"/>
                    <a:gd name="T15" fmla="*/ 74 h 585"/>
                    <a:gd name="T16" fmla="*/ 1090 w 2341"/>
                    <a:gd name="T17" fmla="*/ 37 h 585"/>
                    <a:gd name="T18" fmla="*/ 1367 w 2341"/>
                    <a:gd name="T19" fmla="*/ 7 h 585"/>
                    <a:gd name="T20" fmla="*/ 1778 w 2341"/>
                    <a:gd name="T21" fmla="*/ 7 h 585"/>
                    <a:gd name="T22" fmla="*/ 2204 w 2341"/>
                    <a:gd name="T23" fmla="*/ 52 h 585"/>
                    <a:gd name="T24" fmla="*/ 2287 w 2341"/>
                    <a:gd name="T25" fmla="*/ 111 h 585"/>
                    <a:gd name="T26" fmla="*/ 2332 w 2341"/>
                    <a:gd name="T27" fmla="*/ 246 h 585"/>
                    <a:gd name="T28" fmla="*/ 2339 w 2341"/>
                    <a:gd name="T29" fmla="*/ 373 h 585"/>
                    <a:gd name="T30" fmla="*/ 2324 w 2341"/>
                    <a:gd name="T31" fmla="*/ 456 h 585"/>
                    <a:gd name="T32" fmla="*/ 2339 w 2341"/>
                    <a:gd name="T33" fmla="*/ 538 h 585"/>
                    <a:gd name="T34" fmla="*/ 2309 w 2341"/>
                    <a:gd name="T35" fmla="*/ 583 h 585"/>
                    <a:gd name="T36" fmla="*/ 2234 w 2341"/>
                    <a:gd name="T37" fmla="*/ 553 h 585"/>
                    <a:gd name="T38" fmla="*/ 2062 w 2341"/>
                    <a:gd name="T39" fmla="*/ 486 h 585"/>
                    <a:gd name="T40" fmla="*/ 1778 w 2341"/>
                    <a:gd name="T41" fmla="*/ 448 h 585"/>
                    <a:gd name="T42" fmla="*/ 1613 w 2341"/>
                    <a:gd name="T43" fmla="*/ 448 h 585"/>
                    <a:gd name="T44" fmla="*/ 1329 w 2341"/>
                    <a:gd name="T45" fmla="*/ 418 h 585"/>
                    <a:gd name="T46" fmla="*/ 1195 w 2341"/>
                    <a:gd name="T47" fmla="*/ 411 h 585"/>
                    <a:gd name="T48" fmla="*/ 895 w 2341"/>
                    <a:gd name="T49" fmla="*/ 426 h 585"/>
                    <a:gd name="T50" fmla="*/ 671 w 2341"/>
                    <a:gd name="T51" fmla="*/ 411 h 585"/>
                    <a:gd name="T52" fmla="*/ 506 w 2341"/>
                    <a:gd name="T53" fmla="*/ 441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53608" name="Freeform 8">
                <a:extLst>
                  <a:ext uri="{FF2B5EF4-FFF2-40B4-BE49-F238E27FC236}">
                    <a16:creationId xmlns:a16="http://schemas.microsoft.com/office/drawing/2014/main" id="{9E50EA62-B03C-455B-9B96-6A1A3DF70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3172"/>
                <a:ext cx="898" cy="397"/>
              </a:xfrm>
              <a:custGeom>
                <a:avLst/>
                <a:gdLst>
                  <a:gd name="T0" fmla="*/ 247 w 898"/>
                  <a:gd name="T1" fmla="*/ 397 h 397"/>
                  <a:gd name="T2" fmla="*/ 239 w 898"/>
                  <a:gd name="T3" fmla="*/ 269 h 397"/>
                  <a:gd name="T4" fmla="*/ 142 w 898"/>
                  <a:gd name="T5" fmla="*/ 307 h 397"/>
                  <a:gd name="T6" fmla="*/ 0 w 898"/>
                  <a:gd name="T7" fmla="*/ 299 h 397"/>
                  <a:gd name="T8" fmla="*/ 120 w 898"/>
                  <a:gd name="T9" fmla="*/ 262 h 397"/>
                  <a:gd name="T10" fmla="*/ 224 w 898"/>
                  <a:gd name="T11" fmla="*/ 202 h 397"/>
                  <a:gd name="T12" fmla="*/ 209 w 898"/>
                  <a:gd name="T13" fmla="*/ 67 h 397"/>
                  <a:gd name="T14" fmla="*/ 232 w 898"/>
                  <a:gd name="T15" fmla="*/ 0 h 397"/>
                  <a:gd name="T16" fmla="*/ 292 w 898"/>
                  <a:gd name="T17" fmla="*/ 90 h 397"/>
                  <a:gd name="T18" fmla="*/ 314 w 898"/>
                  <a:gd name="T19" fmla="*/ 187 h 397"/>
                  <a:gd name="T20" fmla="*/ 486 w 898"/>
                  <a:gd name="T21" fmla="*/ 135 h 397"/>
                  <a:gd name="T22" fmla="*/ 651 w 898"/>
                  <a:gd name="T23" fmla="*/ 112 h 397"/>
                  <a:gd name="T24" fmla="*/ 898 w 898"/>
                  <a:gd name="T25" fmla="*/ 82 h 397"/>
                  <a:gd name="T26" fmla="*/ 748 w 898"/>
                  <a:gd name="T27" fmla="*/ 150 h 397"/>
                  <a:gd name="T28" fmla="*/ 464 w 898"/>
                  <a:gd name="T29" fmla="*/ 187 h 397"/>
                  <a:gd name="T30" fmla="*/ 314 w 898"/>
                  <a:gd name="T31" fmla="*/ 232 h 397"/>
                  <a:gd name="T32" fmla="*/ 322 w 898"/>
                  <a:gd name="T33" fmla="*/ 374 h 397"/>
                  <a:gd name="T34" fmla="*/ 247 w 898"/>
                  <a:gd name="T35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3609" name="Freeform 9">
                <a:extLst>
                  <a:ext uri="{FF2B5EF4-FFF2-40B4-BE49-F238E27FC236}">
                    <a16:creationId xmlns:a16="http://schemas.microsoft.com/office/drawing/2014/main" id="{2DAB2FB3-E13A-4A2E-85DC-D7A677D29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3074"/>
                <a:ext cx="157" cy="337"/>
              </a:xfrm>
              <a:custGeom>
                <a:avLst/>
                <a:gdLst>
                  <a:gd name="T0" fmla="*/ 90 w 157"/>
                  <a:gd name="T1" fmla="*/ 8 h 337"/>
                  <a:gd name="T2" fmla="*/ 157 w 157"/>
                  <a:gd name="T3" fmla="*/ 195 h 337"/>
                  <a:gd name="T4" fmla="*/ 142 w 157"/>
                  <a:gd name="T5" fmla="*/ 337 h 337"/>
                  <a:gd name="T6" fmla="*/ 0 w 157"/>
                  <a:gd name="T7" fmla="*/ 0 h 337"/>
                  <a:gd name="T8" fmla="*/ 90 w 157"/>
                  <a:gd name="T9" fmla="*/ 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3610" name="Freeform 10">
                <a:extLst>
                  <a:ext uri="{FF2B5EF4-FFF2-40B4-BE49-F238E27FC236}">
                    <a16:creationId xmlns:a16="http://schemas.microsoft.com/office/drawing/2014/main" id="{0C3781D6-A794-4EB3-9D10-19DA63DE6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" y="3128"/>
                <a:ext cx="808" cy="396"/>
              </a:xfrm>
              <a:custGeom>
                <a:avLst/>
                <a:gdLst>
                  <a:gd name="T0" fmla="*/ 0 w 808"/>
                  <a:gd name="T1" fmla="*/ 366 h 396"/>
                  <a:gd name="T2" fmla="*/ 105 w 808"/>
                  <a:gd name="T3" fmla="*/ 366 h 396"/>
                  <a:gd name="T4" fmla="*/ 255 w 808"/>
                  <a:gd name="T5" fmla="*/ 306 h 396"/>
                  <a:gd name="T6" fmla="*/ 471 w 808"/>
                  <a:gd name="T7" fmla="*/ 112 h 396"/>
                  <a:gd name="T8" fmla="*/ 307 w 808"/>
                  <a:gd name="T9" fmla="*/ 67 h 396"/>
                  <a:gd name="T10" fmla="*/ 232 w 808"/>
                  <a:gd name="T11" fmla="*/ 22 h 396"/>
                  <a:gd name="T12" fmla="*/ 352 w 808"/>
                  <a:gd name="T13" fmla="*/ 22 h 396"/>
                  <a:gd name="T14" fmla="*/ 524 w 808"/>
                  <a:gd name="T15" fmla="*/ 74 h 396"/>
                  <a:gd name="T16" fmla="*/ 621 w 808"/>
                  <a:gd name="T17" fmla="*/ 0 h 396"/>
                  <a:gd name="T18" fmla="*/ 681 w 808"/>
                  <a:gd name="T19" fmla="*/ 0 h 396"/>
                  <a:gd name="T20" fmla="*/ 576 w 808"/>
                  <a:gd name="T21" fmla="*/ 82 h 396"/>
                  <a:gd name="T22" fmla="*/ 801 w 808"/>
                  <a:gd name="T23" fmla="*/ 134 h 396"/>
                  <a:gd name="T24" fmla="*/ 808 w 808"/>
                  <a:gd name="T25" fmla="*/ 209 h 396"/>
                  <a:gd name="T26" fmla="*/ 516 w 808"/>
                  <a:gd name="T27" fmla="*/ 134 h 396"/>
                  <a:gd name="T28" fmla="*/ 344 w 808"/>
                  <a:gd name="T29" fmla="*/ 291 h 396"/>
                  <a:gd name="T30" fmla="*/ 277 w 808"/>
                  <a:gd name="T31" fmla="*/ 344 h 396"/>
                  <a:gd name="T32" fmla="*/ 157 w 808"/>
                  <a:gd name="T33" fmla="*/ 396 h 396"/>
                  <a:gd name="T34" fmla="*/ 0 w 808"/>
                  <a:gd name="T35" fmla="*/ 3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53611" name="Rectangle 11">
            <a:extLst>
              <a:ext uri="{FF2B5EF4-FFF2-40B4-BE49-F238E27FC236}">
                <a16:creationId xmlns:a16="http://schemas.microsoft.com/office/drawing/2014/main" id="{DBF7FA94-BA26-42D8-A182-A5085BA2C8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140335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τίτλο</a:t>
            </a:r>
          </a:p>
        </p:txBody>
      </p:sp>
      <p:sp>
        <p:nvSpPr>
          <p:cNvPr id="153612" name="Rectangle 12">
            <a:extLst>
              <a:ext uri="{FF2B5EF4-FFF2-40B4-BE49-F238E27FC236}">
                <a16:creationId xmlns:a16="http://schemas.microsoft.com/office/drawing/2014/main" id="{091FD672-E20D-4E0D-ABA9-1BBE5F15AB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153613" name="Rectangle 13">
            <a:extLst>
              <a:ext uri="{FF2B5EF4-FFF2-40B4-BE49-F238E27FC236}">
                <a16:creationId xmlns:a16="http://schemas.microsoft.com/office/drawing/2014/main" id="{A04B2541-84A3-40EA-8925-E5E6427F36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153614" name="Rectangle 14">
            <a:extLst>
              <a:ext uri="{FF2B5EF4-FFF2-40B4-BE49-F238E27FC236}">
                <a16:creationId xmlns:a16="http://schemas.microsoft.com/office/drawing/2014/main" id="{CCDF2479-966D-44B2-BFA6-672BB0393B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153615" name="Rectangle 15">
            <a:extLst>
              <a:ext uri="{FF2B5EF4-FFF2-40B4-BE49-F238E27FC236}">
                <a16:creationId xmlns:a16="http://schemas.microsoft.com/office/drawing/2014/main" id="{A14174C4-07F7-450E-ABAB-CEA948D1E2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0F135E-A8F7-498C-A220-36FB93F7A806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08AF3B-3289-4976-A07F-4C5D01B8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DF56909-78C5-4D8C-8A7A-C47AD6A09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BA3A8A-D753-4CCF-90B0-0DC73411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E2E628-61E4-41F8-8364-C6A61076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50BA055-368C-4B1F-9A2C-844A8295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71AD5-DCE9-460A-AD02-22D06A2EA83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2087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A9A2474-3523-4B0B-8754-00CD11999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65950" y="547688"/>
            <a:ext cx="2147888" cy="56245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5078510-ECC8-4C89-B356-6FCEBF0BF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525" y="547688"/>
            <a:ext cx="6296025" cy="56245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DBDC96-AB25-4015-BEA5-A6106F73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966F8E-1909-484B-9A67-0F133976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FF8F55-5CAD-4675-A360-C0DC2F42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C5A18-1351-41DA-B6F1-24DE6AE6561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8014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291A08-91B6-41BA-801D-B337A818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FA9E17-7201-4A94-959A-D15BD8ABC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11FCD3-BB3E-4363-96B9-7443CC68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130357-87CC-451B-AD3C-5E24B076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C9948E-985F-4960-A984-132DA57E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8086D-B2DF-4CC4-9E24-FCE22677E98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7387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95F795-65C3-4518-AB7C-111EB43C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0892601-EFC4-47E0-904F-B562D4AE8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FA2E78-ED18-4C6C-8990-33F1716A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A56304-8B4E-4A8F-AF2C-CADBFF51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382058-6DA5-4221-AE4F-8AEDA6E9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B6FAB-837B-4E3C-AF35-9B1E085FFDD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2074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8A88AA-CE80-4C2A-BB16-EC5EDC62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C8B578-011D-4E11-89E7-B5AF3DE4C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9CA6FDF-B4D0-47FE-9B0B-38F153AE0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1E5F2FD-A249-4A14-8D04-DEF25E0B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11A0019-8DC7-4953-8517-1A8C848E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5873376-CC8D-4B1C-B384-4244C1A3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FF080-F3F0-4B85-AF1D-60D7703AF2A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86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069D17-B97D-4431-8E9B-46740046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1AF382-1450-42C3-B28D-5960FE48F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5D34287-7D00-498C-9588-D68BB4C46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BC0BD82-A80F-4959-A0E2-EF2C4C37F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8CD8A5C-D873-4659-903A-014B04951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EBE1271-8935-408A-9446-A4653FCC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A42EBFC-732E-4029-9AF1-0D641862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2D042F4-3ED7-4E04-95A5-EC833D37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996D6-C2CD-4D4D-9FA8-F51B4CB09A3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3462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1CB591-AB17-4B02-ACCB-4942FDD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0EB92F9-D178-49C0-B5D9-5A070FB0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4D987F4-6C85-4785-A335-1D43B576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8A7C701-E29E-4F25-BA26-768F1161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A56D1-C076-4DF5-938D-142F952CEC7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2190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8AF8780-54A8-4E97-B352-3F9F2F72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AA9A9B3-5623-4E89-B74F-9668A7B1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CD1078B-A334-4C54-AC4E-5F3538ED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AF6C4-9FA1-4E80-98A7-6B3538F875A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8278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736CA8-15BF-4BD0-84D5-5F86D5B1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B5697D-B1FA-4C97-8356-5DADF4B12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7E55696-78B0-4A79-AFC6-8D2F22BA1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9C6A03A-658F-4EFA-AF40-5FB16A0E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F1D0E7-EF8D-48D8-A9C1-57A892BD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02DAC20-95CB-4D80-B05F-3A2EADCC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15A30-397C-4548-ABB2-0AC1EC0B85B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6408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80CC25-F026-4B58-B1F9-572F5D5C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683699B-621C-4F31-AF4C-D1821BC20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9CED525-584A-40FD-9528-ABE934F3E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F34BD7-8C73-4F09-B174-4E276E28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90F720B-E7D1-4B22-9693-B85A051E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9ABC57C-42A0-42D1-BD14-C5F7A309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97D06-FE81-4FB6-820A-2D7F2CA1C17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3687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reeform 2">
            <a:extLst>
              <a:ext uri="{FF2B5EF4-FFF2-40B4-BE49-F238E27FC236}">
                <a16:creationId xmlns:a16="http://schemas.microsoft.com/office/drawing/2014/main" id="{490764CD-635F-4F88-806B-90FE6589DB4A}"/>
              </a:ext>
            </a:extLst>
          </p:cNvPr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>
              <a:gd name="T0" fmla="*/ 3477 w 4346"/>
              <a:gd name="T1" fmla="*/ 10 h 108"/>
              <a:gd name="T2" fmla="*/ 4057 w 4346"/>
              <a:gd name="T3" fmla="*/ 17 h 108"/>
              <a:gd name="T4" fmla="*/ 4293 w 4346"/>
              <a:gd name="T5" fmla="*/ 30 h 108"/>
              <a:gd name="T6" fmla="*/ 4293 w 4346"/>
              <a:gd name="T7" fmla="*/ 50 h 108"/>
              <a:gd name="T8" fmla="*/ 4329 w 4346"/>
              <a:gd name="T9" fmla="*/ 73 h 108"/>
              <a:gd name="T10" fmla="*/ 4305 w 4346"/>
              <a:gd name="T11" fmla="*/ 89 h 108"/>
              <a:gd name="T12" fmla="*/ 4082 w 4346"/>
              <a:gd name="T13" fmla="*/ 99 h 108"/>
              <a:gd name="T14" fmla="*/ 3675 w 4346"/>
              <a:gd name="T15" fmla="*/ 99 h 108"/>
              <a:gd name="T16" fmla="*/ 3129 w 4346"/>
              <a:gd name="T17" fmla="*/ 94 h 108"/>
              <a:gd name="T18" fmla="*/ 2401 w 4346"/>
              <a:gd name="T19" fmla="*/ 94 h 108"/>
              <a:gd name="T20" fmla="*/ 1733 w 4346"/>
              <a:gd name="T21" fmla="*/ 98 h 108"/>
              <a:gd name="T22" fmla="*/ 657 w 4346"/>
              <a:gd name="T23" fmla="*/ 102 h 108"/>
              <a:gd name="T24" fmla="*/ 1 w 4346"/>
              <a:gd name="T25" fmla="*/ 93 h 108"/>
              <a:gd name="T26" fmla="*/ 0 w 4346"/>
              <a:gd name="T27" fmla="*/ 13 h 108"/>
              <a:gd name="T28" fmla="*/ 657 w 4346"/>
              <a:gd name="T29" fmla="*/ 12 h 108"/>
              <a:gd name="T30" fmla="*/ 1349 w 4346"/>
              <a:gd name="T31" fmla="*/ 7 h 108"/>
              <a:gd name="T32" fmla="*/ 2265 w 4346"/>
              <a:gd name="T33" fmla="*/ 9 h 108"/>
              <a:gd name="T34" fmla="*/ 2834 w 4346"/>
              <a:gd name="T35" fmla="*/ 8 h 108"/>
              <a:gd name="T36" fmla="*/ 3477 w 4346"/>
              <a:gd name="T37" fmla="*/ 1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2579" name="Freeform 3">
            <a:extLst>
              <a:ext uri="{FF2B5EF4-FFF2-40B4-BE49-F238E27FC236}">
                <a16:creationId xmlns:a16="http://schemas.microsoft.com/office/drawing/2014/main" id="{33B2F18A-B665-4537-8199-CBDDA5A288CF}"/>
              </a:ext>
            </a:extLst>
          </p:cNvPr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>
              <a:gd name="T0" fmla="*/ 86 w 883"/>
              <a:gd name="T1" fmla="*/ 3201 h 4115"/>
              <a:gd name="T2" fmla="*/ 79 w 883"/>
              <a:gd name="T3" fmla="*/ 2730 h 4115"/>
              <a:gd name="T4" fmla="*/ 64 w 883"/>
              <a:gd name="T5" fmla="*/ 2109 h 4115"/>
              <a:gd name="T6" fmla="*/ 101 w 883"/>
              <a:gd name="T7" fmla="*/ 1765 h 4115"/>
              <a:gd name="T8" fmla="*/ 79 w 883"/>
              <a:gd name="T9" fmla="*/ 1137 h 4115"/>
              <a:gd name="T10" fmla="*/ 34 w 883"/>
              <a:gd name="T11" fmla="*/ 651 h 4115"/>
              <a:gd name="T12" fmla="*/ 19 w 883"/>
              <a:gd name="T13" fmla="*/ 284 h 4115"/>
              <a:gd name="T14" fmla="*/ 49 w 883"/>
              <a:gd name="T15" fmla="*/ 45 h 4115"/>
              <a:gd name="T16" fmla="*/ 123 w 883"/>
              <a:gd name="T17" fmla="*/ 15 h 4115"/>
              <a:gd name="T18" fmla="*/ 243 w 883"/>
              <a:gd name="T19" fmla="*/ 37 h 4115"/>
              <a:gd name="T20" fmla="*/ 355 w 883"/>
              <a:gd name="T21" fmla="*/ 15 h 4115"/>
              <a:gd name="T22" fmla="*/ 512 w 883"/>
              <a:gd name="T23" fmla="*/ 7 h 4115"/>
              <a:gd name="T24" fmla="*/ 707 w 883"/>
              <a:gd name="T25" fmla="*/ 60 h 4115"/>
              <a:gd name="T26" fmla="*/ 797 w 883"/>
              <a:gd name="T27" fmla="*/ 142 h 4115"/>
              <a:gd name="T28" fmla="*/ 789 w 883"/>
              <a:gd name="T29" fmla="*/ 321 h 4115"/>
              <a:gd name="T30" fmla="*/ 804 w 883"/>
              <a:gd name="T31" fmla="*/ 658 h 4115"/>
              <a:gd name="T32" fmla="*/ 849 w 883"/>
              <a:gd name="T33" fmla="*/ 1047 h 4115"/>
              <a:gd name="T34" fmla="*/ 834 w 883"/>
              <a:gd name="T35" fmla="*/ 1586 h 4115"/>
              <a:gd name="T36" fmla="*/ 812 w 883"/>
              <a:gd name="T37" fmla="*/ 2199 h 4115"/>
              <a:gd name="T38" fmla="*/ 879 w 883"/>
              <a:gd name="T39" fmla="*/ 2812 h 4115"/>
              <a:gd name="T40" fmla="*/ 834 w 883"/>
              <a:gd name="T41" fmla="*/ 3329 h 4115"/>
              <a:gd name="T42" fmla="*/ 842 w 883"/>
              <a:gd name="T43" fmla="*/ 3957 h 4115"/>
              <a:gd name="T44" fmla="*/ 797 w 883"/>
              <a:gd name="T45" fmla="*/ 4054 h 4115"/>
              <a:gd name="T46" fmla="*/ 625 w 883"/>
              <a:gd name="T47" fmla="*/ 4084 h 4115"/>
              <a:gd name="T48" fmla="*/ 430 w 883"/>
              <a:gd name="T49" fmla="*/ 4039 h 4115"/>
              <a:gd name="T50" fmla="*/ 251 w 883"/>
              <a:gd name="T51" fmla="*/ 4069 h 4115"/>
              <a:gd name="T52" fmla="*/ 123 w 883"/>
              <a:gd name="T53" fmla="*/ 4114 h 4115"/>
              <a:gd name="T54" fmla="*/ 19 w 883"/>
              <a:gd name="T55" fmla="*/ 4062 h 4115"/>
              <a:gd name="T56" fmla="*/ 11 w 883"/>
              <a:gd name="T57" fmla="*/ 3875 h 4115"/>
              <a:gd name="T58" fmla="*/ 64 w 883"/>
              <a:gd name="T59" fmla="*/ 3598 h 4115"/>
              <a:gd name="T60" fmla="*/ 86 w 883"/>
              <a:gd name="T61" fmla="*/ 3201 h 4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2580" name="Freeform 4">
            <a:extLst>
              <a:ext uri="{FF2B5EF4-FFF2-40B4-BE49-F238E27FC236}">
                <a16:creationId xmlns:a16="http://schemas.microsoft.com/office/drawing/2014/main" id="{8B501E48-4843-45C1-826A-6351BAED0FCC}"/>
              </a:ext>
            </a:extLst>
          </p:cNvPr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>
              <a:gd name="T0" fmla="*/ 92 w 110"/>
              <a:gd name="T1" fmla="*/ 0 h 842"/>
              <a:gd name="T2" fmla="*/ 81 w 110"/>
              <a:gd name="T3" fmla="*/ 170 h 842"/>
              <a:gd name="T4" fmla="*/ 51 w 110"/>
              <a:gd name="T5" fmla="*/ 362 h 842"/>
              <a:gd name="T6" fmla="*/ 74 w 110"/>
              <a:gd name="T7" fmla="*/ 539 h 842"/>
              <a:gd name="T8" fmla="*/ 88 w 110"/>
              <a:gd name="T9" fmla="*/ 709 h 842"/>
              <a:gd name="T10" fmla="*/ 110 w 110"/>
              <a:gd name="T11" fmla="*/ 842 h 842"/>
              <a:gd name="T12" fmla="*/ 81 w 110"/>
              <a:gd name="T13" fmla="*/ 768 h 842"/>
              <a:gd name="T14" fmla="*/ 59 w 110"/>
              <a:gd name="T15" fmla="*/ 716 h 842"/>
              <a:gd name="T16" fmla="*/ 29 w 110"/>
              <a:gd name="T17" fmla="*/ 598 h 842"/>
              <a:gd name="T18" fmla="*/ 0 w 110"/>
              <a:gd name="T19" fmla="*/ 414 h 842"/>
              <a:gd name="T20" fmla="*/ 22 w 110"/>
              <a:gd name="T21" fmla="*/ 251 h 842"/>
              <a:gd name="T22" fmla="*/ 51 w 110"/>
              <a:gd name="T23" fmla="*/ 81 h 842"/>
              <a:gd name="T24" fmla="*/ 92 w 110"/>
              <a:gd name="T25" fmla="*/ 0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CF251FBB-C815-4833-AB54-E42B0931F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547688"/>
            <a:ext cx="859631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F80D03A7-E113-4A5E-BB67-5733704A3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3E22B05D-0A66-4D56-9CA0-E2EC0AD8E2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 altLang="el-GR"/>
          </a:p>
        </p:txBody>
      </p:sp>
      <p:sp>
        <p:nvSpPr>
          <p:cNvPr id="152584" name="Rectangle 8">
            <a:extLst>
              <a:ext uri="{FF2B5EF4-FFF2-40B4-BE49-F238E27FC236}">
                <a16:creationId xmlns:a16="http://schemas.microsoft.com/office/drawing/2014/main" id="{3E474797-156E-477C-B047-4EA84E84FD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 altLang="el-GR"/>
          </a:p>
        </p:txBody>
      </p:sp>
      <p:sp>
        <p:nvSpPr>
          <p:cNvPr id="152585" name="Rectangle 9">
            <a:extLst>
              <a:ext uri="{FF2B5EF4-FFF2-40B4-BE49-F238E27FC236}">
                <a16:creationId xmlns:a16="http://schemas.microsoft.com/office/drawing/2014/main" id="{B4F4728E-4053-422C-B247-C3B09A1C2D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4E59CC-2B43-4862-935D-54C9BB95CC3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0C2672E-C60D-4BB1-BD19-F8E9A0F8CF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104900"/>
            <a:ext cx="7678737" cy="1082675"/>
          </a:xfrm>
          <a:effectLst>
            <a:outerShdw dist="35921" dir="2700000" algn="ctr" rotWithShape="0">
              <a:srgbClr val="969696"/>
            </a:outerShdw>
          </a:effectLst>
        </p:spPr>
        <p:txBody>
          <a:bodyPr/>
          <a:lstStyle/>
          <a:p>
            <a:r>
              <a:rPr lang="el-GR" altLang="el-GR" sz="6500" b="1">
                <a:latin typeface="Times New Roman" panose="02020603050405020304" pitchFamily="18" charset="0"/>
              </a:rPr>
              <a:t>Ανθρακικά</a:t>
            </a:r>
          </a:p>
        </p:txBody>
      </p:sp>
      <p:pic>
        <p:nvPicPr>
          <p:cNvPr id="56331" name="Picture 11">
            <a:extLst>
              <a:ext uri="{FF2B5EF4-FFF2-40B4-BE49-F238E27FC236}">
                <a16:creationId xmlns:a16="http://schemas.microsoft.com/office/drawing/2014/main" id="{3DBC9D27-6323-4D35-8601-F7567B19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752850"/>
            <a:ext cx="74580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08862961-CC28-4A5C-98DB-97F073F23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00088"/>
            <a:ext cx="8162925" cy="747712"/>
          </a:xfrm>
          <a:noFill/>
          <a:ln/>
          <a:effectLst>
            <a:outerShdw dist="35921" dir="2700000" algn="ctr" rotWithShape="0">
              <a:srgbClr val="969696"/>
            </a:outerShdw>
          </a:effectLst>
        </p:spPr>
        <p:txBody>
          <a:bodyPr anchor="b"/>
          <a:lstStyle/>
          <a:p>
            <a:r>
              <a:rPr lang="el-GR" altLang="el-GR" b="1">
                <a:latin typeface="Arial" panose="020B0604020202020204" pitchFamily="34" charset="0"/>
              </a:rPr>
              <a:t>Αντίδραση με οξύ</a:t>
            </a:r>
          </a:p>
        </p:txBody>
      </p:sp>
      <p:sp>
        <p:nvSpPr>
          <p:cNvPr id="162823" name="Text Box 7">
            <a:extLst>
              <a:ext uri="{FF2B5EF4-FFF2-40B4-BE49-F238E27FC236}">
                <a16:creationId xmlns:a16="http://schemas.microsoft.com/office/drawing/2014/main" id="{96C45A83-5BCA-47E7-AE01-33EE7AC6F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276600"/>
            <a:ext cx="7062788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l-GR" sz="4800" b="1">
                <a:solidFill>
                  <a:schemeClr val="bg2"/>
                </a:solidFill>
                <a:latin typeface="Arial" panose="020B0604020202020204" pitchFamily="34" charset="0"/>
              </a:rPr>
              <a:t>2H</a:t>
            </a:r>
            <a:r>
              <a:rPr lang="en-US" altLang="el-GR" sz="4800" b="1" baseline="30000">
                <a:solidFill>
                  <a:schemeClr val="bg2"/>
                </a:solidFill>
                <a:latin typeface="Arial" panose="020B0604020202020204" pitchFamily="34" charset="0"/>
              </a:rPr>
              <a:t>+</a:t>
            </a:r>
            <a:r>
              <a:rPr lang="en-US" altLang="el-GR" sz="4800" b="1">
                <a:solidFill>
                  <a:schemeClr val="bg2"/>
                </a:solidFill>
                <a:latin typeface="Arial" panose="020B0604020202020204" pitchFamily="34" charset="0"/>
              </a:rPr>
              <a:t> + CO</a:t>
            </a:r>
            <a:r>
              <a:rPr lang="en-US" altLang="el-GR" sz="4800" b="1" baseline="-2500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8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l-GR" altLang="el-GR" sz="4800" b="1">
                <a:solidFill>
                  <a:schemeClr val="bg2"/>
                </a:solidFill>
                <a:latin typeface="Arial" panose="020B0604020202020204" pitchFamily="34" charset="0"/>
              </a:rPr>
              <a:t>=&gt;</a:t>
            </a:r>
            <a:r>
              <a:rPr lang="en-US" altLang="el-GR" sz="4800" b="1">
                <a:solidFill>
                  <a:schemeClr val="bg2"/>
                </a:solidFill>
                <a:latin typeface="Arial" panose="020B0604020202020204" pitchFamily="34" charset="0"/>
              </a:rPr>
              <a:t> H</a:t>
            </a:r>
            <a:r>
              <a:rPr lang="en-US" altLang="el-GR" sz="4800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chemeClr val="bg2"/>
                </a:solidFill>
                <a:latin typeface="Arial" panose="020B0604020202020204" pitchFamily="34" charset="0"/>
              </a:rPr>
              <a:t>O + CO</a:t>
            </a:r>
            <a:r>
              <a:rPr lang="en-US" altLang="el-GR" sz="4800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endParaRPr lang="el-GR" altLang="el-GR" sz="4800" b="1" baseline="-25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>
            <a:extLst>
              <a:ext uri="{FF2B5EF4-FFF2-40B4-BE49-F238E27FC236}">
                <a16:creationId xmlns:a16="http://schemas.microsoft.com/office/drawing/2014/main" id="{58ED8296-C946-45CF-BAB5-DA9360E98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CaCO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Ασβεστίτης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graphicFrame>
        <p:nvGraphicFramePr>
          <p:cNvPr id="60474" name="Group 58">
            <a:extLst>
              <a:ext uri="{FF2B5EF4-FFF2-40B4-BE49-F238E27FC236}">
                <a16:creationId xmlns:a16="http://schemas.microsoft.com/office/drawing/2014/main" id="{C457F2D3-39D5-4C4D-97E3-363F70F995B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68438"/>
          <a:ext cx="8305800" cy="1122362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1236830474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 κρυστάλλων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61619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ρομβοεδρικοί, σκαληνοεδρικοί, πρισματικοί.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64108"/>
                  </a:ext>
                </a:extLst>
              </a:tr>
            </a:tbl>
          </a:graphicData>
        </a:graphic>
      </p:graphicFrame>
      <p:pic>
        <p:nvPicPr>
          <p:cNvPr id="60456" name="Picture 40">
            <a:extLst>
              <a:ext uri="{FF2B5EF4-FFF2-40B4-BE49-F238E27FC236}">
                <a16:creationId xmlns:a16="http://schemas.microsoft.com/office/drawing/2014/main" id="{52A24B69-4D94-41B3-BD05-17916992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20621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57" name="Picture 41">
            <a:extLst>
              <a:ext uri="{FF2B5EF4-FFF2-40B4-BE49-F238E27FC236}">
                <a16:creationId xmlns:a16="http://schemas.microsoft.com/office/drawing/2014/main" id="{B9F666AC-202B-43E8-8065-B7A78A00F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2286000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63" name="Picture 47">
            <a:extLst>
              <a:ext uri="{FF2B5EF4-FFF2-40B4-BE49-F238E27FC236}">
                <a16:creationId xmlns:a16="http://schemas.microsoft.com/office/drawing/2014/main" id="{1B3504E9-3113-4183-9B4E-482CD366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16764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71" name="Text Box 55">
            <a:extLst>
              <a:ext uri="{FF2B5EF4-FFF2-40B4-BE49-F238E27FC236}">
                <a16:creationId xmlns:a16="http://schemas.microsoft.com/office/drawing/2014/main" id="{A274B02E-9924-4013-99AA-E56DFE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1242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>
                <a:latin typeface="Times New Roman" panose="02020603050405020304" pitchFamily="18" charset="0"/>
              </a:rPr>
              <a:t>10-11</a:t>
            </a:r>
          </a:p>
        </p:txBody>
      </p:sp>
      <p:sp>
        <p:nvSpPr>
          <p:cNvPr id="60472" name="Text Box 56">
            <a:extLst>
              <a:ext uri="{FF2B5EF4-FFF2-40B4-BE49-F238E27FC236}">
                <a16:creationId xmlns:a16="http://schemas.microsoft.com/office/drawing/2014/main" id="{F23CCF5C-63D3-4464-87D4-38A32E74F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242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>
                <a:latin typeface="Times New Roman" panose="02020603050405020304" pitchFamily="18" charset="0"/>
              </a:rPr>
              <a:t>21-31</a:t>
            </a:r>
          </a:p>
        </p:txBody>
      </p:sp>
      <p:pic>
        <p:nvPicPr>
          <p:cNvPr id="60475" name="Picture 59">
            <a:extLst>
              <a:ext uri="{FF2B5EF4-FFF2-40B4-BE49-F238E27FC236}">
                <a16:creationId xmlns:a16="http://schemas.microsoft.com/office/drawing/2014/main" id="{9E21568B-6E05-47C4-B6DD-106B6FF5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4270375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76" name="Picture 60">
            <a:extLst>
              <a:ext uri="{FF2B5EF4-FFF2-40B4-BE49-F238E27FC236}">
                <a16:creationId xmlns:a16="http://schemas.microsoft.com/office/drawing/2014/main" id="{D9BE943F-4AA7-4150-A421-AC142CEA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2560638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77" name="Text Box 61">
            <a:extLst>
              <a:ext uri="{FF2B5EF4-FFF2-40B4-BE49-F238E27FC236}">
                <a16:creationId xmlns:a16="http://schemas.microsoft.com/office/drawing/2014/main" id="{D2EFF662-CAB1-412D-BADF-2979741E6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0480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>
                <a:solidFill>
                  <a:schemeClr val="bg1"/>
                </a:solidFill>
                <a:latin typeface="Times New Roman" panose="02020603050405020304" pitchFamily="18" charset="0"/>
              </a:rPr>
              <a:t>0001</a:t>
            </a:r>
          </a:p>
        </p:txBody>
      </p:sp>
      <p:sp>
        <p:nvSpPr>
          <p:cNvPr id="60479" name="Text Box 63">
            <a:extLst>
              <a:ext uri="{FF2B5EF4-FFF2-40B4-BE49-F238E27FC236}">
                <a16:creationId xmlns:a16="http://schemas.microsoft.com/office/drawing/2014/main" id="{0C942E2C-EEE5-4FFD-AF43-F15B41BD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814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>
                <a:latin typeface="Times New Roman" panose="02020603050405020304" pitchFamily="18" charset="0"/>
              </a:rPr>
              <a:t>10-10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167EAA1A-8C4A-420B-A234-5C1BAC0BF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CaCO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Ασβεστίτης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graphicFrame>
        <p:nvGraphicFramePr>
          <p:cNvPr id="160771" name="Group 3">
            <a:extLst>
              <a:ext uri="{FF2B5EF4-FFF2-40B4-BE49-F238E27FC236}">
                <a16:creationId xmlns:a16="http://schemas.microsoft.com/office/drawing/2014/main" id="{ED5BF223-0E35-4DA9-9900-440B5C49F4AC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68438"/>
          <a:ext cx="8305800" cy="1122362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642882031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 κρυστάλλων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83296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Συνδυασμοί σχημάτων. Διδυμία συχνή.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056692"/>
                  </a:ext>
                </a:extLst>
              </a:tr>
            </a:tbl>
          </a:graphicData>
        </a:graphic>
      </p:graphicFrame>
      <p:pic>
        <p:nvPicPr>
          <p:cNvPr id="160789" name="Picture 21">
            <a:extLst>
              <a:ext uri="{FF2B5EF4-FFF2-40B4-BE49-F238E27FC236}">
                <a16:creationId xmlns:a16="http://schemas.microsoft.com/office/drawing/2014/main" id="{56977558-2BAA-47E1-ACF2-A3F483AC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001963"/>
            <a:ext cx="8823325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FCCB5FF0-43B2-4718-B888-1FEB4C7B1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CaCO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Ασβεστίτης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graphicFrame>
        <p:nvGraphicFramePr>
          <p:cNvPr id="161805" name="Group 13">
            <a:extLst>
              <a:ext uri="{FF2B5EF4-FFF2-40B4-BE49-F238E27FC236}">
                <a16:creationId xmlns:a16="http://schemas.microsoft.com/office/drawing/2014/main" id="{C0480CEC-9AB5-486E-8C16-20CEB0D8A0A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95400"/>
          <a:ext cx="8305800" cy="127635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1839102310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Συσσωματώματα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64128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Συμπαγή, κοκκώδη, στιφρά, κοραλλιοειδή, σταλακτιτοειδή, ροδακειδή, κρινοειδή, βοτρυοειδή κ.ά.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63959"/>
                  </a:ext>
                </a:extLst>
              </a:tr>
            </a:tbl>
          </a:graphicData>
        </a:graphic>
      </p:graphicFrame>
      <p:pic>
        <p:nvPicPr>
          <p:cNvPr id="161812" name="Picture 20">
            <a:extLst>
              <a:ext uri="{FF2B5EF4-FFF2-40B4-BE49-F238E27FC236}">
                <a16:creationId xmlns:a16="http://schemas.microsoft.com/office/drawing/2014/main" id="{CB763DA5-3716-4191-AED2-5132059D6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743200"/>
            <a:ext cx="7589837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71" name="Group 107">
            <a:extLst>
              <a:ext uri="{FF2B5EF4-FFF2-40B4-BE49-F238E27FC236}">
                <a16:creationId xmlns:a16="http://schemas.microsoft.com/office/drawing/2014/main" id="{70F24730-B86D-4DE7-AB23-E4E0E55CF570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5029200" cy="475138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12244823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958651580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Υαλώδης, θαμπή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710424"/>
                  </a:ext>
                </a:extLst>
              </a:tr>
              <a:tr h="14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Αχρωμο, λευκό.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Επίσης τεφρό, κόκκινο, πράσινο, κυανό, κίτρινο, ρόδινο, καστανό, μαύρο.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95390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9121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897746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6759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Τέλειος (10-11)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4892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Δοκιμασία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Αναβράζει με αραιό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HCl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85318"/>
                  </a:ext>
                </a:extLst>
              </a:tr>
            </a:tbl>
          </a:graphicData>
        </a:graphic>
      </p:graphicFrame>
      <p:pic>
        <p:nvPicPr>
          <p:cNvPr id="62527" name="Picture 63">
            <a:extLst>
              <a:ext uri="{FF2B5EF4-FFF2-40B4-BE49-F238E27FC236}">
                <a16:creationId xmlns:a16="http://schemas.microsoft.com/office/drawing/2014/main" id="{CB505D70-B836-40D8-B927-DB0CE3F4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68363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70" name="Rectangle 106">
            <a:extLst>
              <a:ext uri="{FF2B5EF4-FFF2-40B4-BE49-F238E27FC236}">
                <a16:creationId xmlns:a16="http://schemas.microsoft.com/office/drawing/2014/main" id="{7314055E-6771-46A8-BABB-4D7FFC309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CaCO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Ασβεστίτης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62573" name="Picture 109">
            <a:extLst>
              <a:ext uri="{FF2B5EF4-FFF2-40B4-BE49-F238E27FC236}">
                <a16:creationId xmlns:a16="http://schemas.microsoft.com/office/drawing/2014/main" id="{39EBE04D-B145-4781-B9F8-1A307C20F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3328988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08" name="Rectangle 44">
            <a:extLst>
              <a:ext uri="{FF2B5EF4-FFF2-40B4-BE49-F238E27FC236}">
                <a16:creationId xmlns:a16="http://schemas.microsoft.com/office/drawing/2014/main" id="{605AED80-41A0-4E3B-9A18-4B721DA9E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CaCO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Ασβεστίτης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sp>
        <p:nvSpPr>
          <p:cNvPr id="164911" name="Text Box 47">
            <a:extLst>
              <a:ext uri="{FF2B5EF4-FFF2-40B4-BE49-F238E27FC236}">
                <a16:creationId xmlns:a16="http://schemas.microsoft.com/office/drawing/2014/main" id="{D4CB9BC4-9E79-4D60-9D8F-6DC359E7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5919788"/>
            <a:ext cx="3313112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chemeClr val="bg2"/>
                </a:solidFill>
                <a:latin typeface="Arial" panose="020B0604020202020204" pitchFamily="34" charset="0"/>
              </a:rPr>
              <a:t>Διπλή διάθλαση</a:t>
            </a:r>
          </a:p>
        </p:txBody>
      </p:sp>
      <p:sp>
        <p:nvSpPr>
          <p:cNvPr id="164912" name="Text Box 48">
            <a:extLst>
              <a:ext uri="{FF2B5EF4-FFF2-40B4-BE49-F238E27FC236}">
                <a16:creationId xmlns:a16="http://schemas.microsoft.com/office/drawing/2014/main" id="{4CF12046-0321-4D54-9B36-8C1D43E82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81188"/>
            <a:ext cx="4552950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chemeClr val="bg2"/>
                </a:solidFill>
                <a:latin typeface="Arial" panose="020B0604020202020204" pitchFamily="34" charset="0"/>
              </a:rPr>
              <a:t>Ισλανδική κρύσταλλος</a:t>
            </a:r>
          </a:p>
        </p:txBody>
      </p:sp>
      <p:pic>
        <p:nvPicPr>
          <p:cNvPr id="164913" name="Picture 49">
            <a:extLst>
              <a:ext uri="{FF2B5EF4-FFF2-40B4-BE49-F238E27FC236}">
                <a16:creationId xmlns:a16="http://schemas.microsoft.com/office/drawing/2014/main" id="{DEEB144C-52F0-4AD8-A561-4E78DA5B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590800"/>
            <a:ext cx="5002213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35A54B2D-C910-4D68-938B-064346DB6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CaCO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Ασβεστίτης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sp>
        <p:nvSpPr>
          <p:cNvPr id="186373" name="Text Box 5">
            <a:extLst>
              <a:ext uri="{FF2B5EF4-FFF2-40B4-BE49-F238E27FC236}">
                <a16:creationId xmlns:a16="http://schemas.microsoft.com/office/drawing/2014/main" id="{365B64D6-CE0A-4F35-A46B-01D232BD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2514600"/>
            <a:ext cx="7043737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3200" b="1">
                <a:solidFill>
                  <a:schemeClr val="bg2"/>
                </a:solidFill>
                <a:latin typeface="Arial" panose="020B0604020202020204" pitchFamily="34" charset="0"/>
              </a:rPr>
              <a:t>Φθορίζει κάτω από υπεριώδες φως</a:t>
            </a:r>
          </a:p>
        </p:txBody>
      </p:sp>
      <p:pic>
        <p:nvPicPr>
          <p:cNvPr id="186378" name="Picture 10">
            <a:extLst>
              <a:ext uri="{FF2B5EF4-FFF2-40B4-BE49-F238E27FC236}">
                <a16:creationId xmlns:a16="http://schemas.microsoft.com/office/drawing/2014/main" id="{34A0B45E-5B16-4AE5-AEB2-AB173F20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3611563"/>
            <a:ext cx="8878887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3B1337F0-5E6B-449A-B755-7DDB773E3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CaCO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Ασβεστίτης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sp>
        <p:nvSpPr>
          <p:cNvPr id="165893" name="Text Box 5">
            <a:extLst>
              <a:ext uri="{FF2B5EF4-FFF2-40B4-BE49-F238E27FC236}">
                <a16:creationId xmlns:a16="http://schemas.microsoft.com/office/drawing/2014/main" id="{1833D346-5357-46DB-9628-8A7A9F3D7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82763"/>
            <a:ext cx="7385050" cy="701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chemeClr val="bg2"/>
                </a:solidFill>
                <a:latin typeface="Arial" panose="020B0604020202020204" pitchFamily="34" charset="0"/>
              </a:rPr>
              <a:t>Δίμορφος με </a:t>
            </a:r>
            <a:r>
              <a:rPr lang="en-US" altLang="el-GR" sz="4000" b="1">
                <a:solidFill>
                  <a:srgbClr val="CC3300"/>
                </a:solidFill>
                <a:latin typeface="Arial" panose="020B0604020202020204" pitchFamily="34" charset="0"/>
              </a:rPr>
              <a:t>A</a:t>
            </a:r>
            <a:r>
              <a:rPr lang="el-GR" altLang="el-GR" sz="4000" b="1">
                <a:solidFill>
                  <a:srgbClr val="CC3300"/>
                </a:solidFill>
                <a:latin typeface="Arial" panose="020B0604020202020204" pitchFamily="34" charset="0"/>
              </a:rPr>
              <a:t>ραγωνίτη</a:t>
            </a:r>
            <a:r>
              <a:rPr lang="el-GR" altLang="el-GR" sz="3200" b="1">
                <a:solidFill>
                  <a:schemeClr val="bg2"/>
                </a:solidFill>
                <a:latin typeface="Arial" panose="020B0604020202020204" pitchFamily="34" charset="0"/>
              </a:rPr>
              <a:t> (ρομβικό)</a:t>
            </a:r>
          </a:p>
        </p:txBody>
      </p:sp>
      <p:pic>
        <p:nvPicPr>
          <p:cNvPr id="165894" name="Picture 6">
            <a:extLst>
              <a:ext uri="{FF2B5EF4-FFF2-40B4-BE49-F238E27FC236}">
                <a16:creationId xmlns:a16="http://schemas.microsoft.com/office/drawing/2014/main" id="{5BA9107C-0EFA-4A39-BA09-891AAD0C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38400"/>
            <a:ext cx="17145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8" name="Picture 10">
            <a:extLst>
              <a:ext uri="{FF2B5EF4-FFF2-40B4-BE49-F238E27FC236}">
                <a16:creationId xmlns:a16="http://schemas.microsoft.com/office/drawing/2014/main" id="{27CFE8BE-4C32-4C22-9E9D-F4563F1E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419600"/>
            <a:ext cx="8275637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62" name="Group 74">
            <a:extLst>
              <a:ext uri="{FF2B5EF4-FFF2-40B4-BE49-F238E27FC236}">
                <a16:creationId xmlns:a16="http://schemas.microsoft.com/office/drawing/2014/main" id="{CD35BF90-7CDF-48DA-BFD9-AA0B6C84D7D9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295400"/>
          <a:ext cx="8305800" cy="127635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4073180634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87511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Βρίσκεται κυρίως σε ιζηματογενή πετρώματα.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Κύριο συστατικό των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ασβεστολίθων, κιμωλίας, τραβερτίνη...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20016"/>
                  </a:ext>
                </a:extLst>
              </a:tr>
            </a:tbl>
          </a:graphicData>
        </a:graphic>
      </p:graphicFrame>
      <p:sp>
        <p:nvSpPr>
          <p:cNvPr id="63550" name="Rectangle 62">
            <a:extLst>
              <a:ext uri="{FF2B5EF4-FFF2-40B4-BE49-F238E27FC236}">
                <a16:creationId xmlns:a16="http://schemas.microsoft.com/office/drawing/2014/main" id="{B19C90A0-2EC2-4160-8DE0-440BEDD0D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CaCO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Ασβεστίτης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63564" name="Picture 76">
            <a:extLst>
              <a:ext uri="{FF2B5EF4-FFF2-40B4-BE49-F238E27FC236}">
                <a16:creationId xmlns:a16="http://schemas.microsoft.com/office/drawing/2014/main" id="{A757AE96-945C-4AA0-9C24-8E8DDC5E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667000"/>
            <a:ext cx="8577263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3" name="Rectangle 11">
            <a:extLst>
              <a:ext uri="{FF2B5EF4-FFF2-40B4-BE49-F238E27FC236}">
                <a16:creationId xmlns:a16="http://schemas.microsoft.com/office/drawing/2014/main" id="{CB535E75-27CD-4B51-88FA-0D95AAE47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CaCO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Ασβεστίτης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graphicFrame>
        <p:nvGraphicFramePr>
          <p:cNvPr id="166940" name="Group 28">
            <a:extLst>
              <a:ext uri="{FF2B5EF4-FFF2-40B4-BE49-F238E27FC236}">
                <a16:creationId xmlns:a16="http://schemas.microsoft.com/office/drawing/2014/main" id="{CEE7C630-F1CF-4055-8889-C3E5FC3D7B52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295400"/>
          <a:ext cx="8305800" cy="1100138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4233392918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581174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... και των μαρμάρων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92148"/>
                  </a:ext>
                </a:extLst>
              </a:tr>
            </a:tbl>
          </a:graphicData>
        </a:graphic>
      </p:graphicFrame>
      <p:pic>
        <p:nvPicPr>
          <p:cNvPr id="166942" name="Picture 30">
            <a:extLst>
              <a:ext uri="{FF2B5EF4-FFF2-40B4-BE49-F238E27FC236}">
                <a16:creationId xmlns:a16="http://schemas.microsoft.com/office/drawing/2014/main" id="{2676EA8E-CF55-4BBC-B8CF-4FDD9DFC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465388"/>
            <a:ext cx="8577263" cy="43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87FA642B-3E82-45E5-9D10-3EBE47ED7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393700"/>
            <a:ext cx="7900987" cy="976313"/>
          </a:xfrm>
          <a:effectLst>
            <a:outerShdw dist="35921" dir="2700000" algn="ctr" rotWithShape="0">
              <a:srgbClr val="969696"/>
            </a:outerShdw>
          </a:effectLst>
        </p:spPr>
        <p:txBody>
          <a:bodyPr/>
          <a:lstStyle/>
          <a:p>
            <a:pPr>
              <a:tabLst>
                <a:tab pos="3651250" algn="l"/>
              </a:tabLst>
            </a:pPr>
            <a:r>
              <a:rPr lang="el-GR" altLang="el-GR" sz="5200" b="1">
                <a:latin typeface="Times New Roman" panose="02020603050405020304" pitchFamily="18" charset="0"/>
              </a:rPr>
              <a:t>ΑΝΘΡΑΚΙΚΑ		</a:t>
            </a:r>
            <a:r>
              <a:rPr lang="en-US" altLang="el-GR" sz="5800" b="1">
                <a:solidFill>
                  <a:srgbClr val="003399"/>
                </a:solidFill>
                <a:latin typeface="Times New Roman" panose="02020603050405020304" pitchFamily="18" charset="0"/>
              </a:rPr>
              <a:t>A</a:t>
            </a:r>
            <a:r>
              <a:rPr lang="en-US" altLang="el-GR" sz="5800" b="1">
                <a:solidFill>
                  <a:srgbClr val="FF0000"/>
                </a:solidFill>
                <a:latin typeface="Times New Roman" panose="02020603050405020304" pitchFamily="18" charset="0"/>
              </a:rPr>
              <a:t>CO</a:t>
            </a:r>
            <a:r>
              <a:rPr lang="en-US" altLang="el-GR" sz="59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l-GR" altLang="el-GR" sz="5900" b="1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1F8433F3-7708-4879-A612-BA002528F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6588" y="2895600"/>
            <a:ext cx="5330825" cy="920750"/>
          </a:xfrm>
          <a:solidFill>
            <a:srgbClr val="E8E0E0"/>
          </a:solidFill>
          <a:ln/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marL="0" indent="0" algn="ctr">
              <a:spcBef>
                <a:spcPct val="100000"/>
              </a:spcBef>
              <a:buFontTx/>
              <a:buNone/>
            </a:pPr>
            <a:r>
              <a:rPr lang="el-GR" altLang="el-GR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 = μέταλλο</a:t>
            </a:r>
            <a:endParaRPr lang="el-GR" altLang="el-GR" sz="4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FE5152B7-841D-4E20-AFF0-25A3D4B71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00088"/>
            <a:ext cx="8162925" cy="747712"/>
          </a:xfrm>
          <a:noFill/>
          <a:ln/>
          <a:effectLst>
            <a:outerShdw dist="35921" dir="2700000" algn="ctr" rotWithShape="0">
              <a:srgbClr val="969696"/>
            </a:outerShdw>
          </a:effectLst>
        </p:spPr>
        <p:txBody>
          <a:bodyPr anchor="b"/>
          <a:lstStyle/>
          <a:p>
            <a:r>
              <a:rPr lang="el-GR" altLang="el-GR" b="1">
                <a:latin typeface="Arial" panose="020B0604020202020204" pitchFamily="34" charset="0"/>
              </a:rPr>
              <a:t>Σταλακτίτες και σταλαγμίτες</a:t>
            </a:r>
          </a:p>
        </p:txBody>
      </p:sp>
      <p:sp>
        <p:nvSpPr>
          <p:cNvPr id="168966" name="Text Box 6">
            <a:extLst>
              <a:ext uri="{FF2B5EF4-FFF2-40B4-BE49-F238E27FC236}">
                <a16:creationId xmlns:a16="http://schemas.microsoft.com/office/drawing/2014/main" id="{AB96364D-21E3-4416-9DAC-D75AE181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74913"/>
            <a:ext cx="8475663" cy="701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l-GR" sz="4000" b="1">
                <a:solidFill>
                  <a:schemeClr val="bg2"/>
                </a:solidFill>
                <a:latin typeface="Arial" panose="020B0604020202020204" pitchFamily="34" charset="0"/>
              </a:rPr>
              <a:t>CaCO</a:t>
            </a:r>
            <a:r>
              <a:rPr lang="en-US" altLang="el-GR" sz="4100" b="1" baseline="-2500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000" b="1">
                <a:solidFill>
                  <a:schemeClr val="bg2"/>
                </a:solidFill>
                <a:latin typeface="Arial" panose="020B0604020202020204" pitchFamily="34" charset="0"/>
              </a:rPr>
              <a:t> + H</a:t>
            </a:r>
            <a:r>
              <a:rPr lang="en-US" altLang="el-GR" sz="4100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r>
              <a:rPr lang="en-US" altLang="el-GR" sz="4000" b="1">
                <a:solidFill>
                  <a:schemeClr val="bg2"/>
                </a:solidFill>
                <a:latin typeface="Arial" panose="020B0604020202020204" pitchFamily="34" charset="0"/>
              </a:rPr>
              <a:t>O + CO</a:t>
            </a:r>
            <a:r>
              <a:rPr lang="en-US" altLang="el-GR" sz="4100" b="1" baseline="-25000">
                <a:solidFill>
                  <a:schemeClr val="bg2"/>
                </a:solidFill>
                <a:latin typeface="Arial" panose="020B0604020202020204" pitchFamily="34" charset="0"/>
              </a:rPr>
              <a:t>2 </a:t>
            </a:r>
            <a:r>
              <a:rPr lang="el-GR" altLang="el-GR" sz="4000" b="1">
                <a:solidFill>
                  <a:schemeClr val="bg2"/>
                </a:solidFill>
                <a:latin typeface="Arial" panose="020B0604020202020204" pitchFamily="34" charset="0"/>
              </a:rPr>
              <a:t>&lt;=&gt;</a:t>
            </a:r>
            <a:r>
              <a:rPr lang="en-US" altLang="el-GR" sz="4000" b="1">
                <a:solidFill>
                  <a:schemeClr val="bg2"/>
                </a:solidFill>
                <a:latin typeface="Arial" panose="020B0604020202020204" pitchFamily="34" charset="0"/>
              </a:rPr>
              <a:t> Ca(HCO</a:t>
            </a:r>
            <a:r>
              <a:rPr lang="en-US" altLang="el-GR" sz="4100" b="1" baseline="-2500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000" b="1">
                <a:solidFill>
                  <a:schemeClr val="bg2"/>
                </a:solidFill>
                <a:latin typeface="Arial" panose="020B0604020202020204" pitchFamily="34" charset="0"/>
              </a:rPr>
              <a:t>)</a:t>
            </a:r>
            <a:r>
              <a:rPr lang="en-US" altLang="el-GR" sz="4100" b="1" baseline="-2500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  <a:endParaRPr lang="el-GR" altLang="el-GR" sz="4100" b="1" baseline="-25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168967" name="Picture 7">
            <a:extLst>
              <a:ext uri="{FF2B5EF4-FFF2-40B4-BE49-F238E27FC236}">
                <a16:creationId xmlns:a16="http://schemas.microsoft.com/office/drawing/2014/main" id="{57A1EE09-ED22-4F31-8F1C-D5071DB7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657600"/>
            <a:ext cx="8431213" cy="26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C97DD7E6-DD37-45C3-9519-D8905EAC5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65125"/>
            <a:ext cx="8915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3314700" algn="l"/>
                <a:tab pos="6578600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CaMg(CO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Δολομίτης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67956" name="Picture 20">
            <a:extLst>
              <a:ext uri="{FF2B5EF4-FFF2-40B4-BE49-F238E27FC236}">
                <a16:creationId xmlns:a16="http://schemas.microsoft.com/office/drawing/2014/main" id="{2611B286-92DE-404A-BFA9-9EE3F376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276475"/>
            <a:ext cx="639127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2" name="Group 2">
            <a:extLst>
              <a:ext uri="{FF2B5EF4-FFF2-40B4-BE49-F238E27FC236}">
                <a16:creationId xmlns:a16="http://schemas.microsoft.com/office/drawing/2014/main" id="{190C3227-8B7B-4B55-BD69-21D91683FA1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18288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109748871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3790794590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Τσιμέντα, ασβέστης.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0418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Από τη χημική του σύσταση.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078239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Calcite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Calcite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Calcit, Kalkspat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22916"/>
                  </a:ext>
                </a:extLst>
              </a:tr>
            </a:tbl>
          </a:graphicData>
        </a:graphic>
      </p:graphicFrame>
      <p:sp>
        <p:nvSpPr>
          <p:cNvPr id="163862" name="Rectangle 22">
            <a:extLst>
              <a:ext uri="{FF2B5EF4-FFF2-40B4-BE49-F238E27FC236}">
                <a16:creationId xmlns:a16="http://schemas.microsoft.com/office/drawing/2014/main" id="{D784AEBD-0C89-4C0A-A8A6-4BADD6EC4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CaCO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Ασβεστίτης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63866" name="Picture 26">
            <a:extLst>
              <a:ext uri="{FF2B5EF4-FFF2-40B4-BE49-F238E27FC236}">
                <a16:creationId xmlns:a16="http://schemas.microsoft.com/office/drawing/2014/main" id="{16099E7B-9A79-4E2E-B852-A70E2FCA2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754438"/>
            <a:ext cx="8110537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771801A7-8AE9-408C-8D6E-13F8D8E7D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2860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MgCO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Μαγνησίτης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graphicFrame>
        <p:nvGraphicFramePr>
          <p:cNvPr id="170021" name="Group 37">
            <a:extLst>
              <a:ext uri="{FF2B5EF4-FFF2-40B4-BE49-F238E27FC236}">
                <a16:creationId xmlns:a16="http://schemas.microsoft.com/office/drawing/2014/main" id="{FDD2F789-81CF-422F-836A-B0F51A73FB0B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68438"/>
          <a:ext cx="8305800" cy="2006600"/>
        </p:xfrm>
        <a:graphic>
          <a:graphicData uri="http://schemas.openxmlformats.org/drawingml/2006/table">
            <a:tbl>
              <a:tblPr/>
              <a:tblGrid>
                <a:gridCol w="6248400">
                  <a:extLst>
                    <a:ext uri="{9D8B030D-6E8A-4147-A177-3AD203B41FA5}">
                      <a16:colId xmlns:a16="http://schemas.microsoft.com/office/drawing/2014/main" val="191964984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41439472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313205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ρομβοεδρικοί σπάνιοι. Συνήθως σε κρυπτοκρυσταλλικά στιφρά αλαμπή συσσωματώματα με χαρακτηριστικό κογχώδη θραυσμό (λευκόλιθος).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68942"/>
                  </a:ext>
                </a:extLst>
              </a:tr>
            </a:tbl>
          </a:graphicData>
        </a:graphic>
      </p:graphicFrame>
      <p:pic>
        <p:nvPicPr>
          <p:cNvPr id="169996" name="Picture 12">
            <a:extLst>
              <a:ext uri="{FF2B5EF4-FFF2-40B4-BE49-F238E27FC236}">
                <a16:creationId xmlns:a16="http://schemas.microsoft.com/office/drawing/2014/main" id="{FBE19B27-AD96-4783-B1F1-ABEF7692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7526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27" name="Picture 43">
            <a:extLst>
              <a:ext uri="{FF2B5EF4-FFF2-40B4-BE49-F238E27FC236}">
                <a16:creationId xmlns:a16="http://schemas.microsoft.com/office/drawing/2014/main" id="{BAFD4980-4AB2-476D-9952-761E0F29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687763"/>
            <a:ext cx="7361237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70" name="Group 62">
            <a:extLst>
              <a:ext uri="{FF2B5EF4-FFF2-40B4-BE49-F238E27FC236}">
                <a16:creationId xmlns:a16="http://schemas.microsoft.com/office/drawing/2014/main" id="{809C9371-F025-451B-995B-36EEA12E542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5029200" cy="48006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73507172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268465042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Υαλώδης, αλαμπής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52534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Λευκό. Τεφρόλευκο, υποκίτρινο, υποκάστανο.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882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217673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3½ - 5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21377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2,9 - 3,1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59444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Θραυσμός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267196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Δοκιμασία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Αναβράζει με θερμό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HCl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614826"/>
                  </a:ext>
                </a:extLst>
              </a:tr>
            </a:tbl>
          </a:graphicData>
        </a:graphic>
      </p:graphicFrame>
      <p:pic>
        <p:nvPicPr>
          <p:cNvPr id="171051" name="Picture 43">
            <a:extLst>
              <a:ext uri="{FF2B5EF4-FFF2-40B4-BE49-F238E27FC236}">
                <a16:creationId xmlns:a16="http://schemas.microsoft.com/office/drawing/2014/main" id="{96338F53-05AA-4150-ACD7-2C49EA4A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868363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55" name="Rectangle 47">
            <a:extLst>
              <a:ext uri="{FF2B5EF4-FFF2-40B4-BE49-F238E27FC236}">
                <a16:creationId xmlns:a16="http://schemas.microsoft.com/office/drawing/2014/main" id="{01B89445-2F4B-4C1D-BDD4-63E6E972C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2860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MgCO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Μαγνησίτης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71071" name="Picture 63">
            <a:extLst>
              <a:ext uri="{FF2B5EF4-FFF2-40B4-BE49-F238E27FC236}">
                <a16:creationId xmlns:a16="http://schemas.microsoft.com/office/drawing/2014/main" id="{6E619A78-F673-4A05-8C57-E7EE58A8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100388" cy="46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035" name="Group 3">
            <a:extLst>
              <a:ext uri="{FF2B5EF4-FFF2-40B4-BE49-F238E27FC236}">
                <a16:creationId xmlns:a16="http://schemas.microsoft.com/office/drawing/2014/main" id="{C1803825-5000-4B61-8EB7-E9A3833A227E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8305800" cy="127635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4207760396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43722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Βρίσκεται με τη μορφή φλεβών ή ακανόνιστων μαζών σε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περιδοτίτες και σερπεντίνες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535661"/>
                  </a:ext>
                </a:extLst>
              </a:tr>
            </a:tbl>
          </a:graphicData>
        </a:graphic>
      </p:graphicFrame>
      <p:sp>
        <p:nvSpPr>
          <p:cNvPr id="172051" name="Rectangle 19">
            <a:extLst>
              <a:ext uri="{FF2B5EF4-FFF2-40B4-BE49-F238E27FC236}">
                <a16:creationId xmlns:a16="http://schemas.microsoft.com/office/drawing/2014/main" id="{50B91B22-9DD9-4EB7-A5AA-144241FC4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2860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MgCO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Μαγνησίτης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72052" name="Picture 20">
            <a:extLst>
              <a:ext uri="{FF2B5EF4-FFF2-40B4-BE49-F238E27FC236}">
                <a16:creationId xmlns:a16="http://schemas.microsoft.com/office/drawing/2014/main" id="{50CE827C-38E0-469B-AAC5-B665E923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68580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85" name="Group 29">
            <a:extLst>
              <a:ext uri="{FF2B5EF4-FFF2-40B4-BE49-F238E27FC236}">
                <a16:creationId xmlns:a16="http://schemas.microsoft.com/office/drawing/2014/main" id="{D47D6313-BEAD-4856-B491-61C3D1CEEBC0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2112963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23930195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9153136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Μαγνησία (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MgO)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πυρίμαχα υλικά.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63969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Μαγνησίτης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από τη σύστασή του.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Λευκόλιθος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από το χρώμα του.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403175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Magnesite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Magnésite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Magnesit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106583"/>
                  </a:ext>
                </a:extLst>
              </a:tr>
            </a:tbl>
          </a:graphicData>
        </a:graphic>
      </p:graphicFrame>
      <p:sp>
        <p:nvSpPr>
          <p:cNvPr id="173083" name="Rectangle 27">
            <a:extLst>
              <a:ext uri="{FF2B5EF4-FFF2-40B4-BE49-F238E27FC236}">
                <a16:creationId xmlns:a16="http://schemas.microsoft.com/office/drawing/2014/main" id="{BA4A3476-11FA-4040-A95F-6484E9E12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2860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MgCO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Μαγνησίτης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73088" name="Picture 32">
            <a:extLst>
              <a:ext uri="{FF2B5EF4-FFF2-40B4-BE49-F238E27FC236}">
                <a16:creationId xmlns:a16="http://schemas.microsoft.com/office/drawing/2014/main" id="{3BD2D355-8040-4209-96C3-2F5DFD46F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906838"/>
            <a:ext cx="7370763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E2F790FA-8CA3-4100-83E0-29A17EE3E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FeCO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Σιδηρίτης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graphicFrame>
        <p:nvGraphicFramePr>
          <p:cNvPr id="174083" name="Group 3">
            <a:extLst>
              <a:ext uri="{FF2B5EF4-FFF2-40B4-BE49-F238E27FC236}">
                <a16:creationId xmlns:a16="http://schemas.microsoft.com/office/drawing/2014/main" id="{0C32C17A-290A-4CB3-9021-29587FD4F0CC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68438"/>
          <a:ext cx="8305800" cy="2006600"/>
        </p:xfrm>
        <a:graphic>
          <a:graphicData uri="http://schemas.openxmlformats.org/drawingml/2006/table">
            <a:tbl>
              <a:tblPr/>
              <a:tblGrid>
                <a:gridCol w="6248400">
                  <a:extLst>
                    <a:ext uri="{9D8B030D-6E8A-4147-A177-3AD203B41FA5}">
                      <a16:colId xmlns:a16="http://schemas.microsoft.com/office/drawing/2014/main" val="42511362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4041003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341038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ρομβοεδρικοί συχνά με κυρτές έδρες. Συσσωματώματα κοκκώδη, βοτρυοειδή, σφαιρικά, γεηρά. Επίσης σε σχισμογενείς μάζες.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78338"/>
                  </a:ext>
                </a:extLst>
              </a:tr>
            </a:tbl>
          </a:graphicData>
        </a:graphic>
      </p:graphicFrame>
      <p:pic>
        <p:nvPicPr>
          <p:cNvPr id="174094" name="Picture 14">
            <a:extLst>
              <a:ext uri="{FF2B5EF4-FFF2-40B4-BE49-F238E27FC236}">
                <a16:creationId xmlns:a16="http://schemas.microsoft.com/office/drawing/2014/main" id="{4D4FBC83-AF2D-4988-9A4E-50B22B76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7526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9" name="Picture 19">
            <a:extLst>
              <a:ext uri="{FF2B5EF4-FFF2-40B4-BE49-F238E27FC236}">
                <a16:creationId xmlns:a16="http://schemas.microsoft.com/office/drawing/2014/main" id="{764A274C-C80D-4088-9620-418DB0FA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87763"/>
            <a:ext cx="77724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55" name="Group 51">
            <a:extLst>
              <a:ext uri="{FF2B5EF4-FFF2-40B4-BE49-F238E27FC236}">
                <a16:creationId xmlns:a16="http://schemas.microsoft.com/office/drawing/2014/main" id="{6B6070E9-5304-412B-A860-CE3918A42644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47800"/>
          <a:ext cx="5029200" cy="499586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23125324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89867310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Υαλώδης, αδαμαντώδης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116743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Ανοικτό μέχρι σκούρο καστάνο. Επίσης τεφρό, τεφροκίτρινο.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4075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Λευκή, υποκίτρινη.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66506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3½ - 4½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788863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51079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Τέλειος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94447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Δοκιμασία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Αναβράζει με θερμό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HCl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595545"/>
                  </a:ext>
                </a:extLst>
              </a:tr>
            </a:tbl>
          </a:graphicData>
        </a:graphic>
      </p:graphicFrame>
      <p:pic>
        <p:nvPicPr>
          <p:cNvPr id="175147" name="Picture 43">
            <a:extLst>
              <a:ext uri="{FF2B5EF4-FFF2-40B4-BE49-F238E27FC236}">
                <a16:creationId xmlns:a16="http://schemas.microsoft.com/office/drawing/2014/main" id="{F8F1554F-C494-45BF-B160-1C8C1D604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94088"/>
            <a:ext cx="868362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52" name="Rectangle 48">
            <a:extLst>
              <a:ext uri="{FF2B5EF4-FFF2-40B4-BE49-F238E27FC236}">
                <a16:creationId xmlns:a16="http://schemas.microsoft.com/office/drawing/2014/main" id="{380F9403-C545-4803-9996-51DB01F1F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FeCO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Σιδηρίτης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75158" name="Picture 54">
            <a:extLst>
              <a:ext uri="{FF2B5EF4-FFF2-40B4-BE49-F238E27FC236}">
                <a16:creationId xmlns:a16="http://schemas.microsoft.com/office/drawing/2014/main" id="{CD9E067A-87B3-4F2F-923A-45ADD8A6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1003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30" name="Group 2">
            <a:extLst>
              <a:ext uri="{FF2B5EF4-FFF2-40B4-BE49-F238E27FC236}">
                <a16:creationId xmlns:a16="http://schemas.microsoft.com/office/drawing/2014/main" id="{5823AEA0-A563-4695-90E5-89638C2252F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8305800" cy="127635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30062627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022305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Βρίσκεται σε ιζηματογενή κοιτάσματα και σε υδροθερμικές φλέβες με μεικτά θειούχα, χαλκοπυρίτη, ασβεστίτη.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78184"/>
                  </a:ext>
                </a:extLst>
              </a:tr>
            </a:tbl>
          </a:graphicData>
        </a:graphic>
      </p:graphicFrame>
      <p:sp>
        <p:nvSpPr>
          <p:cNvPr id="176143" name="Rectangle 15">
            <a:extLst>
              <a:ext uri="{FF2B5EF4-FFF2-40B4-BE49-F238E27FC236}">
                <a16:creationId xmlns:a16="http://schemas.microsoft.com/office/drawing/2014/main" id="{E873CE2A-0D7B-40DF-946E-72858070F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FeCO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Σιδηρίτης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76147" name="Picture 19">
            <a:extLst>
              <a:ext uri="{FF2B5EF4-FFF2-40B4-BE49-F238E27FC236}">
                <a16:creationId xmlns:a16="http://schemas.microsoft.com/office/drawing/2014/main" id="{CEF934E9-AF3D-4E7C-8551-E3D68536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276600"/>
            <a:ext cx="8329613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5DCEBA99-6F95-4971-8647-EF33E4983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93725"/>
            <a:ext cx="8162925" cy="701675"/>
          </a:xfrm>
          <a:effectLst>
            <a:outerShdw dist="35921" dir="2700000" algn="ctr" rotWithShape="0">
              <a:srgbClr val="969696"/>
            </a:outerShdw>
          </a:effectLst>
        </p:spPr>
        <p:txBody>
          <a:bodyPr/>
          <a:lstStyle/>
          <a:p>
            <a:pPr>
              <a:tabLst>
                <a:tab pos="5435600" algn="l"/>
              </a:tabLst>
            </a:pPr>
            <a:r>
              <a:rPr lang="el-GR" altLang="el-GR" sz="4000" b="1">
                <a:latin typeface="Arial" panose="020B0604020202020204" pitchFamily="34" charset="0"/>
              </a:rPr>
              <a:t>Ομάδα Ασβεστίτη	</a:t>
            </a: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5C737BFC-5E9E-47EF-980D-9BC424AED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162175"/>
            <a:ext cx="6210300" cy="39338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8E0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73238" algn="l"/>
                <a:tab pos="42291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tabLst>
                <a:tab pos="1773238" algn="l"/>
                <a:tab pos="42291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tabLst>
                <a:tab pos="1773238" algn="l"/>
                <a:tab pos="42291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tabLst>
                <a:tab pos="1773238" algn="l"/>
                <a:tab pos="42291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tabLst>
                <a:tab pos="1773238" algn="l"/>
                <a:tab pos="42291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3238" algn="l"/>
                <a:tab pos="42291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3238" algn="l"/>
                <a:tab pos="42291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3238" algn="l"/>
                <a:tab pos="42291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3238" algn="l"/>
                <a:tab pos="42291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Ασβεστίτης</a:t>
            </a:r>
            <a:r>
              <a:rPr lang="el-GR" altLang="el-GR" sz="3600" b="1">
                <a:latin typeface="Arial" panose="020B0604020202020204" pitchFamily="34" charset="0"/>
              </a:rPr>
              <a:t> 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Ca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l-GR" altLang="el-GR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Μαγνησίτης</a:t>
            </a:r>
            <a:r>
              <a:rPr lang="el-GR" altLang="el-GR" sz="3600" b="1">
                <a:latin typeface="Arial" panose="020B0604020202020204" pitchFamily="34" charset="0"/>
              </a:rPr>
              <a:t> 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Mg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el-GR" sz="3600" b="1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Σιδηρίτης </a:t>
            </a:r>
            <a:r>
              <a:rPr lang="en-US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Fe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Ροδοχρωσίτης </a:t>
            </a:r>
            <a:r>
              <a:rPr lang="en-US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Mn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Σμιθσωνίτης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Zn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l-GR" altLang="el-GR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79" name="Group 27">
            <a:extLst>
              <a:ext uri="{FF2B5EF4-FFF2-40B4-BE49-F238E27FC236}">
                <a16:creationId xmlns:a16="http://schemas.microsoft.com/office/drawing/2014/main" id="{547C60DB-8BD7-4B62-8B54-71A996DC0ED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18288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316536025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2407452803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Ως μετάλλευμα, όπου δεν υπάρχει άλλη πηγή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12643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Από τη σύστασή του.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119139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Siderite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Sidérite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Siderit, Eisenspat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460397"/>
                  </a:ext>
                </a:extLst>
              </a:tr>
            </a:tbl>
          </a:graphicData>
        </a:graphic>
      </p:graphicFrame>
      <p:sp>
        <p:nvSpPr>
          <p:cNvPr id="177178" name="Rectangle 26">
            <a:extLst>
              <a:ext uri="{FF2B5EF4-FFF2-40B4-BE49-F238E27FC236}">
                <a16:creationId xmlns:a16="http://schemas.microsoft.com/office/drawing/2014/main" id="{D85F16B4-4603-4605-863C-A5FBCDD0A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5125"/>
            <a:ext cx="8407400" cy="808038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4003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FeCO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700" b="1">
                <a:solidFill>
                  <a:schemeClr val="accent1"/>
                </a:solidFill>
                <a:latin typeface="Arial" panose="020B0604020202020204" pitchFamily="34" charset="0"/>
              </a:rPr>
              <a:t>Σιδηρίτης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77184" name="Picture 32">
            <a:extLst>
              <a:ext uri="{FF2B5EF4-FFF2-40B4-BE49-F238E27FC236}">
                <a16:creationId xmlns:a16="http://schemas.microsoft.com/office/drawing/2014/main" id="{8F8E2679-A85B-43F9-9409-D4C39C21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657600"/>
            <a:ext cx="8010525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95" name="Group 19">
            <a:extLst>
              <a:ext uri="{FF2B5EF4-FFF2-40B4-BE49-F238E27FC236}">
                <a16:creationId xmlns:a16="http://schemas.microsoft.com/office/drawing/2014/main" id="{AC808488-7F83-4C22-870F-009F5C064F8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68438"/>
          <a:ext cx="8305800" cy="1641475"/>
        </p:xfrm>
        <a:graphic>
          <a:graphicData uri="http://schemas.openxmlformats.org/drawingml/2006/table">
            <a:tbl>
              <a:tblPr/>
              <a:tblGrid>
                <a:gridCol w="6248400">
                  <a:extLst>
                    <a:ext uri="{9D8B030D-6E8A-4147-A177-3AD203B41FA5}">
                      <a16:colId xmlns:a16="http://schemas.microsoft.com/office/drawing/2014/main" val="51500009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62659662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10805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ρομβοεδρικοί σπάνιοι. Συνήθως σε σχισμογενείς μάζες, κοκκώδη, σφαιροειδή, βοτρυοειδή συσσωματώματα.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691438"/>
                  </a:ext>
                </a:extLst>
              </a:tr>
            </a:tbl>
          </a:graphicData>
        </a:graphic>
      </p:graphicFrame>
      <p:pic>
        <p:nvPicPr>
          <p:cNvPr id="178190" name="Picture 14">
            <a:extLst>
              <a:ext uri="{FF2B5EF4-FFF2-40B4-BE49-F238E27FC236}">
                <a16:creationId xmlns:a16="http://schemas.microsoft.com/office/drawing/2014/main" id="{C38F40BA-39FD-4AF4-8CC7-E80AB468C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7526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94" name="Rectangle 18">
            <a:extLst>
              <a:ext uri="{FF2B5EF4-FFF2-40B4-BE49-F238E27FC236}">
                <a16:creationId xmlns:a16="http://schemas.microsoft.com/office/drawing/2014/main" id="{5DFE60A8-A330-4E22-A644-2A68E332B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407400" cy="747712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1717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MnCO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000" b="1">
                <a:solidFill>
                  <a:schemeClr val="accent1"/>
                </a:solidFill>
                <a:latin typeface="Arial" panose="020B0604020202020204" pitchFamily="34" charset="0"/>
              </a:rPr>
              <a:t>Ροδοχρωσίτης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78199" name="Picture 23">
            <a:extLst>
              <a:ext uri="{FF2B5EF4-FFF2-40B4-BE49-F238E27FC236}">
                <a16:creationId xmlns:a16="http://schemas.microsoft.com/office/drawing/2014/main" id="{21F554E8-9C77-452E-8616-1F8D0DC17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449638"/>
            <a:ext cx="7351713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51" name="Group 51">
            <a:extLst>
              <a:ext uri="{FF2B5EF4-FFF2-40B4-BE49-F238E27FC236}">
                <a16:creationId xmlns:a16="http://schemas.microsoft.com/office/drawing/2014/main" id="{0F47B311-AA1F-4359-96DF-23FDDFB6936C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47800"/>
          <a:ext cx="5029200" cy="48006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87932688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470603626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Υαλώδης, μαργαριτώδης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553216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Ανοικτό ρόδινο μέχρι βαθύ κόκκινο.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24607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0969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3½ - 4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370050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3,5 - 3,7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44702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Τέλειος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090169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Δοκιμασία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Αναβράζει με θερμό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HCl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99563"/>
                  </a:ext>
                </a:extLst>
              </a:tr>
            </a:tbl>
          </a:graphicData>
        </a:graphic>
      </p:graphicFrame>
      <p:pic>
        <p:nvPicPr>
          <p:cNvPr id="179243" name="Picture 43">
            <a:extLst>
              <a:ext uri="{FF2B5EF4-FFF2-40B4-BE49-F238E27FC236}">
                <a16:creationId xmlns:a16="http://schemas.microsoft.com/office/drawing/2014/main" id="{862386E1-8B75-4F69-A72B-30418221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868363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50" name="Rectangle 50">
            <a:extLst>
              <a:ext uri="{FF2B5EF4-FFF2-40B4-BE49-F238E27FC236}">
                <a16:creationId xmlns:a16="http://schemas.microsoft.com/office/drawing/2014/main" id="{5EFB7E95-8FBD-48B3-9BF9-2FE6502F5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407400" cy="747712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1717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MnCO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000" b="1">
                <a:solidFill>
                  <a:schemeClr val="accent1"/>
                </a:solidFill>
                <a:latin typeface="Arial" panose="020B0604020202020204" pitchFamily="34" charset="0"/>
              </a:rPr>
              <a:t>Ροδοχρωσίτης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79254" name="Picture 54">
            <a:extLst>
              <a:ext uri="{FF2B5EF4-FFF2-40B4-BE49-F238E27FC236}">
                <a16:creationId xmlns:a16="http://schemas.microsoft.com/office/drawing/2014/main" id="{8D2AA598-61FC-4DFA-91D9-B80E3FC8D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475038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40" name="Group 16">
            <a:extLst>
              <a:ext uri="{FF2B5EF4-FFF2-40B4-BE49-F238E27FC236}">
                <a16:creationId xmlns:a16="http://schemas.microsoft.com/office/drawing/2014/main" id="{2F891DFA-0B7D-4F77-8CFB-09784F2DF65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8305800" cy="200660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1556397491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33325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Βρίσκεται σε υδροθερμικές φλέβες με γαληνίτη, σφαλερίτη, σιδηροπυρίτη, ασβεστίτη και χαλαζία. Επίσης σε μεταμορφωμένα κοιτάσματα με γρανάτη, ροδονίτη και άλλα μαγγανιούχα ορυκτά.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931958"/>
                  </a:ext>
                </a:extLst>
              </a:tr>
            </a:tbl>
          </a:graphicData>
        </a:graphic>
      </p:graphicFrame>
      <p:sp>
        <p:nvSpPr>
          <p:cNvPr id="180239" name="Rectangle 15">
            <a:extLst>
              <a:ext uri="{FF2B5EF4-FFF2-40B4-BE49-F238E27FC236}">
                <a16:creationId xmlns:a16="http://schemas.microsoft.com/office/drawing/2014/main" id="{532AE84C-AB08-4106-A219-091ADB74C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407400" cy="747712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1717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MnCO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000" b="1">
                <a:solidFill>
                  <a:schemeClr val="accent1"/>
                </a:solidFill>
                <a:latin typeface="Arial" panose="020B0604020202020204" pitchFamily="34" charset="0"/>
              </a:rPr>
              <a:t>Ροδοχρωσίτης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80243" name="Picture 19">
            <a:extLst>
              <a:ext uri="{FF2B5EF4-FFF2-40B4-BE49-F238E27FC236}">
                <a16:creationId xmlns:a16="http://schemas.microsoft.com/office/drawing/2014/main" id="{1793ED4E-A9A3-4F7B-910F-C1415E26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810000"/>
            <a:ext cx="7159625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82" name="Group 34">
            <a:extLst>
              <a:ext uri="{FF2B5EF4-FFF2-40B4-BE49-F238E27FC236}">
                <a16:creationId xmlns:a16="http://schemas.microsoft.com/office/drawing/2014/main" id="{27D2325C-FAF0-4545-8FE8-C4C0F0FB25F2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2039938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3709325981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2805719693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Κυρίως ως διακοσμητικό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21673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Από την λέξη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ρόδοχρους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λόγω του χρώματός του.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401138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Rhodochrosite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Rhodochrosite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Rhodochrosit, Manganspat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642666"/>
                  </a:ext>
                </a:extLst>
              </a:tr>
            </a:tbl>
          </a:graphicData>
        </a:graphic>
      </p:graphicFrame>
      <p:sp>
        <p:nvSpPr>
          <p:cNvPr id="181275" name="Rectangle 27">
            <a:extLst>
              <a:ext uri="{FF2B5EF4-FFF2-40B4-BE49-F238E27FC236}">
                <a16:creationId xmlns:a16="http://schemas.microsoft.com/office/drawing/2014/main" id="{1E6B35C8-B477-44CB-8841-AC564EB67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407400" cy="747712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1717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MnCO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000" b="1">
                <a:solidFill>
                  <a:schemeClr val="accent1"/>
                </a:solidFill>
                <a:latin typeface="Arial" panose="020B0604020202020204" pitchFamily="34" charset="0"/>
              </a:rPr>
              <a:t>Ροδοχρωσίτης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81287" name="Picture 39">
            <a:extLst>
              <a:ext uri="{FF2B5EF4-FFF2-40B4-BE49-F238E27FC236}">
                <a16:creationId xmlns:a16="http://schemas.microsoft.com/office/drawing/2014/main" id="{1D4BC74F-CF09-48E1-ADEF-5AD19C2D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840163"/>
            <a:ext cx="8577263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411" name="Group 19">
            <a:extLst>
              <a:ext uri="{FF2B5EF4-FFF2-40B4-BE49-F238E27FC236}">
                <a16:creationId xmlns:a16="http://schemas.microsoft.com/office/drawing/2014/main" id="{D9EF62FE-6A86-48D5-BCB7-8477F51F53A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68438"/>
          <a:ext cx="8305800" cy="1641475"/>
        </p:xfrm>
        <a:graphic>
          <a:graphicData uri="http://schemas.openxmlformats.org/drawingml/2006/table">
            <a:tbl>
              <a:tblPr/>
              <a:tblGrid>
                <a:gridCol w="6248400">
                  <a:extLst>
                    <a:ext uri="{9D8B030D-6E8A-4147-A177-3AD203B41FA5}">
                      <a16:colId xmlns:a16="http://schemas.microsoft.com/office/drawing/2014/main" val="170638257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61210774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074944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ρομβοεδρικοί, σκαληνοεδρικοί. Συσσωματώματα νεφροειδή, βοτρυοειδή, σταλακτιτοειδή. Επίσης ως επιφλοιώσεις.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06933"/>
                  </a:ext>
                </a:extLst>
              </a:tr>
            </a:tbl>
          </a:graphicData>
        </a:graphic>
      </p:graphicFrame>
      <p:pic>
        <p:nvPicPr>
          <p:cNvPr id="187405" name="Picture 13">
            <a:extLst>
              <a:ext uri="{FF2B5EF4-FFF2-40B4-BE49-F238E27FC236}">
                <a16:creationId xmlns:a16="http://schemas.microsoft.com/office/drawing/2014/main" id="{335C3092-8F6E-41A9-B05A-9D366BEB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7526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06" name="Rectangle 14">
            <a:extLst>
              <a:ext uri="{FF2B5EF4-FFF2-40B4-BE49-F238E27FC236}">
                <a16:creationId xmlns:a16="http://schemas.microsoft.com/office/drawing/2014/main" id="{FAD9B3E0-F7B7-4C49-B3EE-091FFBA30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07400" cy="762000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2860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ZnCO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400" b="1">
                <a:solidFill>
                  <a:schemeClr val="accent1"/>
                </a:solidFill>
                <a:latin typeface="Arial" panose="020B0604020202020204" pitchFamily="34" charset="0"/>
              </a:rPr>
              <a:t>Σμιθσωνίτης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87415" name="Picture 23">
            <a:extLst>
              <a:ext uri="{FF2B5EF4-FFF2-40B4-BE49-F238E27FC236}">
                <a16:creationId xmlns:a16="http://schemas.microsoft.com/office/drawing/2014/main" id="{67AC7083-468B-41D2-9554-4907D5688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429000"/>
            <a:ext cx="8659813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69" name="Group 53">
            <a:extLst>
              <a:ext uri="{FF2B5EF4-FFF2-40B4-BE49-F238E27FC236}">
                <a16:creationId xmlns:a16="http://schemas.microsoft.com/office/drawing/2014/main" id="{476926BF-1C9A-4057-8380-41A87A2FAF67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47800"/>
          <a:ext cx="50292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81692703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860562145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Υαλώδης, μαργαριτώδης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519777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Λευκό, τεφρόλευκο, καστανό, πράσινο, κυανοπράσινο, κίτρινο, κυανό, ρόδινο, άχρωμο.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725684"/>
                  </a:ext>
                </a:extLst>
              </a:tr>
              <a:tr h="506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09854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4 - 4½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11675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4,3 - 4,5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011495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Τέλειος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1839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Δοκιμασία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Αναβράζει με αραιό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HCl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14560"/>
                  </a:ext>
                </a:extLst>
              </a:tr>
            </a:tbl>
          </a:graphicData>
        </a:graphic>
      </p:graphicFrame>
      <p:pic>
        <p:nvPicPr>
          <p:cNvPr id="188459" name="Picture 43">
            <a:extLst>
              <a:ext uri="{FF2B5EF4-FFF2-40B4-BE49-F238E27FC236}">
                <a16:creationId xmlns:a16="http://schemas.microsoft.com/office/drawing/2014/main" id="{D6E26155-04F5-4440-876F-CDD9CB59A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868363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64" name="Rectangle 48">
            <a:extLst>
              <a:ext uri="{FF2B5EF4-FFF2-40B4-BE49-F238E27FC236}">
                <a16:creationId xmlns:a16="http://schemas.microsoft.com/office/drawing/2014/main" id="{94370577-90E7-4DFC-B84B-1A88786CB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07400" cy="762000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2860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ZnCO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400" b="1">
                <a:solidFill>
                  <a:schemeClr val="accent1"/>
                </a:solidFill>
                <a:latin typeface="Arial" panose="020B0604020202020204" pitchFamily="34" charset="0"/>
              </a:rPr>
              <a:t>Σμιθσωνίτης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88472" name="Picture 56">
            <a:extLst>
              <a:ext uri="{FF2B5EF4-FFF2-40B4-BE49-F238E27FC236}">
                <a16:creationId xmlns:a16="http://schemas.microsoft.com/office/drawing/2014/main" id="{E091DF38-E823-4593-851C-C30B49EA3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557588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56" name="Group 16">
            <a:extLst>
              <a:ext uri="{FF2B5EF4-FFF2-40B4-BE49-F238E27FC236}">
                <a16:creationId xmlns:a16="http://schemas.microsoft.com/office/drawing/2014/main" id="{EA349EBE-BA8B-43D9-84AA-AC20FB626824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8305800" cy="1641475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3263797693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411227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Βρίσκεται στη ζώνη οξειδώσεως μεταλλευμάτων του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Zn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μαζί με μεικτά θειούχα, ασβεστίτη, κερουσίτη, αγγλεσίτη, λειμωνίτη κ.ά.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6361"/>
                  </a:ext>
                </a:extLst>
              </a:tr>
            </a:tbl>
          </a:graphicData>
        </a:graphic>
      </p:graphicFrame>
      <p:sp>
        <p:nvSpPr>
          <p:cNvPr id="189455" name="Rectangle 15">
            <a:extLst>
              <a:ext uri="{FF2B5EF4-FFF2-40B4-BE49-F238E27FC236}">
                <a16:creationId xmlns:a16="http://schemas.microsoft.com/office/drawing/2014/main" id="{0296FE07-EEA6-4256-A104-95E5BD3B2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07400" cy="762000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2860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ZnCO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400" b="1">
                <a:solidFill>
                  <a:schemeClr val="accent1"/>
                </a:solidFill>
                <a:latin typeface="Arial" panose="020B0604020202020204" pitchFamily="34" charset="0"/>
              </a:rPr>
              <a:t>Σμιθσωνίτης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89459" name="Picture 19">
            <a:extLst>
              <a:ext uri="{FF2B5EF4-FFF2-40B4-BE49-F238E27FC236}">
                <a16:creationId xmlns:a16="http://schemas.microsoft.com/office/drawing/2014/main" id="{6C5537ED-2283-437D-A471-E7379D71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772400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95" name="Group 31">
            <a:extLst>
              <a:ext uri="{FF2B5EF4-FFF2-40B4-BE49-F238E27FC236}">
                <a16:creationId xmlns:a16="http://schemas.microsoft.com/office/drawing/2014/main" id="{E41B5AE2-A5EF-43A8-8F66-494A470E63A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219200"/>
          <a:ext cx="8686800" cy="26162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341637531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823833686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Δευτερεύον μετάλλευμα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Zn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Ως διακοσμητικό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4097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Σμιθσωνίτης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James L. M. Smithson (1765-1829).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Καλαμίνα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παλιά ονομασία μεταλλευμάτων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Zn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από τη λατινική λέξη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cadmia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και την ελληνική λέξη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καδμεία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41259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Smithsonite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Smithsonite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Smithsonit, Zinkspat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548338"/>
                  </a:ext>
                </a:extLst>
              </a:tr>
            </a:tbl>
          </a:graphicData>
        </a:graphic>
      </p:graphicFrame>
      <p:sp>
        <p:nvSpPr>
          <p:cNvPr id="190491" name="Rectangle 27">
            <a:extLst>
              <a:ext uri="{FF2B5EF4-FFF2-40B4-BE49-F238E27FC236}">
                <a16:creationId xmlns:a16="http://schemas.microsoft.com/office/drawing/2014/main" id="{590BF6C6-1652-4238-9DC4-02516F94C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07400" cy="762000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2286000" algn="l"/>
                <a:tab pos="6116638" algn="l"/>
              </a:tabLst>
            </a:pPr>
            <a:r>
              <a:rPr lang="en-US" altLang="el-GR" b="1">
                <a:solidFill>
                  <a:srgbClr val="006699"/>
                </a:solidFill>
                <a:latin typeface="Arial" panose="020B0604020202020204" pitchFamily="34" charset="0"/>
              </a:rPr>
              <a:t>ZnCO</a:t>
            </a:r>
            <a:r>
              <a:rPr lang="en-US" altLang="el-GR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400" b="1">
                <a:solidFill>
                  <a:schemeClr val="accent1"/>
                </a:solidFill>
                <a:latin typeface="Arial" panose="020B0604020202020204" pitchFamily="34" charset="0"/>
              </a:rPr>
              <a:t>Σμιθσωνίτης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pic>
        <p:nvPicPr>
          <p:cNvPr id="190499" name="Picture 35">
            <a:extLst>
              <a:ext uri="{FF2B5EF4-FFF2-40B4-BE49-F238E27FC236}">
                <a16:creationId xmlns:a16="http://schemas.microsoft.com/office/drawing/2014/main" id="{387E83F4-C625-4B6D-BB34-A5B76F50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7772400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509" name="Group 21">
            <a:extLst>
              <a:ext uri="{FF2B5EF4-FFF2-40B4-BE49-F238E27FC236}">
                <a16:creationId xmlns:a16="http://schemas.microsoft.com/office/drawing/2014/main" id="{C7D3E7BA-0872-476D-B93C-507CB98E52C4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68438"/>
          <a:ext cx="8305800" cy="200660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1465383887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45038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σπάνιοι πρισματικοί, τριχοειδείς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Σε ψευδόμορφους κρυστάλλους κατά αζουρίτη, κυπρίτη. Σε ακτινωτές βελόνες που σχηματίζουν βοτρυοειδή ή σταλακτιτοειδή συσσωματώματα. Επίσης ως επιφλοιώσεις.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966268"/>
                  </a:ext>
                </a:extLst>
              </a:tr>
            </a:tbl>
          </a:graphicData>
        </a:graphic>
      </p:graphicFrame>
      <p:sp>
        <p:nvSpPr>
          <p:cNvPr id="191502" name="Rectangle 14">
            <a:extLst>
              <a:ext uri="{FF2B5EF4-FFF2-40B4-BE49-F238E27FC236}">
                <a16:creationId xmlns:a16="http://schemas.microsoft.com/office/drawing/2014/main" id="{1AB5828D-80CD-4058-93AA-2328CB34E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07400" cy="762000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3035300" algn="l"/>
                <a:tab pos="6116638" algn="l"/>
              </a:tabLst>
            </a:pP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Cu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(OH)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400" b="1">
                <a:solidFill>
                  <a:schemeClr val="accent1"/>
                </a:solidFill>
                <a:latin typeface="Arial" panose="020B0604020202020204" pitchFamily="34" charset="0"/>
              </a:rPr>
              <a:t>Μαλαχίτης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Μονοκλινές</a:t>
            </a:r>
          </a:p>
        </p:txBody>
      </p:sp>
      <p:pic>
        <p:nvPicPr>
          <p:cNvPr id="191511" name="Picture 23">
            <a:extLst>
              <a:ext uri="{FF2B5EF4-FFF2-40B4-BE49-F238E27FC236}">
                <a16:creationId xmlns:a16="http://schemas.microsoft.com/office/drawing/2014/main" id="{B0FFFA43-B676-4B10-9FD0-3C1DE6AD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7315200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FA268F5A-3788-45BD-BE08-108B46FDC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93725"/>
            <a:ext cx="8162925" cy="701675"/>
          </a:xfrm>
          <a:effectLst>
            <a:outerShdw dist="35921" dir="2700000" algn="ctr" rotWithShape="0">
              <a:srgbClr val="969696"/>
            </a:outerShdw>
          </a:effectLst>
        </p:spPr>
        <p:txBody>
          <a:bodyPr/>
          <a:lstStyle/>
          <a:p>
            <a:pPr>
              <a:tabLst>
                <a:tab pos="5435600" algn="l"/>
              </a:tabLst>
            </a:pPr>
            <a:r>
              <a:rPr lang="el-GR" altLang="el-GR" sz="4000" b="1">
                <a:latin typeface="Arial" panose="020B0604020202020204" pitchFamily="34" charset="0"/>
              </a:rPr>
              <a:t>Ομάδα Αραγωνίτη	</a:t>
            </a: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Ρομβικό</a:t>
            </a: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BBA3181D-5BEB-4B8D-8D61-76FB095A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397125"/>
            <a:ext cx="6134100" cy="31654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8E0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1148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tabLst>
                <a:tab pos="41148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tabLst>
                <a:tab pos="41148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tabLst>
                <a:tab pos="41148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tabLst>
                <a:tab pos="41148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Αραγωνίτης</a:t>
            </a:r>
            <a:r>
              <a:rPr lang="el-GR" altLang="el-GR" sz="3600" b="1">
                <a:latin typeface="Arial" panose="020B0604020202020204" pitchFamily="34" charset="0"/>
              </a:rPr>
              <a:t> 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Ca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l-GR" altLang="el-GR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Κερουσίτης</a:t>
            </a:r>
            <a:r>
              <a:rPr lang="el-GR" altLang="el-GR" sz="3600" b="1">
                <a:latin typeface="Arial" panose="020B0604020202020204" pitchFamily="34" charset="0"/>
              </a:rPr>
              <a:t> 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Pb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l-GR" altLang="el-GR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Βιθερίτης</a:t>
            </a:r>
            <a:r>
              <a:rPr lang="el-GR" altLang="el-GR" sz="3600" b="1">
                <a:latin typeface="Arial" panose="020B0604020202020204" pitchFamily="34" charset="0"/>
              </a:rPr>
              <a:t> 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Ba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el-GR" sz="3600" b="1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Στροντιανίτης </a:t>
            </a:r>
            <a:r>
              <a:rPr lang="en-US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Sr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l-GR" altLang="el-GR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71" name="Group 59">
            <a:extLst>
              <a:ext uri="{FF2B5EF4-FFF2-40B4-BE49-F238E27FC236}">
                <a16:creationId xmlns:a16="http://schemas.microsoft.com/office/drawing/2014/main" id="{16D7D95A-E2E4-4420-BA02-C5AD06873813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949450"/>
          <a:ext cx="5029200" cy="407035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01694589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433411351"/>
                    </a:ext>
                  </a:extLst>
                </a:gridCol>
              </a:tblGrid>
              <a:tr h="946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Υαλώδης, αδαμαντώδης, μεταξώδης, αλαμπής.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263396"/>
                  </a:ext>
                </a:extLst>
              </a:tr>
              <a:tr h="735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Πράσινο.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189695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Ανοικτή πράσινη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211099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3½ - 4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2848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3,7 - 3,8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981009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Δοκιμασία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Αναβράζει με αραιό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HCl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6446"/>
                  </a:ext>
                </a:extLst>
              </a:tr>
            </a:tbl>
          </a:graphicData>
        </a:graphic>
      </p:graphicFrame>
      <p:sp>
        <p:nvSpPr>
          <p:cNvPr id="192560" name="Rectangle 48">
            <a:extLst>
              <a:ext uri="{FF2B5EF4-FFF2-40B4-BE49-F238E27FC236}">
                <a16:creationId xmlns:a16="http://schemas.microsoft.com/office/drawing/2014/main" id="{C26A4452-68EA-45D1-8430-46CE12AA3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07400" cy="762000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3035300" algn="l"/>
                <a:tab pos="6116638" algn="l"/>
              </a:tabLst>
            </a:pP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Cu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(OH)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400" b="1">
                <a:solidFill>
                  <a:schemeClr val="accent1"/>
                </a:solidFill>
                <a:latin typeface="Arial" panose="020B0604020202020204" pitchFamily="34" charset="0"/>
              </a:rPr>
              <a:t>Μαλαχίτης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Μονοκλινές</a:t>
            </a:r>
          </a:p>
        </p:txBody>
      </p:sp>
      <p:pic>
        <p:nvPicPr>
          <p:cNvPr id="192567" name="Picture 55">
            <a:extLst>
              <a:ext uri="{FF2B5EF4-FFF2-40B4-BE49-F238E27FC236}">
                <a16:creationId xmlns:a16="http://schemas.microsoft.com/office/drawing/2014/main" id="{6DE16C17-4FA0-4076-BB88-BAEF0CCEE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8509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75" name="Picture 63">
            <a:extLst>
              <a:ext uri="{FF2B5EF4-FFF2-40B4-BE49-F238E27FC236}">
                <a16:creationId xmlns:a16="http://schemas.microsoft.com/office/drawing/2014/main" id="{D0B391C1-782D-4667-90D8-7B5DCE17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1524000"/>
            <a:ext cx="3246437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52" name="Group 16">
            <a:extLst>
              <a:ext uri="{FF2B5EF4-FFF2-40B4-BE49-F238E27FC236}">
                <a16:creationId xmlns:a16="http://schemas.microsoft.com/office/drawing/2014/main" id="{76601D19-3EDA-4059-8DB2-7A2A5676ED2D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8305800" cy="127635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299793561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36253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Βρίσκεται στη ζώνη οξείδωσης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χαλκούχων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φλεβών με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αζουρίτη, χρυσόκολλα, κυπρίτη, χαλκό, σιδηροξείδια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κ.ά.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68618"/>
                  </a:ext>
                </a:extLst>
              </a:tr>
            </a:tbl>
          </a:graphicData>
        </a:graphic>
      </p:graphicFrame>
      <p:sp>
        <p:nvSpPr>
          <p:cNvPr id="193551" name="Rectangle 15">
            <a:extLst>
              <a:ext uri="{FF2B5EF4-FFF2-40B4-BE49-F238E27FC236}">
                <a16:creationId xmlns:a16="http://schemas.microsoft.com/office/drawing/2014/main" id="{E18AEE14-574D-4191-81F8-E32E59E0C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07400" cy="762000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3035300" algn="l"/>
                <a:tab pos="6116638" algn="l"/>
              </a:tabLst>
            </a:pP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Cu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(OH)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400" b="1">
                <a:solidFill>
                  <a:schemeClr val="accent1"/>
                </a:solidFill>
                <a:latin typeface="Arial" panose="020B0604020202020204" pitchFamily="34" charset="0"/>
              </a:rPr>
              <a:t>Μαλαχίτης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Μονοκλινές</a:t>
            </a:r>
          </a:p>
        </p:txBody>
      </p:sp>
      <p:pic>
        <p:nvPicPr>
          <p:cNvPr id="193555" name="Picture 19">
            <a:extLst>
              <a:ext uri="{FF2B5EF4-FFF2-40B4-BE49-F238E27FC236}">
                <a16:creationId xmlns:a16="http://schemas.microsoft.com/office/drawing/2014/main" id="{EB433AE7-8412-4BAA-9296-F0416FA6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7315200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2" name="Group 32">
            <a:extLst>
              <a:ext uri="{FF2B5EF4-FFF2-40B4-BE49-F238E27FC236}">
                <a16:creationId xmlns:a16="http://schemas.microsoft.com/office/drawing/2014/main" id="{718FC16C-36F3-4371-9B36-71F1B638EDB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389063"/>
          <a:ext cx="8686800" cy="2039937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636856051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500977829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Δευτερεύον μετάλλευμα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Cu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Ως διακοσμητικό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29215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Από την ελληνική λέξη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μαλάχη, μολόχα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λόγω του πράσινου χρώματός του.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63736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Malachite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Malachite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Malachit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00700"/>
                  </a:ext>
                </a:extLst>
              </a:tr>
            </a:tbl>
          </a:graphicData>
        </a:graphic>
      </p:graphicFrame>
      <p:sp>
        <p:nvSpPr>
          <p:cNvPr id="194586" name="Rectangle 26">
            <a:extLst>
              <a:ext uri="{FF2B5EF4-FFF2-40B4-BE49-F238E27FC236}">
                <a16:creationId xmlns:a16="http://schemas.microsoft.com/office/drawing/2014/main" id="{DB9CFC82-B9AA-4212-8BB2-E04A34DBB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07400" cy="762000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3035300" algn="l"/>
                <a:tab pos="6116638" algn="l"/>
              </a:tabLst>
            </a:pP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Cu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(OH)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400" b="1">
                <a:solidFill>
                  <a:schemeClr val="accent1"/>
                </a:solidFill>
                <a:latin typeface="Arial" panose="020B0604020202020204" pitchFamily="34" charset="0"/>
              </a:rPr>
              <a:t>Μαλαχίτης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Μονοκλινές</a:t>
            </a:r>
          </a:p>
        </p:txBody>
      </p:sp>
      <p:pic>
        <p:nvPicPr>
          <p:cNvPr id="194595" name="Picture 35">
            <a:extLst>
              <a:ext uri="{FF2B5EF4-FFF2-40B4-BE49-F238E27FC236}">
                <a16:creationId xmlns:a16="http://schemas.microsoft.com/office/drawing/2014/main" id="{56D2A38B-B81E-4356-A878-3751A8D4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315200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4" name="Rectangle 10">
            <a:extLst>
              <a:ext uri="{FF2B5EF4-FFF2-40B4-BE49-F238E27FC236}">
                <a16:creationId xmlns:a16="http://schemas.microsoft.com/office/drawing/2014/main" id="{2BD2BB60-97FF-4649-9B95-99ACA0D12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407400" cy="747712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3429000" algn="l"/>
                <a:tab pos="6116638" algn="l"/>
              </a:tabLst>
            </a:pP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Cu</a:t>
            </a:r>
            <a:r>
              <a:rPr lang="el-GR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(OH)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(CO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)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000" b="1">
                <a:solidFill>
                  <a:schemeClr val="accent1"/>
                </a:solidFill>
                <a:latin typeface="Arial" panose="020B0604020202020204" pitchFamily="34" charset="0"/>
              </a:rPr>
              <a:t>Αζουρίτης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Μονοκλινές</a:t>
            </a:r>
          </a:p>
        </p:txBody>
      </p:sp>
      <p:graphicFrame>
        <p:nvGraphicFramePr>
          <p:cNvPr id="195611" name="Group 27">
            <a:extLst>
              <a:ext uri="{FF2B5EF4-FFF2-40B4-BE49-F238E27FC236}">
                <a16:creationId xmlns:a16="http://schemas.microsoft.com/office/drawing/2014/main" id="{36EF5812-4F23-4701-9723-72562A81094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68438"/>
          <a:ext cx="8305800" cy="2006600"/>
        </p:xfrm>
        <a:graphic>
          <a:graphicData uri="http://schemas.openxmlformats.org/drawingml/2006/table">
            <a:tbl>
              <a:tblPr/>
              <a:tblGrid>
                <a:gridCol w="6248400">
                  <a:extLst>
                    <a:ext uri="{9D8B030D-6E8A-4147-A177-3AD203B41FA5}">
                      <a16:colId xmlns:a16="http://schemas.microsoft.com/office/drawing/2014/main" val="408355806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02173183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025213"/>
                  </a:ext>
                </a:extLst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πλακώδεις, πρισματικοί συχνά παραμορφωμένοι. Σφαιρικά, βοτρυοειδή και σταλακτιτοειδή συσσωματώματα με ακτινωτή ινώδη διάταξη. Γεηρές μάζες.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794450"/>
                  </a:ext>
                </a:extLst>
              </a:tr>
            </a:tbl>
          </a:graphicData>
        </a:graphic>
      </p:graphicFrame>
      <p:pic>
        <p:nvPicPr>
          <p:cNvPr id="195609" name="Picture 25">
            <a:extLst>
              <a:ext uri="{FF2B5EF4-FFF2-40B4-BE49-F238E27FC236}">
                <a16:creationId xmlns:a16="http://schemas.microsoft.com/office/drawing/2014/main" id="{46778C26-6078-4F12-83B8-7D3EB8757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1482725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614" name="Picture 30">
            <a:extLst>
              <a:ext uri="{FF2B5EF4-FFF2-40B4-BE49-F238E27FC236}">
                <a16:creationId xmlns:a16="http://schemas.microsoft.com/office/drawing/2014/main" id="{642B6849-4C95-4DFA-B915-BB5D6611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657600"/>
            <a:ext cx="817403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53" name="Group 45">
            <a:extLst>
              <a:ext uri="{FF2B5EF4-FFF2-40B4-BE49-F238E27FC236}">
                <a16:creationId xmlns:a16="http://schemas.microsoft.com/office/drawing/2014/main" id="{82C51534-BE9A-4F5D-AB60-54206121202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949450"/>
          <a:ext cx="5029200" cy="415607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33779268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774616253"/>
                    </a:ext>
                  </a:extLst>
                </a:gridCol>
              </a:tblGrid>
              <a:tr h="946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Υαλώδης, αδαμαντώδης.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281730"/>
                  </a:ext>
                </a:extLst>
              </a:tr>
              <a:tr h="735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Ουρανόχρωμο, σκούρο μέχρι ανοικτό κυανό.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78517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Ανοικτή κυανή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23802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3½ - 4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48076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3,7 - 3,8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83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Δοκιμασία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Αναβράζει με αραιό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HCl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35765"/>
                  </a:ext>
                </a:extLst>
              </a:tr>
            </a:tbl>
          </a:graphicData>
        </a:graphic>
      </p:graphicFrame>
      <p:sp>
        <p:nvSpPr>
          <p:cNvPr id="196652" name="Rectangle 44">
            <a:extLst>
              <a:ext uri="{FF2B5EF4-FFF2-40B4-BE49-F238E27FC236}">
                <a16:creationId xmlns:a16="http://schemas.microsoft.com/office/drawing/2014/main" id="{3808CFE6-BF21-49D6-9AFE-E980D6FE9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407400" cy="747712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3429000" algn="l"/>
                <a:tab pos="6116638" algn="l"/>
              </a:tabLst>
            </a:pP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Cu</a:t>
            </a:r>
            <a:r>
              <a:rPr lang="el-GR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(OH)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(CO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)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000" b="1">
                <a:solidFill>
                  <a:schemeClr val="accent1"/>
                </a:solidFill>
                <a:latin typeface="Arial" panose="020B0604020202020204" pitchFamily="34" charset="0"/>
              </a:rPr>
              <a:t>Αζουρίτης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Μονοκλινές</a:t>
            </a:r>
          </a:p>
        </p:txBody>
      </p:sp>
      <p:pic>
        <p:nvPicPr>
          <p:cNvPr id="196654" name="Picture 46">
            <a:extLst>
              <a:ext uri="{FF2B5EF4-FFF2-40B4-BE49-F238E27FC236}">
                <a16:creationId xmlns:a16="http://schemas.microsoft.com/office/drawing/2014/main" id="{54557C20-DF34-4AB7-B6F9-5B27C340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810000"/>
            <a:ext cx="868363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57" name="Picture 49">
            <a:extLst>
              <a:ext uri="{FF2B5EF4-FFF2-40B4-BE49-F238E27FC236}">
                <a16:creationId xmlns:a16="http://schemas.microsoft.com/office/drawing/2014/main" id="{757BD779-AC80-43E2-A406-2E5D163C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429000" cy="44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48" name="Group 16">
            <a:extLst>
              <a:ext uri="{FF2B5EF4-FFF2-40B4-BE49-F238E27FC236}">
                <a16:creationId xmlns:a16="http://schemas.microsoft.com/office/drawing/2014/main" id="{BEE4BF28-9D0F-4EAD-8A59-3EFC5ABD1374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8305800" cy="200660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911338066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435916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Αλλοιώνεται σε μαλαχίτη (ψευδομορφώσεις μαλαχίτη κατά αζουρίτη). Δευτερογενές ορυκτό που βρίσκεται στα οξειδωμένα τμήματα χαλκούχων φλεβών με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μαλαχίτη, χρυσόκολλα, κυπρίτη, χαλκό, σιδηροξείδια, ασβεστίτη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κ.ά.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89578"/>
                  </a:ext>
                </a:extLst>
              </a:tr>
            </a:tbl>
          </a:graphicData>
        </a:graphic>
      </p:graphicFrame>
      <p:sp>
        <p:nvSpPr>
          <p:cNvPr id="197647" name="Rectangle 15">
            <a:extLst>
              <a:ext uri="{FF2B5EF4-FFF2-40B4-BE49-F238E27FC236}">
                <a16:creationId xmlns:a16="http://schemas.microsoft.com/office/drawing/2014/main" id="{509EB361-41D9-4000-932F-EAD267B64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407400" cy="747712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3429000" algn="l"/>
                <a:tab pos="6116638" algn="l"/>
              </a:tabLst>
            </a:pP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Cu</a:t>
            </a:r>
            <a:r>
              <a:rPr lang="el-GR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(OH)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(CO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)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000" b="1">
                <a:solidFill>
                  <a:schemeClr val="accent1"/>
                </a:solidFill>
                <a:latin typeface="Arial" panose="020B0604020202020204" pitchFamily="34" charset="0"/>
              </a:rPr>
              <a:t>Αζουρίτης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Μονοκλινές</a:t>
            </a:r>
          </a:p>
        </p:txBody>
      </p:sp>
      <p:pic>
        <p:nvPicPr>
          <p:cNvPr id="197651" name="Picture 19">
            <a:extLst>
              <a:ext uri="{FF2B5EF4-FFF2-40B4-BE49-F238E27FC236}">
                <a16:creationId xmlns:a16="http://schemas.microsoft.com/office/drawing/2014/main" id="{8FB4AA59-C5B4-44A6-9055-B4F35293D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3733800"/>
            <a:ext cx="6986587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83" name="Group 27">
            <a:extLst>
              <a:ext uri="{FF2B5EF4-FFF2-40B4-BE49-F238E27FC236}">
                <a16:creationId xmlns:a16="http://schemas.microsoft.com/office/drawing/2014/main" id="{C0B0083C-2966-4CCE-B68E-91D10FC4A96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389063"/>
          <a:ext cx="8686800" cy="18288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866181776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525466745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Δευτερεύον μετάλλευμα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Cu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Ως διακοσμητικό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0951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Από την περσική λέξη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lazhward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= κυανός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11583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80000"/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80000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Azurite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Azurite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Azurit, Kupferlasur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199154"/>
                  </a:ext>
                </a:extLst>
              </a:tr>
            </a:tbl>
          </a:graphicData>
        </a:graphic>
      </p:graphicFrame>
      <p:sp>
        <p:nvSpPr>
          <p:cNvPr id="198682" name="Rectangle 26">
            <a:extLst>
              <a:ext uri="{FF2B5EF4-FFF2-40B4-BE49-F238E27FC236}">
                <a16:creationId xmlns:a16="http://schemas.microsoft.com/office/drawing/2014/main" id="{7EF016E7-C053-4DC2-8C3C-F33F56567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407400" cy="747712"/>
          </a:xfrm>
          <a:noFill/>
          <a:ln/>
          <a:effectLst>
            <a:outerShdw dist="17961" dir="2700000" algn="ctr" rotWithShape="0">
              <a:srgbClr val="000000"/>
            </a:outerShdw>
          </a:effectLst>
        </p:spPr>
        <p:txBody>
          <a:bodyPr anchor="b"/>
          <a:lstStyle/>
          <a:p>
            <a:pPr>
              <a:tabLst>
                <a:tab pos="3429000" algn="l"/>
                <a:tab pos="6116638" algn="l"/>
              </a:tabLst>
            </a:pP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Cu</a:t>
            </a:r>
            <a:r>
              <a:rPr lang="el-GR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(OH)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(CO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006699"/>
                </a:solidFill>
                <a:latin typeface="Arial" panose="020B0604020202020204" pitchFamily="34" charset="0"/>
              </a:rPr>
              <a:t>)</a:t>
            </a:r>
            <a:r>
              <a:rPr lang="en-US" altLang="el-GR" sz="3600" b="1" baseline="-25000">
                <a:solidFill>
                  <a:srgbClr val="006699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000" b="1">
                <a:solidFill>
                  <a:schemeClr val="accent1"/>
                </a:solidFill>
                <a:latin typeface="Arial" panose="020B0604020202020204" pitchFamily="34" charset="0"/>
              </a:rPr>
              <a:t>Αζουρίτης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000" b="1">
                <a:solidFill>
                  <a:srgbClr val="006699"/>
                </a:solidFill>
                <a:latin typeface="Arial" panose="020B0604020202020204" pitchFamily="34" charset="0"/>
              </a:rPr>
              <a:t>Μονοκλινές</a:t>
            </a:r>
          </a:p>
        </p:txBody>
      </p:sp>
      <p:pic>
        <p:nvPicPr>
          <p:cNvPr id="198686" name="Picture 30">
            <a:extLst>
              <a:ext uri="{FF2B5EF4-FFF2-40B4-BE49-F238E27FC236}">
                <a16:creationId xmlns:a16="http://schemas.microsoft.com/office/drawing/2014/main" id="{6A2C9F06-644F-468A-9F9B-01CA78897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7772400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0A243C55-F225-4A9B-A048-94FA52625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93725"/>
            <a:ext cx="8162925" cy="701675"/>
          </a:xfrm>
          <a:effectLst>
            <a:outerShdw dist="35921" dir="2700000" algn="ctr" rotWithShape="0">
              <a:srgbClr val="969696"/>
            </a:outerShdw>
          </a:effectLst>
        </p:spPr>
        <p:txBody>
          <a:bodyPr/>
          <a:lstStyle/>
          <a:p>
            <a:pPr>
              <a:tabLst>
                <a:tab pos="5435600" algn="l"/>
              </a:tabLst>
            </a:pPr>
            <a:r>
              <a:rPr lang="el-GR" altLang="el-GR" sz="4000" b="1">
                <a:latin typeface="Arial" panose="020B0604020202020204" pitchFamily="34" charset="0"/>
              </a:rPr>
              <a:t>Ομάδα Δολομίτη	</a:t>
            </a: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Τριγωνικό</a:t>
            </a:r>
          </a:p>
        </p:txBody>
      </p:sp>
      <p:sp>
        <p:nvSpPr>
          <p:cNvPr id="156675" name="Text Box 3">
            <a:extLst>
              <a:ext uri="{FF2B5EF4-FFF2-40B4-BE49-F238E27FC236}">
                <a16:creationId xmlns:a16="http://schemas.microsoft.com/office/drawing/2014/main" id="{6609BAAA-838F-49D7-BA0D-9F51ED45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397125"/>
            <a:ext cx="6134100" cy="1628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8E0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147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Δολομίτης</a:t>
            </a:r>
            <a:r>
              <a:rPr lang="el-GR" altLang="el-GR" sz="3600" b="1">
                <a:latin typeface="Arial" panose="020B0604020202020204" pitchFamily="34" charset="0"/>
              </a:rPr>
              <a:t> 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CaMg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(CO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l-GR" altLang="el-GR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Ανκερίτης</a:t>
            </a:r>
            <a:r>
              <a:rPr lang="en-US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CaFe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(CO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l-GR" altLang="el-GR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86A47EA0-7DDE-4C97-8500-97AD2D132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93725"/>
            <a:ext cx="8162925" cy="701675"/>
          </a:xfrm>
          <a:effectLst>
            <a:outerShdw dist="35921" dir="2700000" algn="ctr" rotWithShape="0">
              <a:srgbClr val="969696"/>
            </a:outerShdw>
          </a:effectLst>
        </p:spPr>
        <p:txBody>
          <a:bodyPr/>
          <a:lstStyle/>
          <a:p>
            <a:pPr>
              <a:tabLst>
                <a:tab pos="5435600" algn="l"/>
              </a:tabLst>
            </a:pPr>
            <a:r>
              <a:rPr lang="el-GR" altLang="el-GR" sz="4000" b="1">
                <a:latin typeface="Arial" panose="020B0604020202020204" pitchFamily="34" charset="0"/>
              </a:rPr>
              <a:t>Ανθρακικά με (ΟΗ)	</a:t>
            </a: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Μονοκλινές</a:t>
            </a:r>
          </a:p>
        </p:txBody>
      </p:sp>
      <p:sp>
        <p:nvSpPr>
          <p:cNvPr id="157699" name="Text Box 3">
            <a:extLst>
              <a:ext uri="{FF2B5EF4-FFF2-40B4-BE49-F238E27FC236}">
                <a16:creationId xmlns:a16="http://schemas.microsoft.com/office/drawing/2014/main" id="{89543EA7-BB9C-4876-84FD-7DD6F3DE6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397125"/>
            <a:ext cx="7277100" cy="31654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8E0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147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Μαλαχίτης</a:t>
            </a:r>
            <a:r>
              <a:rPr lang="el-GR" altLang="el-GR" sz="3600" b="1">
                <a:latin typeface="Arial" panose="020B0604020202020204" pitchFamily="34" charset="0"/>
              </a:rPr>
              <a:t> 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Cu</a:t>
            </a:r>
            <a:r>
              <a:rPr lang="en-US" altLang="el-GR" b="1" baseline="-25000">
                <a:solidFill>
                  <a:srgbClr val="003399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(OH)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pPr>
              <a:lnSpc>
                <a:spcPct val="140000"/>
              </a:lnSpc>
            </a:pP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	</a:t>
            </a:r>
            <a:r>
              <a:rPr lang="en-US" altLang="el-GR" sz="3200">
                <a:latin typeface="Arial" panose="020B0604020202020204" pitchFamily="34" charset="0"/>
              </a:rPr>
              <a:t>CuCO</a:t>
            </a:r>
            <a:r>
              <a:rPr lang="en-US" altLang="el-GR" sz="3200" baseline="-25000">
                <a:latin typeface="Arial" panose="020B0604020202020204" pitchFamily="34" charset="0"/>
              </a:rPr>
              <a:t>3</a:t>
            </a:r>
            <a:r>
              <a:rPr lang="en-US" altLang="el-GR" sz="3200">
                <a:latin typeface="Arial" panose="020B0604020202020204" pitchFamily="34" charset="0"/>
              </a:rPr>
              <a:t>.Cu(OH)</a:t>
            </a:r>
            <a:r>
              <a:rPr lang="en-US" altLang="el-GR" sz="3200" baseline="-25000">
                <a:latin typeface="Arial" panose="020B0604020202020204" pitchFamily="34" charset="0"/>
              </a:rPr>
              <a:t>2</a:t>
            </a:r>
            <a:endParaRPr lang="el-GR" altLang="el-GR" sz="3200" baseline="-2500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l-GR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Αζουρίτης</a:t>
            </a:r>
            <a:r>
              <a:rPr lang="en-US" altLang="el-GR" sz="3600" b="1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Cu</a:t>
            </a:r>
            <a:r>
              <a:rPr lang="en-US" altLang="el-GR" b="1" baseline="-25000">
                <a:solidFill>
                  <a:srgbClr val="003399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(CO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(OH)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pPr>
              <a:lnSpc>
                <a:spcPct val="140000"/>
              </a:lnSpc>
            </a:pPr>
            <a:r>
              <a:rPr lang="en-US" altLang="el-GR" sz="3600" b="1">
                <a:solidFill>
                  <a:srgbClr val="003399"/>
                </a:solidFill>
                <a:latin typeface="Arial" panose="020B0604020202020204" pitchFamily="34" charset="0"/>
              </a:rPr>
              <a:t>	</a:t>
            </a:r>
            <a:r>
              <a:rPr lang="en-US" altLang="el-GR" sz="3200">
                <a:latin typeface="Arial" panose="020B0604020202020204" pitchFamily="34" charset="0"/>
              </a:rPr>
              <a:t>2CuCO</a:t>
            </a:r>
            <a:r>
              <a:rPr lang="en-US" altLang="el-GR" sz="3200" baseline="-25000">
                <a:latin typeface="Arial" panose="020B0604020202020204" pitchFamily="34" charset="0"/>
              </a:rPr>
              <a:t>3</a:t>
            </a:r>
            <a:r>
              <a:rPr lang="en-US" altLang="el-GR" sz="3200">
                <a:latin typeface="Arial" panose="020B0604020202020204" pitchFamily="34" charset="0"/>
              </a:rPr>
              <a:t>.Cu(OH)</a:t>
            </a:r>
            <a:r>
              <a:rPr lang="en-US" altLang="el-GR" sz="3200" baseline="-25000">
                <a:latin typeface="Arial" panose="020B0604020202020204" pitchFamily="34" charset="0"/>
              </a:rPr>
              <a:t>2</a:t>
            </a:r>
            <a:endParaRPr lang="el-GR" altLang="el-GR" sz="3200" baseline="-25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>
            <a:extLst>
              <a:ext uri="{FF2B5EF4-FFF2-40B4-BE49-F238E27FC236}">
                <a16:creationId xmlns:a16="http://schemas.microsoft.com/office/drawing/2014/main" id="{17F0DC3B-D1F3-4D30-A489-1CF473DB6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00088"/>
            <a:ext cx="8162925" cy="747712"/>
          </a:xfrm>
          <a:noFill/>
          <a:ln/>
          <a:effectLst>
            <a:outerShdw dist="35921" dir="2700000" algn="ctr" rotWithShape="0">
              <a:srgbClr val="969696"/>
            </a:outerShdw>
          </a:effectLst>
        </p:spPr>
        <p:txBody>
          <a:bodyPr anchor="b"/>
          <a:lstStyle/>
          <a:p>
            <a:r>
              <a:rPr lang="el-GR" altLang="el-GR" b="1">
                <a:latin typeface="Arial" panose="020B0604020202020204" pitchFamily="34" charset="0"/>
              </a:rPr>
              <a:t>Ανθρακική ρίζα </a:t>
            </a:r>
            <a:r>
              <a:rPr lang="en-US" altLang="el-GR" b="1">
                <a:latin typeface="Arial" panose="020B0604020202020204" pitchFamily="34" charset="0"/>
              </a:rPr>
              <a:t>(CO</a:t>
            </a:r>
            <a:r>
              <a:rPr lang="en-US" altLang="el-GR" b="1" baseline="-25000">
                <a:latin typeface="Arial" panose="020B0604020202020204" pitchFamily="34" charset="0"/>
              </a:rPr>
              <a:t>3 </a:t>
            </a:r>
            <a:r>
              <a:rPr lang="en-US" altLang="el-GR" b="1"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latin typeface="Arial" panose="020B0604020202020204" pitchFamily="34" charset="0"/>
              </a:rPr>
              <a:t> </a:t>
            </a:r>
            <a:r>
              <a:rPr lang="en-US" altLang="el-GR" b="1" baseline="30000">
                <a:latin typeface="Arial" panose="020B0604020202020204" pitchFamily="34" charset="0"/>
              </a:rPr>
              <a:t>2+</a:t>
            </a:r>
            <a:endParaRPr lang="el-GR" altLang="el-GR" b="1">
              <a:latin typeface="Arial" panose="020B0604020202020204" pitchFamily="34" charset="0"/>
            </a:endParaRPr>
          </a:p>
        </p:txBody>
      </p:sp>
      <p:pic>
        <p:nvPicPr>
          <p:cNvPr id="123933" name="Picture 29">
            <a:extLst>
              <a:ext uri="{FF2B5EF4-FFF2-40B4-BE49-F238E27FC236}">
                <a16:creationId xmlns:a16="http://schemas.microsoft.com/office/drawing/2014/main" id="{054BF116-87CF-4088-9669-97AAB359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3471863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35" name="Text Box 31">
            <a:extLst>
              <a:ext uri="{FF2B5EF4-FFF2-40B4-BE49-F238E27FC236}">
                <a16:creationId xmlns:a16="http://schemas.microsoft.com/office/drawing/2014/main" id="{158DAC2B-61DF-4F17-8B85-172CEE4A1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5318125"/>
            <a:ext cx="1017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4000" b="1">
                <a:solidFill>
                  <a:srgbClr val="285078"/>
                </a:solidFill>
                <a:latin typeface="Arial" panose="020B0604020202020204" pitchFamily="34" charset="0"/>
              </a:rPr>
              <a:t>- </a:t>
            </a:r>
            <a:r>
              <a:rPr lang="el-GR" altLang="el-GR" sz="4100" b="1" baseline="30000">
                <a:solidFill>
                  <a:srgbClr val="285078"/>
                </a:solidFill>
                <a:latin typeface="Arial" panose="020B0604020202020204" pitchFamily="34" charset="0"/>
              </a:rPr>
              <a:t>2</a:t>
            </a:r>
            <a:r>
              <a:rPr lang="el-GR" altLang="el-GR" sz="4000" b="1">
                <a:solidFill>
                  <a:srgbClr val="285078"/>
                </a:solidFill>
                <a:latin typeface="Arial" panose="020B0604020202020204" pitchFamily="34" charset="0"/>
              </a:rPr>
              <a:t>/</a:t>
            </a:r>
            <a:r>
              <a:rPr lang="el-GR" altLang="el-GR" sz="4100" b="1" baseline="-25000">
                <a:solidFill>
                  <a:srgbClr val="285078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23932" name="Text Box 28">
            <a:extLst>
              <a:ext uri="{FF2B5EF4-FFF2-40B4-BE49-F238E27FC236}">
                <a16:creationId xmlns:a16="http://schemas.microsoft.com/office/drawing/2014/main" id="{CF66D3E5-21FF-4492-9ED5-E76AAD7BE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4098925"/>
            <a:ext cx="128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4000" b="1">
                <a:solidFill>
                  <a:srgbClr val="285078"/>
                </a:solidFill>
                <a:latin typeface="Arial" panose="020B0604020202020204" pitchFamily="34" charset="0"/>
              </a:rPr>
              <a:t>+1</a:t>
            </a:r>
            <a:r>
              <a:rPr lang="el-GR" altLang="el-GR" sz="4100" b="1" baseline="30000">
                <a:solidFill>
                  <a:srgbClr val="285078"/>
                </a:solidFill>
                <a:latin typeface="Arial" panose="020B0604020202020204" pitchFamily="34" charset="0"/>
              </a:rPr>
              <a:t>1</a:t>
            </a:r>
            <a:r>
              <a:rPr lang="el-GR" altLang="el-GR" sz="4000" b="1">
                <a:solidFill>
                  <a:srgbClr val="285078"/>
                </a:solidFill>
                <a:latin typeface="Arial" panose="020B0604020202020204" pitchFamily="34" charset="0"/>
              </a:rPr>
              <a:t>/</a:t>
            </a:r>
            <a:r>
              <a:rPr lang="el-GR" altLang="el-GR" sz="4100" b="1" baseline="-25000">
                <a:solidFill>
                  <a:srgbClr val="285078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23934" name="Line 30">
            <a:extLst>
              <a:ext uri="{FF2B5EF4-FFF2-40B4-BE49-F238E27FC236}">
                <a16:creationId xmlns:a16="http://schemas.microsoft.com/office/drawing/2014/main" id="{D170FECE-A059-4460-9C62-F024C1D9A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495800"/>
            <a:ext cx="762000" cy="76200"/>
          </a:xfrm>
          <a:prstGeom prst="line">
            <a:avLst/>
          </a:prstGeom>
          <a:noFill/>
          <a:ln w="25400">
            <a:solidFill>
              <a:srgbClr val="28507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23936" name="Text Box 32">
            <a:extLst>
              <a:ext uri="{FF2B5EF4-FFF2-40B4-BE49-F238E27FC236}">
                <a16:creationId xmlns:a16="http://schemas.microsoft.com/office/drawing/2014/main" id="{E6D2B1AB-0FB9-4C0C-8421-D5D9D6B3C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43188"/>
            <a:ext cx="2363788" cy="8239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l-GR" sz="4800" b="1">
                <a:solidFill>
                  <a:schemeClr val="bg2"/>
                </a:solidFill>
                <a:latin typeface="Arial" panose="020B0604020202020204" pitchFamily="34" charset="0"/>
              </a:rPr>
              <a:t>Α.Σ. = 3</a:t>
            </a:r>
            <a:endParaRPr lang="el-GR" altLang="el-GR" sz="4800" b="1" baseline="-25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F4554E94-5E8B-482A-84E1-1694960E7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00088"/>
            <a:ext cx="8162925" cy="747712"/>
          </a:xfrm>
          <a:noFill/>
          <a:ln/>
          <a:effectLst>
            <a:outerShdw dist="35921" dir="2700000" algn="ctr" rotWithShape="0">
              <a:srgbClr val="969696"/>
            </a:outerShdw>
          </a:effectLst>
        </p:spPr>
        <p:txBody>
          <a:bodyPr anchor="b"/>
          <a:lstStyle/>
          <a:p>
            <a:r>
              <a:rPr lang="el-GR" altLang="el-GR" b="1">
                <a:latin typeface="Arial" panose="020B0604020202020204" pitchFamily="34" charset="0"/>
              </a:rPr>
              <a:t>Δομή ασβεστίτη</a:t>
            </a:r>
          </a:p>
        </p:txBody>
      </p:sp>
      <p:pic>
        <p:nvPicPr>
          <p:cNvPr id="154633" name="Picture 9">
            <a:extLst>
              <a:ext uri="{FF2B5EF4-FFF2-40B4-BE49-F238E27FC236}">
                <a16:creationId xmlns:a16="http://schemas.microsoft.com/office/drawing/2014/main" id="{C0A890AF-ADF0-48C1-A865-C805A6B58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38350"/>
            <a:ext cx="5111750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4" name="Picture 10">
            <a:extLst>
              <a:ext uri="{FF2B5EF4-FFF2-40B4-BE49-F238E27FC236}">
                <a16:creationId xmlns:a16="http://schemas.microsoft.com/office/drawing/2014/main" id="{C9777204-8CAB-417F-A18E-FB580306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368675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5BB4286B-E52A-400B-976C-89B0C8241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00088"/>
            <a:ext cx="8162925" cy="747712"/>
          </a:xfrm>
          <a:noFill/>
          <a:ln/>
          <a:effectLst>
            <a:outerShdw dist="35921" dir="2700000" algn="ctr" rotWithShape="0">
              <a:srgbClr val="969696"/>
            </a:outerShdw>
          </a:effectLst>
        </p:spPr>
        <p:txBody>
          <a:bodyPr anchor="b"/>
          <a:lstStyle/>
          <a:p>
            <a:r>
              <a:rPr lang="el-GR" altLang="el-GR" b="1">
                <a:latin typeface="Arial" panose="020B0604020202020204" pitchFamily="34" charset="0"/>
              </a:rPr>
              <a:t>Ρομβοεδρικός σχισμός (10-11)</a:t>
            </a:r>
          </a:p>
        </p:txBody>
      </p:sp>
      <p:pic>
        <p:nvPicPr>
          <p:cNvPr id="158725" name="Picture 5">
            <a:extLst>
              <a:ext uri="{FF2B5EF4-FFF2-40B4-BE49-F238E27FC236}">
                <a16:creationId xmlns:a16="http://schemas.microsoft.com/office/drawing/2014/main" id="{35F4BADF-EA35-46EC-9E6F-0850B7BA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2514600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30" name="Text Box 10">
            <a:extLst>
              <a:ext uri="{FF2B5EF4-FFF2-40B4-BE49-F238E27FC236}">
                <a16:creationId xmlns:a16="http://schemas.microsoft.com/office/drawing/2014/main" id="{43E41229-2C4F-4280-8E1E-F11318A9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5146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>
                <a:latin typeface="Times New Roman" panose="02020603050405020304" pitchFamily="18" charset="0"/>
              </a:rPr>
              <a:t>10-11</a:t>
            </a:r>
          </a:p>
        </p:txBody>
      </p:sp>
      <p:pic>
        <p:nvPicPr>
          <p:cNvPr id="158731" name="Picture 11">
            <a:extLst>
              <a:ext uri="{FF2B5EF4-FFF2-40B4-BE49-F238E27FC236}">
                <a16:creationId xmlns:a16="http://schemas.microsoft.com/office/drawing/2014/main" id="{B8D7A4C6-3993-4901-98B7-BFF26E74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038600"/>
            <a:ext cx="6134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Χειρονομία">
  <a:themeElements>
    <a:clrScheme name="Χειρονομία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Χειρονομία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Χειρονομία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Χειρονομία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Χειρονομία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Designs\Χειρονομία.pot</Template>
  <TotalTime>1658</TotalTime>
  <Words>1216</Words>
  <Application>Microsoft Office PowerPoint</Application>
  <PresentationFormat>Προβολή στην οθόνη (4:3)</PresentationFormat>
  <Paragraphs>240</Paragraphs>
  <Slides>46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1" baseType="lpstr">
      <vt:lpstr>Arial Narrow</vt:lpstr>
      <vt:lpstr>Arial</vt:lpstr>
      <vt:lpstr>Comic Sans MS</vt:lpstr>
      <vt:lpstr>Times New Roman</vt:lpstr>
      <vt:lpstr>Χειρονομία</vt:lpstr>
      <vt:lpstr>Ανθρακικά</vt:lpstr>
      <vt:lpstr>ΑΝΘΡΑΚΙΚΑ  ACO3</vt:lpstr>
      <vt:lpstr>Ομάδα Ασβεστίτη Τριγωνικό</vt:lpstr>
      <vt:lpstr>Ομάδα Αραγωνίτη Ρομβικό</vt:lpstr>
      <vt:lpstr>Ομάδα Δολομίτη Τριγωνικό</vt:lpstr>
      <vt:lpstr>Ανθρακικά με (ΟΗ) Μονοκλινές</vt:lpstr>
      <vt:lpstr>Ανθρακική ρίζα (CO3 ) 2+</vt:lpstr>
      <vt:lpstr>Δομή ασβεστίτη</vt:lpstr>
      <vt:lpstr>Ρομβοεδρικός σχισμός (10-11)</vt:lpstr>
      <vt:lpstr>Αντίδραση με οξύ</vt:lpstr>
      <vt:lpstr>CaCO3 Ασβεστίτης Τριγωνικό</vt:lpstr>
      <vt:lpstr>CaCO3 Ασβεστίτης Τριγωνικό</vt:lpstr>
      <vt:lpstr>CaCO3 Ασβεστίτης Τριγωνικό</vt:lpstr>
      <vt:lpstr>CaCO3 Ασβεστίτης Τριγωνικό</vt:lpstr>
      <vt:lpstr>CaCO3 Ασβεστίτης Τριγωνικό</vt:lpstr>
      <vt:lpstr>CaCO3 Ασβεστίτης Τριγωνικό</vt:lpstr>
      <vt:lpstr>CaCO3 Ασβεστίτης Τριγωνικό</vt:lpstr>
      <vt:lpstr>CaCO3 Ασβεστίτης Τριγωνικό</vt:lpstr>
      <vt:lpstr>CaCO3 Ασβεστίτης Τριγωνικό</vt:lpstr>
      <vt:lpstr>Σταλακτίτες και σταλαγμίτες</vt:lpstr>
      <vt:lpstr>CaMg(CO3)2 Δολομίτης Τριγωνικό</vt:lpstr>
      <vt:lpstr>CaCO3 Ασβεστίτης Τριγωνικό</vt:lpstr>
      <vt:lpstr>MgCO3 Μαγνησίτης Τριγωνικό</vt:lpstr>
      <vt:lpstr>MgCO3 Μαγνησίτης Τριγωνικό</vt:lpstr>
      <vt:lpstr>MgCO3 Μαγνησίτης Τριγωνικό</vt:lpstr>
      <vt:lpstr>MgCO3 Μαγνησίτης Τριγωνικό</vt:lpstr>
      <vt:lpstr>FeCO3 Σιδηρίτης Τριγωνικό</vt:lpstr>
      <vt:lpstr>FeCO3 Σιδηρίτης Τριγωνικό</vt:lpstr>
      <vt:lpstr>FeCO3 Σιδηρίτης Τριγωνικό</vt:lpstr>
      <vt:lpstr>FeCO3 Σιδηρίτης Τριγωνικό</vt:lpstr>
      <vt:lpstr>MnCO3 Ροδοχρωσίτης Τριγωνικό</vt:lpstr>
      <vt:lpstr>MnCO3 Ροδοχρωσίτης Τριγωνικό</vt:lpstr>
      <vt:lpstr>MnCO3 Ροδοχρωσίτης Τριγωνικό</vt:lpstr>
      <vt:lpstr>MnCO3 Ροδοχρωσίτης Τριγωνικό</vt:lpstr>
      <vt:lpstr>ZnCO3 Σμιθσωνίτης Τριγωνικό</vt:lpstr>
      <vt:lpstr>ZnCO3 Σμιθσωνίτης Τριγωνικό</vt:lpstr>
      <vt:lpstr>ZnCO3 Σμιθσωνίτης Τριγωνικό</vt:lpstr>
      <vt:lpstr>ZnCO3 Σμιθσωνίτης Τριγωνικό</vt:lpstr>
      <vt:lpstr>Cu2(OH)2CO3 Μαλαχίτης Μονοκλινές</vt:lpstr>
      <vt:lpstr>Cu2(OH)2CO3 Μαλαχίτης Μονοκλινές</vt:lpstr>
      <vt:lpstr>Cu2(OH)2CO3 Μαλαχίτης Μονοκλινές</vt:lpstr>
      <vt:lpstr>Cu2(OH)2CO3 Μαλαχίτης Μονοκλινές</vt:lpstr>
      <vt:lpstr>Cu3(OH)2(CO3)2 Αζουρίτης Μονοκλινές</vt:lpstr>
      <vt:lpstr>Cu3(OH)2(CO3)2 Αζουρίτης Μονοκλινές</vt:lpstr>
      <vt:lpstr>Cu3(OH)2(CO3)2 Αζουρίτης Μονοκλινές</vt:lpstr>
      <vt:lpstr>Cu3(OH)2(CO3)2 Αζουρίτης Μονοκλινές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Ανθρακικά</dc:title>
  <dc:creator>ST</dc:creator>
  <cp:lastModifiedBy>Triantafyllos Soldatos</cp:lastModifiedBy>
  <cp:revision>377</cp:revision>
  <cp:lastPrinted>2004-10-06T16:16:04Z</cp:lastPrinted>
  <dcterms:created xsi:type="dcterms:W3CDTF">2002-11-19T08:25:43Z</dcterms:created>
  <dcterms:modified xsi:type="dcterms:W3CDTF">2020-11-26T15:10:48Z</dcterms:modified>
</cp:coreProperties>
</file>