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FF00"/>
    <a:srgbClr val="FFFF00"/>
    <a:srgbClr val="FF6600"/>
    <a:srgbClr val="FF3300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1716" y="114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A4BC190-76B4-49F8-BA97-853DD9911C0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l-GR" altLang="el-GR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31C3661-E250-4823-8F4F-7D793BEA93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pPr lvl="0"/>
            <a:r>
              <a:rPr lang="el-GR" altLang="el-GR" noProof="0"/>
              <a:t>Κάντε κλικ για να επεξεργαστείτε τον τίτλο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D9303E5C-FCCC-4AE0-8F5E-2FF33480AB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pPr lvl="0"/>
            <a:r>
              <a:rPr lang="el-GR" altLang="el-GR" noProof="0"/>
              <a:t>Κάντε κλικ για να επεξεργαστείτε τον υπότιτλο του υποδείγματος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FFDD08CB-5715-483C-840F-B08ABD6BBA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l-GR" altLang="el-GR"/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CF3ABC6F-A7DC-4CE9-A17B-8039376E889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l-GR" altLang="el-GR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1563713B-4118-4FD2-B7C3-2DB4B3C1B2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F9200B30-1D67-4DF9-8DD1-D972CEF7C00D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D56DFE0C-9029-4E1E-A4A3-8E1BECF46B0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l-GR" alt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76FB79-D1C9-483D-94D9-E3CEA8D47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CBA85C5-6384-45F0-969A-D46235E54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EDB0429-EB6D-43A2-8D2E-8393E4F20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18EEF97-73B8-4037-BE03-7920074EA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C0FBA39-F206-42D1-BE2D-13F54131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066A6-243F-4D6E-85CC-B3E6ED2253C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2623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5FF2BD3-3807-481D-8400-82B67489BE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868BB98-DB2F-4D68-9F21-DF0DEF6B5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4195AD9-F6DB-4F51-9B99-F2028DA68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12648E-D95E-4BEC-A438-DF620127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DB06F29-F99B-4071-8C49-12B5FBE4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20871-2172-48F7-AD42-647B4D2D0A7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6400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474C0F-B2B2-4457-BEDC-467FDC4F5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BB881E-4095-47A2-814B-96EEA7B0A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12BA2D2-593B-44CE-9C91-F2BDD5F2A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9C05558-4C6B-4F6F-A6B4-6F81AA39A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70D4A19-CCBA-4A2D-9604-3B4C4502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B38E3-2255-4C06-89A6-08A49EC8E9B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107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B1E325-DD7C-43D9-9A6E-8091C70A8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9D32C20-2DCF-4616-A427-3688B2DAE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ED252BC-6EB6-473D-B1FA-E84CE4DF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EB0CAD-35CB-42DA-AFD4-E21CC7350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51837E1-F16D-4F39-BE95-2CCA10581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6A84E-FE72-4DB1-99B8-5AD4D2F399D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3683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7B04C6-EB66-4C89-BA0D-6E5AE36C7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2A8C73-1C93-4911-B6ED-19D36E610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A529346-630F-469F-A528-28BDFED0F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FC4A0B3-8472-4ED0-9677-A773B7E6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76596BA-12E1-4149-9C50-3C5FC73A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5B543C7-8E87-469E-A680-75F7319D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01754-D605-43B8-9EA8-2116BFC5923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8044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F312EF-0A5F-4CB5-983E-C43BB333B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A5E2FB6-79B2-4116-B8B8-83EFCFC8D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41DDB91-C34D-48C4-8646-4737779CD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E19A910-128D-4852-8D12-CBAA2FECD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1ACACF1-4519-4E4C-BFBE-DD81DCC2EA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5D19C36-DCBC-4C32-8B72-0CCCAB8AA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5F4DE5D-5E4B-48D9-9468-F3FF495F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B21F1CF-AB53-435B-8248-D85A4C07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8065-5E95-4B01-B11F-C69D0204E62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0682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06B435-5539-4B69-AE5C-40621523A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B0638A3-465F-4238-A09A-0B3EFFE10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F0D8D1E-78B0-4680-8A5C-7F8D1EAD6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330CC8A-123C-45A1-BD4D-AA9C1504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F820E-75C7-488C-8F40-2D88708C7DF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568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42988CC-0961-48B0-B4B3-F9DA1E242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99D4C53-4E70-4AAF-B940-9C60E1344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1B151C9-DCA1-4FCC-9828-2D4E6593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18CA3-7621-42CD-9B36-C0B04754233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7500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AD6013-3631-42AE-A723-C4CB648D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3FAA4B-1E7D-4C2D-8311-F79F577F9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3D8B435-77D0-46F3-9A53-01FCFBC18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3AD23FA-56A5-4DB5-B499-DA4F4CFB2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A0F75B7-8506-4B49-B6F5-10564605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DB3B3F8-763F-4637-9ADD-7253BE155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F413A-8148-4076-A9F9-023982132A0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1036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2D10D6-FD68-45E2-BD06-91F0EEAAB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9ABD87C-80CA-44D1-AE5A-B9939B3743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511F681-7667-4CFC-BE1E-816BB4B5C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DBC6A34-0B29-4D5D-9182-76F22C2EC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244226E-9DD9-4D51-9AEE-080337B6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3F16312-0844-4DFA-B0F0-D767664B1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C41D9-DF0A-4C64-91A5-E303D2BD719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5941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>
            <a:extLst>
              <a:ext uri="{FF2B5EF4-FFF2-40B4-BE49-F238E27FC236}">
                <a16:creationId xmlns:a16="http://schemas.microsoft.com/office/drawing/2014/main" id="{B9849491-47D9-40A4-89F2-A0EED9EFF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τον τίτλο</a:t>
            </a:r>
          </a:p>
        </p:txBody>
      </p:sp>
      <p:sp>
        <p:nvSpPr>
          <p:cNvPr id="43011" name="Rectangle 1027">
            <a:extLst>
              <a:ext uri="{FF2B5EF4-FFF2-40B4-BE49-F238E27FC236}">
                <a16:creationId xmlns:a16="http://schemas.microsoft.com/office/drawing/2014/main" id="{35C353C6-8C7E-47C7-8989-702DF2E3D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3012" name="Rectangle 1028">
            <a:extLst>
              <a:ext uri="{FF2B5EF4-FFF2-40B4-BE49-F238E27FC236}">
                <a16:creationId xmlns:a16="http://schemas.microsoft.com/office/drawing/2014/main" id="{6717A21C-817D-4BF8-A193-93DD3E9C73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l-GR" altLang="el-GR"/>
          </a:p>
        </p:txBody>
      </p:sp>
      <p:sp>
        <p:nvSpPr>
          <p:cNvPr id="43013" name="Rectangle 1029">
            <a:extLst>
              <a:ext uri="{FF2B5EF4-FFF2-40B4-BE49-F238E27FC236}">
                <a16:creationId xmlns:a16="http://schemas.microsoft.com/office/drawing/2014/main" id="{F95B1354-D9FD-4640-A61A-CB136D9DEA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l-GR" altLang="el-GR"/>
          </a:p>
        </p:txBody>
      </p:sp>
      <p:sp>
        <p:nvSpPr>
          <p:cNvPr id="43014" name="Rectangle 1030">
            <a:extLst>
              <a:ext uri="{FF2B5EF4-FFF2-40B4-BE49-F238E27FC236}">
                <a16:creationId xmlns:a16="http://schemas.microsoft.com/office/drawing/2014/main" id="{E4B7DD64-04F2-4800-8649-60D2567293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631A6D34-4168-42BE-89AB-D03601023FC7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43015" name="Rectangle 1031">
            <a:extLst>
              <a:ext uri="{FF2B5EF4-FFF2-40B4-BE49-F238E27FC236}">
                <a16:creationId xmlns:a16="http://schemas.microsoft.com/office/drawing/2014/main" id="{504378FB-ADF8-4585-BB5D-C9EEC46359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l-GR" alt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F3D1AE2-6290-4FE3-BDEC-989381D6FC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447800"/>
            <a:ext cx="7467600" cy="1098550"/>
          </a:xfrm>
        </p:spPr>
        <p:txBody>
          <a:bodyPr/>
          <a:lstStyle/>
          <a:p>
            <a:r>
              <a:rPr lang="el-GR" altLang="el-GR" b="1"/>
              <a:t>Πυριτικά ορυκτά</a:t>
            </a:r>
          </a:p>
        </p:txBody>
      </p:sp>
      <p:pic>
        <p:nvPicPr>
          <p:cNvPr id="40966" name="Picture 6">
            <a:extLst>
              <a:ext uri="{FF2B5EF4-FFF2-40B4-BE49-F238E27FC236}">
                <a16:creationId xmlns:a16="http://schemas.microsoft.com/office/drawing/2014/main" id="{E57EF08C-29E4-4238-9E61-AD3CC4E23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4038600"/>
            <a:ext cx="6208713" cy="233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>
            <a:extLst>
              <a:ext uri="{FF2B5EF4-FFF2-40B4-BE49-F238E27FC236}">
                <a16:creationId xmlns:a16="http://schemas.microsoft.com/office/drawing/2014/main" id="{4CC58C24-65B8-4F67-8E51-468214947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5175" y="533400"/>
            <a:ext cx="50482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Τετράεδρο πυριτίου</a:t>
            </a:r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id="{756AE418-D751-4BF5-B751-DE670341E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090738"/>
            <a:ext cx="313055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Si</a:t>
            </a:r>
            <a:r>
              <a:rPr lang="en-US" altLang="el-GR" sz="4100" b="1" baseline="30000">
                <a:solidFill>
                  <a:srgbClr val="FFFF99"/>
                </a:solidFill>
                <a:latin typeface="Arial" panose="020B0604020202020204" pitchFamily="34" charset="0"/>
              </a:rPr>
              <a:t>4+</a:t>
            </a:r>
            <a:r>
              <a:rPr lang="el-GR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 = </a:t>
            </a:r>
            <a:r>
              <a:rPr lang="en-US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0,39 </a:t>
            </a:r>
            <a:r>
              <a:rPr lang="el-GR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Å</a:t>
            </a:r>
          </a:p>
        </p:txBody>
      </p:sp>
      <p:sp>
        <p:nvSpPr>
          <p:cNvPr id="53259" name="Text Box 11">
            <a:extLst>
              <a:ext uri="{FF2B5EF4-FFF2-40B4-BE49-F238E27FC236}">
                <a16:creationId xmlns:a16="http://schemas.microsoft.com/office/drawing/2014/main" id="{A67C760A-2260-436A-9321-72E96B017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4713" y="3032125"/>
            <a:ext cx="2960687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O</a:t>
            </a:r>
            <a:r>
              <a:rPr lang="en-US" altLang="el-GR" sz="4100" b="1" baseline="30000">
                <a:solidFill>
                  <a:srgbClr val="FFFF99"/>
                </a:solidFill>
                <a:latin typeface="Arial" panose="020B0604020202020204" pitchFamily="34" charset="0"/>
              </a:rPr>
              <a:t>2-</a:t>
            </a:r>
            <a:r>
              <a:rPr lang="el-GR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 = </a:t>
            </a:r>
            <a:r>
              <a:rPr lang="en-US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1,40 </a:t>
            </a:r>
            <a:r>
              <a:rPr lang="el-GR" altLang="el-GR" sz="4000" b="1">
                <a:solidFill>
                  <a:srgbClr val="FFFF99"/>
                </a:solidFill>
                <a:latin typeface="Arial" panose="020B0604020202020204" pitchFamily="34" charset="0"/>
              </a:rPr>
              <a:t>Å</a:t>
            </a:r>
          </a:p>
        </p:txBody>
      </p:sp>
      <p:sp>
        <p:nvSpPr>
          <p:cNvPr id="53260" name="Text Box 12">
            <a:extLst>
              <a:ext uri="{FF2B5EF4-FFF2-40B4-BE49-F238E27FC236}">
                <a16:creationId xmlns:a16="http://schemas.microsoft.com/office/drawing/2014/main" id="{8A328736-E63A-4F19-8840-527452DE4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972050"/>
            <a:ext cx="2633663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altLang="el-GR" sz="5400" b="1">
                <a:solidFill>
                  <a:srgbClr val="FF6600"/>
                </a:solidFill>
                <a:latin typeface="Arial" panose="020B0604020202020204" pitchFamily="34" charset="0"/>
              </a:rPr>
              <a:t>Α.Σ. = 4</a:t>
            </a:r>
            <a:endParaRPr lang="el-GR" altLang="el-GR" sz="5400" b="1" baseline="-2500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53261" name="Text Box 13">
            <a:extLst>
              <a:ext uri="{FF2B5EF4-FFF2-40B4-BE49-F238E27FC236}">
                <a16:creationId xmlns:a16="http://schemas.microsoft.com/office/drawing/2014/main" id="{820C7FD7-E584-49A7-B068-552CBA4A3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098925"/>
            <a:ext cx="3217863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l-GR" sz="4000" b="1">
                <a:solidFill>
                  <a:srgbClr val="FFFF00"/>
                </a:solidFill>
                <a:latin typeface="Arial" panose="020B0604020202020204" pitchFamily="34" charset="0"/>
              </a:rPr>
              <a:t>R</a:t>
            </a:r>
            <a:r>
              <a:rPr lang="en-US" altLang="el-GR" sz="4100" b="1" baseline="-25000">
                <a:solidFill>
                  <a:srgbClr val="FFFF00"/>
                </a:solidFill>
                <a:latin typeface="Arial" panose="020B0604020202020204" pitchFamily="34" charset="0"/>
              </a:rPr>
              <a:t>Si</a:t>
            </a:r>
            <a:r>
              <a:rPr lang="en-US" altLang="el-GR" sz="4000" b="1">
                <a:solidFill>
                  <a:srgbClr val="FFFF00"/>
                </a:solidFill>
                <a:latin typeface="Arial" panose="020B0604020202020204" pitchFamily="34" charset="0"/>
              </a:rPr>
              <a:t>/R</a:t>
            </a:r>
            <a:r>
              <a:rPr lang="en-US" altLang="el-GR" sz="4100" b="1" baseline="-25000">
                <a:solidFill>
                  <a:srgbClr val="FFFF00"/>
                </a:solidFill>
                <a:latin typeface="Arial" panose="020B0604020202020204" pitchFamily="34" charset="0"/>
              </a:rPr>
              <a:t>O</a:t>
            </a:r>
            <a:r>
              <a:rPr lang="el-GR" altLang="el-GR" sz="4000" b="1">
                <a:solidFill>
                  <a:srgbClr val="FFFF00"/>
                </a:solidFill>
                <a:latin typeface="Arial" panose="020B0604020202020204" pitchFamily="34" charset="0"/>
              </a:rPr>
              <a:t> = </a:t>
            </a:r>
            <a:r>
              <a:rPr lang="en-US" altLang="el-GR" sz="4000" b="1">
                <a:solidFill>
                  <a:srgbClr val="FFFF00"/>
                </a:solidFill>
                <a:latin typeface="Arial" panose="020B0604020202020204" pitchFamily="34" charset="0"/>
              </a:rPr>
              <a:t>0,28</a:t>
            </a:r>
            <a:endParaRPr lang="el-GR" altLang="el-GR" sz="40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53262" name="Picture 14">
            <a:extLst>
              <a:ext uri="{FF2B5EF4-FFF2-40B4-BE49-F238E27FC236}">
                <a16:creationId xmlns:a16="http://schemas.microsoft.com/office/drawing/2014/main" id="{ED5990CD-455B-4411-B2D0-85B9BA177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06600"/>
            <a:ext cx="5075238" cy="4214813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>
            <a:extLst>
              <a:ext uri="{FF2B5EF4-FFF2-40B4-BE49-F238E27FC236}">
                <a16:creationId xmlns:a16="http://schemas.microsoft.com/office/drawing/2014/main" id="{638294F8-858E-4DF5-90C6-C4D408FDB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66CB2009-9A63-419D-837C-B043225FD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5175" y="533400"/>
            <a:ext cx="50482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Τετράεδρο πυριτίου</a:t>
            </a:r>
          </a:p>
        </p:txBody>
      </p:sp>
      <p:pic>
        <p:nvPicPr>
          <p:cNvPr id="51206" name="Picture 6">
            <a:extLst>
              <a:ext uri="{FF2B5EF4-FFF2-40B4-BE49-F238E27FC236}">
                <a16:creationId xmlns:a16="http://schemas.microsoft.com/office/drawing/2014/main" id="{4F9B4E11-1006-4973-8F89-5F72386DF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514600"/>
            <a:ext cx="8667750" cy="3813175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83" name="Picture 11">
            <a:extLst>
              <a:ext uri="{FF2B5EF4-FFF2-40B4-BE49-F238E27FC236}">
                <a16:creationId xmlns:a16="http://schemas.microsoft.com/office/drawing/2014/main" id="{4B4BD76B-96BF-4BC5-ADE0-92F1ED4F3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2109788"/>
            <a:ext cx="5075237" cy="4214812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5" name="Rectangle 3">
            <a:extLst>
              <a:ext uri="{FF2B5EF4-FFF2-40B4-BE49-F238E27FC236}">
                <a16:creationId xmlns:a16="http://schemas.microsoft.com/office/drawing/2014/main" id="{C5D2EC03-2D64-453B-AD96-48162A8357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5175" y="533400"/>
            <a:ext cx="50482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Τετράεδρο πυριτίου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3F0F8C6D-0449-4580-AD04-17EF1EEF4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57800"/>
            <a:ext cx="1054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 sz="4000" b="1">
                <a:solidFill>
                  <a:srgbClr val="000000"/>
                </a:solidFill>
                <a:latin typeface="Arial" panose="020B0604020202020204" pitchFamily="34" charset="0"/>
              </a:rPr>
              <a:t>Si</a:t>
            </a:r>
            <a:r>
              <a:rPr lang="en-US" altLang="el-GR" sz="4100" b="1" baseline="30000">
                <a:solidFill>
                  <a:srgbClr val="000000"/>
                </a:solidFill>
                <a:latin typeface="Arial" panose="020B0604020202020204" pitchFamily="34" charset="0"/>
              </a:rPr>
              <a:t>4+</a:t>
            </a:r>
            <a:endParaRPr lang="el-GR" altLang="el-GR" sz="4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C89944F6-A9CF-4638-9A78-0E2EA3218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286000"/>
            <a:ext cx="884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 sz="4000" b="1">
                <a:solidFill>
                  <a:srgbClr val="FF3300"/>
                </a:solidFill>
                <a:latin typeface="Arial" panose="020B0604020202020204" pitchFamily="34" charset="0"/>
              </a:rPr>
              <a:t>O</a:t>
            </a:r>
            <a:r>
              <a:rPr lang="en-US" altLang="el-GR" sz="4100" b="1" baseline="30000">
                <a:solidFill>
                  <a:srgbClr val="FF3300"/>
                </a:solidFill>
                <a:latin typeface="Arial" panose="020B0604020202020204" pitchFamily="34" charset="0"/>
              </a:rPr>
              <a:t>2-</a:t>
            </a:r>
            <a:endParaRPr lang="el-GR" altLang="el-GR" sz="40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54280" name="Text Box 8">
            <a:extLst>
              <a:ext uri="{FF2B5EF4-FFF2-40B4-BE49-F238E27FC236}">
                <a16:creationId xmlns:a16="http://schemas.microsoft.com/office/drawing/2014/main" id="{1662D5E7-8D75-46DE-90A9-93DBA82C6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3" y="3429000"/>
            <a:ext cx="7635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4000" b="1">
                <a:solidFill>
                  <a:srgbClr val="000000"/>
                </a:solidFill>
                <a:latin typeface="Arial" panose="020B0604020202020204" pitchFamily="34" charset="0"/>
              </a:rPr>
              <a:t>+1</a:t>
            </a:r>
            <a:endParaRPr lang="el-GR" altLang="el-GR" sz="4100" b="1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4281" name="Line 9">
            <a:extLst>
              <a:ext uri="{FF2B5EF4-FFF2-40B4-BE49-F238E27FC236}">
                <a16:creationId xmlns:a16="http://schemas.microsoft.com/office/drawing/2014/main" id="{72D7699E-0CD8-428B-B13C-BCD1CDE6D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825875"/>
            <a:ext cx="762000" cy="762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54282" name="Text Box 10">
            <a:extLst>
              <a:ext uri="{FF2B5EF4-FFF2-40B4-BE49-F238E27FC236}">
                <a16:creationId xmlns:a16="http://schemas.microsoft.com/office/drawing/2014/main" id="{D3CAD12E-3C79-483C-96D0-830A638A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09800"/>
            <a:ext cx="636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 sz="4000" b="1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l-GR" altLang="el-GR" sz="40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l-GR" altLang="el-GR" sz="4100" b="1" baseline="-2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2" name="Picture 6">
            <a:extLst>
              <a:ext uri="{FF2B5EF4-FFF2-40B4-BE49-F238E27FC236}">
                <a16:creationId xmlns:a16="http://schemas.microsoft.com/office/drawing/2014/main" id="{E478957D-0D6F-4D76-95DE-ED9FA283B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1905000"/>
            <a:ext cx="6446837" cy="4462463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9" name="Rectangle 3">
            <a:extLst>
              <a:ext uri="{FF2B5EF4-FFF2-40B4-BE49-F238E27FC236}">
                <a16:creationId xmlns:a16="http://schemas.microsoft.com/office/drawing/2014/main" id="{945EA0A8-025F-4999-8865-58C76E6A7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38450" y="2057400"/>
            <a:ext cx="3465513" cy="579438"/>
          </a:xfrm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>
                <a:solidFill>
                  <a:srgbClr val="FF6600"/>
                </a:solidFill>
              </a:rPr>
              <a:t>ένα κοινό οξυγόνο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462F615E-1514-44D3-B2C0-91F9E93CD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4788" y="533400"/>
            <a:ext cx="3646487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Πολυμερισμός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9" name="Picture 9">
            <a:extLst>
              <a:ext uri="{FF2B5EF4-FFF2-40B4-BE49-F238E27FC236}">
                <a16:creationId xmlns:a16="http://schemas.microsoft.com/office/drawing/2014/main" id="{E40B9862-165C-46EE-AEBF-DF63C22EC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447800"/>
            <a:ext cx="8577263" cy="5230813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4" name="Rectangle 4">
            <a:extLst>
              <a:ext uri="{FF2B5EF4-FFF2-40B4-BE49-F238E27FC236}">
                <a16:creationId xmlns:a16="http://schemas.microsoft.com/office/drawing/2014/main" id="{24703668-806C-4C24-ACF4-68B546F1D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4788" y="533400"/>
            <a:ext cx="3646487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Πολυμερισμός</a:t>
            </a:r>
          </a:p>
        </p:txBody>
      </p:sp>
      <p:sp>
        <p:nvSpPr>
          <p:cNvPr id="56328" name="Rectangle 8">
            <a:extLst>
              <a:ext uri="{FF2B5EF4-FFF2-40B4-BE49-F238E27FC236}">
                <a16:creationId xmlns:a16="http://schemas.microsoft.com/office/drawing/2014/main" id="{CBA1789A-BB7B-452C-A0E3-FC7E796DB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4938" y="1600200"/>
            <a:ext cx="3529012" cy="579438"/>
          </a:xfrm>
          <a:noFill/>
          <a:ln/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>
                <a:solidFill>
                  <a:srgbClr val="FF6600"/>
                </a:solidFill>
              </a:rPr>
              <a:t>δύο κοινά οξυγόνα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1" name="Picture 7">
            <a:extLst>
              <a:ext uri="{FF2B5EF4-FFF2-40B4-BE49-F238E27FC236}">
                <a16:creationId xmlns:a16="http://schemas.microsoft.com/office/drawing/2014/main" id="{0C36A367-14DB-4092-95C2-B6CBD3A9E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536700"/>
            <a:ext cx="7570787" cy="50927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7" name="Rectangle 3">
            <a:extLst>
              <a:ext uri="{FF2B5EF4-FFF2-40B4-BE49-F238E27FC236}">
                <a16:creationId xmlns:a16="http://schemas.microsoft.com/office/drawing/2014/main" id="{0D41A6D8-F7CF-4415-8271-432161025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4788" y="533400"/>
            <a:ext cx="3646487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Πολυμερισμός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45FB628B-EAE5-45D3-911D-4605557AF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69025" y="4114800"/>
            <a:ext cx="2117725" cy="1163638"/>
          </a:xfrm>
          <a:noFill/>
          <a:ln/>
        </p:spPr>
        <p:txBody>
          <a:bodyPr wrap="none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l-GR" altLang="el-GR">
                <a:solidFill>
                  <a:srgbClr val="FF6600"/>
                </a:solidFill>
              </a:rPr>
              <a:t>τρία κοινά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>
                <a:solidFill>
                  <a:srgbClr val="FF6600"/>
                </a:solidFill>
              </a:rPr>
              <a:t>οξυγόνα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5" name="Picture 7">
            <a:extLst>
              <a:ext uri="{FF2B5EF4-FFF2-40B4-BE49-F238E27FC236}">
                <a16:creationId xmlns:a16="http://schemas.microsoft.com/office/drawing/2014/main" id="{42B157B2-96EE-4FAD-8427-9E192AC52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624013"/>
            <a:ext cx="7334250" cy="4929187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1" name="Rectangle 3">
            <a:extLst>
              <a:ext uri="{FF2B5EF4-FFF2-40B4-BE49-F238E27FC236}">
                <a16:creationId xmlns:a16="http://schemas.microsoft.com/office/drawing/2014/main" id="{B087AF5B-0B57-4D50-99C1-291FF22DA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4788" y="533400"/>
            <a:ext cx="3646487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Πολυμερισμός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31DBD0C9-BD66-45C0-96CA-6E5DE0475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00800" y="1676400"/>
            <a:ext cx="1795463" cy="1747838"/>
          </a:xfrm>
          <a:noFill/>
          <a:ln/>
        </p:spPr>
        <p:txBody>
          <a:bodyPr wrap="none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l-GR" altLang="el-GR">
                <a:solidFill>
                  <a:srgbClr val="FF6600"/>
                </a:solidFill>
              </a:rPr>
              <a:t>τέσσερα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>
                <a:solidFill>
                  <a:srgbClr val="FF6600"/>
                </a:solidFill>
              </a:rPr>
              <a:t>κοινά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>
                <a:solidFill>
                  <a:srgbClr val="FF6600"/>
                </a:solidFill>
              </a:rPr>
              <a:t>οξυγόνα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E2112EE-7D4C-49B2-9AD7-50A1AAA09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981200"/>
            <a:ext cx="4364038" cy="4360863"/>
          </a:xfrm>
        </p:spPr>
        <p:txBody>
          <a:bodyPr wrap="none">
            <a:spAutoFit/>
          </a:bodyPr>
          <a:lstStyle/>
          <a:p>
            <a:pPr>
              <a:buSzPct val="40000"/>
            </a:pPr>
            <a:r>
              <a:rPr lang="el-GR" altLang="el-GR" sz="4000" b="1">
                <a:solidFill>
                  <a:srgbClr val="FFFF00"/>
                </a:solidFill>
              </a:rPr>
              <a:t>Νησοπυριτικά</a:t>
            </a:r>
          </a:p>
          <a:p>
            <a:pPr>
              <a:buSzPct val="40000"/>
            </a:pPr>
            <a:r>
              <a:rPr lang="el-GR" altLang="el-GR" sz="4000" b="1">
                <a:solidFill>
                  <a:srgbClr val="FFFF00"/>
                </a:solidFill>
              </a:rPr>
              <a:t>Σωροπυριτικά</a:t>
            </a:r>
          </a:p>
          <a:p>
            <a:pPr>
              <a:buSzPct val="40000"/>
            </a:pPr>
            <a:r>
              <a:rPr lang="el-GR" altLang="el-GR" sz="4000" b="1">
                <a:solidFill>
                  <a:srgbClr val="FFFF00"/>
                </a:solidFill>
              </a:rPr>
              <a:t>Κυκλοπυριτικά</a:t>
            </a:r>
          </a:p>
          <a:p>
            <a:pPr>
              <a:buSzPct val="40000"/>
            </a:pPr>
            <a:r>
              <a:rPr lang="el-GR" altLang="el-GR" sz="4000" b="1">
                <a:solidFill>
                  <a:srgbClr val="FFFF00"/>
                </a:solidFill>
              </a:rPr>
              <a:t>Ινοπυριτικά</a:t>
            </a:r>
          </a:p>
          <a:p>
            <a:pPr>
              <a:buSzPct val="40000"/>
            </a:pPr>
            <a:r>
              <a:rPr lang="el-GR" altLang="el-GR" sz="4000" b="1">
                <a:solidFill>
                  <a:srgbClr val="FFFF00"/>
                </a:solidFill>
              </a:rPr>
              <a:t>Φυλλοπυριτικά</a:t>
            </a:r>
          </a:p>
          <a:p>
            <a:pPr>
              <a:buSzPct val="40000"/>
            </a:pPr>
            <a:r>
              <a:rPr lang="el-GR" altLang="el-GR" sz="4000" b="1">
                <a:solidFill>
                  <a:srgbClr val="FFFF00"/>
                </a:solidFill>
              </a:rPr>
              <a:t>Τεκτοπυριτικά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DFCEAC6-D47F-412F-BB36-9ED1D2DF4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57450" y="533400"/>
            <a:ext cx="4227513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Πυριτικά ορυκτά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8" name="Picture 12">
            <a:extLst>
              <a:ext uri="{FF2B5EF4-FFF2-40B4-BE49-F238E27FC236}">
                <a16:creationId xmlns:a16="http://schemas.microsoft.com/office/drawing/2014/main" id="{40850C59-453A-4721-B324-01DFFACCA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538" y="1924050"/>
            <a:ext cx="5622925" cy="45529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9" name="Rectangle 3">
            <a:extLst>
              <a:ext uri="{FF2B5EF4-FFF2-40B4-BE49-F238E27FC236}">
                <a16:creationId xmlns:a16="http://schemas.microsoft.com/office/drawing/2014/main" id="{71A4CE7B-F274-4781-843F-69EA01FC0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08288" y="533400"/>
            <a:ext cx="3532187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Νησοπυριτικά</a:t>
            </a:r>
            <a:endParaRPr lang="el-GR" altLang="el-GR" b="1" baseline="30000">
              <a:solidFill>
                <a:srgbClr val="FF6600"/>
              </a:solidFill>
            </a:endParaRPr>
          </a:p>
        </p:txBody>
      </p:sp>
      <p:sp>
        <p:nvSpPr>
          <p:cNvPr id="60426" name="Rectangle 10">
            <a:extLst>
              <a:ext uri="{FF2B5EF4-FFF2-40B4-BE49-F238E27FC236}">
                <a16:creationId xmlns:a16="http://schemas.microsoft.com/office/drawing/2014/main" id="{CA1C1A6B-3B5C-41C6-91C8-C61976D53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2057400"/>
            <a:ext cx="2227263" cy="823913"/>
          </a:xfrm>
          <a:noFill/>
          <a:ln/>
          <a:effectLst>
            <a:outerShdw dist="1796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(SiO</a:t>
            </a:r>
            <a:r>
              <a:rPr lang="el-GR" altLang="el-GR" b="1" baseline="-25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altLang="el-GR" b="1" baseline="30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el-GR" altLang="el-GR" b="1" baseline="30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60427" name="Rectangle 11">
            <a:extLst>
              <a:ext uri="{FF2B5EF4-FFF2-40B4-BE49-F238E27FC236}">
                <a16:creationId xmlns:a16="http://schemas.microsoft.com/office/drawing/2014/main" id="{0BDB548C-EEF4-4AB6-ADAF-52F1DCC9A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0725" y="1981200"/>
            <a:ext cx="1438275" cy="15557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4800" b="1">
                <a:solidFill>
                  <a:srgbClr val="FF6600"/>
                </a:solidFill>
              </a:rPr>
              <a:t>Si:O</a:t>
            </a:r>
            <a:endParaRPr lang="en-US" altLang="el-GR" sz="4800" b="1">
              <a:solidFill>
                <a:srgbClr val="FF6600"/>
              </a:solidFill>
            </a:endParaRPr>
          </a:p>
          <a:p>
            <a:pPr algn="ctr"/>
            <a:r>
              <a:rPr lang="en-US" altLang="el-GR" sz="4800" b="1">
                <a:solidFill>
                  <a:srgbClr val="FF6600"/>
                </a:solidFill>
              </a:rPr>
              <a:t>1:4</a:t>
            </a:r>
            <a:endParaRPr lang="el-GR" altLang="el-GR" sz="4800" b="1" baseline="3000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>
            <a:extLst>
              <a:ext uri="{FF2B5EF4-FFF2-40B4-BE49-F238E27FC236}">
                <a16:creationId xmlns:a16="http://schemas.microsoft.com/office/drawing/2014/main" id="{047AE597-3DC6-431C-BF62-BD6B852D6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1282700"/>
            <a:ext cx="7223125" cy="54229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2" name="Rectangle 2">
            <a:extLst>
              <a:ext uri="{FF2B5EF4-FFF2-40B4-BE49-F238E27FC236}">
                <a16:creationId xmlns:a16="http://schemas.microsoft.com/office/drawing/2014/main" id="{D75946A4-DEC6-4AAD-BC29-CA43024A2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08288" y="304800"/>
            <a:ext cx="3532187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Νησοπυριτικά</a:t>
            </a:r>
            <a:endParaRPr lang="el-GR" altLang="el-GR" b="1" baseline="3000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00EEF35-3D50-4036-ADAD-5B56957FE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533400"/>
            <a:ext cx="3898900" cy="762000"/>
          </a:xfrm>
        </p:spPr>
        <p:txBody>
          <a:bodyPr wrap="none">
            <a:spAutoFit/>
          </a:bodyPr>
          <a:lstStyle/>
          <a:p>
            <a:r>
              <a:rPr lang="el-GR" altLang="el-GR"/>
              <a:t>Η γη από ψηλά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479179D-F6C8-4A3C-9591-CC002D925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  <p:pic>
        <p:nvPicPr>
          <p:cNvPr id="42002" name="Picture 18">
            <a:extLst>
              <a:ext uri="{FF2B5EF4-FFF2-40B4-BE49-F238E27FC236}">
                <a16:creationId xmlns:a16="http://schemas.microsoft.com/office/drawing/2014/main" id="{024B65E7-7684-4A50-A678-B60FA906F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1554163"/>
            <a:ext cx="6153150" cy="5075237"/>
          </a:xfrm>
          <a:prstGeom prst="rect">
            <a:avLst/>
          </a:prstGeom>
          <a:noFill/>
          <a:ln w="1905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55272EA7-4FF5-42B1-820C-291F2A196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08288" y="304800"/>
            <a:ext cx="3532187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Νησοπυριτικά</a:t>
            </a:r>
            <a:endParaRPr lang="el-GR" altLang="el-GR" b="1" baseline="30000">
              <a:solidFill>
                <a:srgbClr val="FF6600"/>
              </a:solidFill>
            </a:endParaRP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DB56573B-7412-45CC-AC07-867760627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4657725" cy="4297363"/>
          </a:xfrm>
          <a:noFill/>
          <a:ln/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sz="6000" b="1"/>
              <a:t>Ολιβίνης</a:t>
            </a:r>
            <a:endParaRPr lang="en-US" altLang="el-GR" sz="6000" b="1"/>
          </a:p>
          <a:p>
            <a:pPr>
              <a:buFont typeface="Wingdings" panose="05000000000000000000" pitchFamily="2" charset="2"/>
              <a:buNone/>
            </a:pPr>
            <a:r>
              <a:rPr lang="el-GR" altLang="el-GR" sz="6000">
                <a:solidFill>
                  <a:srgbClr val="00FF00"/>
                </a:solidFill>
              </a:rPr>
              <a:t>(</a:t>
            </a:r>
            <a:r>
              <a:rPr lang="en-US" altLang="el-GR" sz="6000">
                <a:solidFill>
                  <a:srgbClr val="00FF00"/>
                </a:solidFill>
              </a:rPr>
              <a:t>Fe,Mg)</a:t>
            </a:r>
            <a:r>
              <a:rPr lang="en-US" altLang="el-GR" sz="6000" baseline="-25000">
                <a:solidFill>
                  <a:srgbClr val="00FF00"/>
                </a:solidFill>
              </a:rPr>
              <a:t>2</a:t>
            </a:r>
            <a:r>
              <a:rPr lang="en-US" altLang="el-GR" sz="6000">
                <a:solidFill>
                  <a:srgbClr val="FF6600"/>
                </a:solidFill>
              </a:rPr>
              <a:t>SiO</a:t>
            </a:r>
            <a:r>
              <a:rPr lang="en-US" altLang="el-GR" sz="6000" baseline="-25000">
                <a:solidFill>
                  <a:srgbClr val="FF6600"/>
                </a:solidFill>
              </a:rPr>
              <a:t>4</a:t>
            </a:r>
            <a:endParaRPr lang="el-GR" altLang="el-GR" sz="6000" baseline="-25000">
              <a:solidFill>
                <a:srgbClr val="FF66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6000" b="1"/>
              <a:t>Γρανάτης</a:t>
            </a:r>
            <a:endParaRPr lang="en-US" altLang="el-GR" sz="60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6000">
                <a:solidFill>
                  <a:srgbClr val="00FF00"/>
                </a:solidFill>
              </a:rPr>
              <a:t>Mg</a:t>
            </a:r>
            <a:r>
              <a:rPr lang="en-US" altLang="el-GR" sz="6000" baseline="-25000">
                <a:solidFill>
                  <a:srgbClr val="00FF00"/>
                </a:solidFill>
              </a:rPr>
              <a:t>3</a:t>
            </a:r>
            <a:r>
              <a:rPr lang="en-US" altLang="el-GR" sz="6000">
                <a:solidFill>
                  <a:srgbClr val="00FF00"/>
                </a:solidFill>
              </a:rPr>
              <a:t>Al</a:t>
            </a:r>
            <a:r>
              <a:rPr lang="en-US" altLang="el-GR" sz="6000" baseline="-25000">
                <a:solidFill>
                  <a:srgbClr val="00FF00"/>
                </a:solidFill>
              </a:rPr>
              <a:t>2</a:t>
            </a:r>
            <a:r>
              <a:rPr lang="en-US" altLang="el-GR" sz="6000">
                <a:solidFill>
                  <a:srgbClr val="FF6600"/>
                </a:solidFill>
              </a:rPr>
              <a:t>(SiO</a:t>
            </a:r>
            <a:r>
              <a:rPr lang="en-US" altLang="el-GR" sz="6000" baseline="-25000">
                <a:solidFill>
                  <a:srgbClr val="FF6600"/>
                </a:solidFill>
              </a:rPr>
              <a:t>4</a:t>
            </a:r>
            <a:r>
              <a:rPr lang="en-US" altLang="el-GR" sz="6000">
                <a:solidFill>
                  <a:srgbClr val="FF6600"/>
                </a:solidFill>
              </a:rPr>
              <a:t>)</a:t>
            </a:r>
            <a:r>
              <a:rPr lang="en-US" altLang="el-GR" sz="6000" baseline="-25000">
                <a:solidFill>
                  <a:srgbClr val="FF6600"/>
                </a:solidFill>
              </a:rPr>
              <a:t>3</a:t>
            </a:r>
            <a:endParaRPr lang="el-GR" altLang="el-GR" sz="6000" baseline="-25000">
              <a:solidFill>
                <a:srgbClr val="FF6600"/>
              </a:solidFill>
            </a:endParaRPr>
          </a:p>
        </p:txBody>
      </p:sp>
      <p:pic>
        <p:nvPicPr>
          <p:cNvPr id="62471" name="Picture 7">
            <a:extLst>
              <a:ext uri="{FF2B5EF4-FFF2-40B4-BE49-F238E27FC236}">
                <a16:creationId xmlns:a16="http://schemas.microsoft.com/office/drawing/2014/main" id="{D608E725-2B40-464A-AB83-EF4B71182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13000"/>
            <a:ext cx="2057400" cy="340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7" name="Picture 9">
            <a:extLst>
              <a:ext uri="{FF2B5EF4-FFF2-40B4-BE49-F238E27FC236}">
                <a16:creationId xmlns:a16="http://schemas.microsoft.com/office/drawing/2014/main" id="{77F42C68-DBC7-4F79-8354-C285A8CAE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1905000"/>
            <a:ext cx="6446837" cy="4462463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2">
            <a:extLst>
              <a:ext uri="{FF2B5EF4-FFF2-40B4-BE49-F238E27FC236}">
                <a16:creationId xmlns:a16="http://schemas.microsoft.com/office/drawing/2014/main" id="{EB314A19-3975-4908-9344-E114F7C3AA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01938" y="304800"/>
            <a:ext cx="3546475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Σωροπυριτικά</a:t>
            </a:r>
            <a:endParaRPr lang="el-GR" altLang="el-GR" b="1" baseline="30000">
              <a:solidFill>
                <a:srgbClr val="FF6600"/>
              </a:solidFill>
            </a:endParaRPr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DE9CF2C3-0FE9-4BAA-B82C-68B38ED86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0913" y="2133600"/>
            <a:ext cx="2452687" cy="823913"/>
          </a:xfrm>
          <a:noFill/>
          <a:ln/>
          <a:effectLst>
            <a:outerShdw dist="1796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(Si</a:t>
            </a:r>
            <a:r>
              <a:rPr lang="el-GR" altLang="el-GR" b="1" baseline="-25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el-GR" altLang="el-GR" b="1" baseline="-25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7</a:t>
            </a: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l-GR" altLang="el-GR" b="1" baseline="30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6-</a:t>
            </a:r>
          </a:p>
        </p:txBody>
      </p:sp>
      <p:sp>
        <p:nvSpPr>
          <p:cNvPr id="63496" name="Rectangle 8">
            <a:extLst>
              <a:ext uri="{FF2B5EF4-FFF2-40B4-BE49-F238E27FC236}">
                <a16:creationId xmlns:a16="http://schemas.microsoft.com/office/drawing/2014/main" id="{8904F4A4-4D7B-468F-B5A2-186D50D76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4800600"/>
            <a:ext cx="1438275" cy="15557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4800" b="1">
                <a:solidFill>
                  <a:srgbClr val="FF6600"/>
                </a:solidFill>
              </a:rPr>
              <a:t>Si:O</a:t>
            </a:r>
            <a:endParaRPr lang="en-US" altLang="el-GR" sz="4800" b="1">
              <a:solidFill>
                <a:srgbClr val="FF6600"/>
              </a:solidFill>
            </a:endParaRPr>
          </a:p>
          <a:p>
            <a:pPr algn="ctr"/>
            <a:r>
              <a:rPr lang="en-US" altLang="el-GR" sz="4800" b="1">
                <a:solidFill>
                  <a:srgbClr val="FF6600"/>
                </a:solidFill>
              </a:rPr>
              <a:t>2:7</a:t>
            </a:r>
            <a:endParaRPr lang="el-GR" altLang="el-GR" sz="4800" b="1" baseline="3000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CCF20075-CF59-4C34-A44E-F080916C1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01938" y="304800"/>
            <a:ext cx="3546475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Σωροπυριτικά</a:t>
            </a:r>
            <a:endParaRPr lang="el-GR" altLang="el-GR" b="1" baseline="30000">
              <a:solidFill>
                <a:srgbClr val="FF6600"/>
              </a:solidFill>
            </a:endParaRP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1E3BFF0-B1F4-4A3A-B27A-A81745DF3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62875" cy="1627188"/>
          </a:xfrm>
          <a:noFill/>
          <a:ln/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Επίδοτο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4400">
                <a:solidFill>
                  <a:srgbClr val="00FF00"/>
                </a:solidFill>
              </a:rPr>
              <a:t>Ca</a:t>
            </a:r>
            <a:r>
              <a:rPr lang="en-US" altLang="el-GR" sz="4400" baseline="-25000">
                <a:solidFill>
                  <a:srgbClr val="00FF00"/>
                </a:solidFill>
              </a:rPr>
              <a:t> </a:t>
            </a:r>
            <a:r>
              <a:rPr lang="en-US" altLang="el-GR" sz="4400">
                <a:solidFill>
                  <a:srgbClr val="00FF00"/>
                </a:solidFill>
              </a:rPr>
              <a:t>(Fe,Al)Al</a:t>
            </a:r>
            <a:r>
              <a:rPr lang="en-US" altLang="el-GR" sz="4400">
                <a:solidFill>
                  <a:srgbClr val="FF6600"/>
                </a:solidFill>
              </a:rPr>
              <a:t>O(SiO</a:t>
            </a:r>
            <a:r>
              <a:rPr lang="en-US" altLang="el-GR" sz="4400" baseline="-25000">
                <a:solidFill>
                  <a:srgbClr val="FF6600"/>
                </a:solidFill>
              </a:rPr>
              <a:t>4</a:t>
            </a:r>
            <a:r>
              <a:rPr lang="en-US" altLang="el-GR" sz="4400">
                <a:solidFill>
                  <a:srgbClr val="FF6600"/>
                </a:solidFill>
              </a:rPr>
              <a:t>)(Si</a:t>
            </a:r>
            <a:r>
              <a:rPr lang="en-US" altLang="el-GR" sz="4400" baseline="-25000">
                <a:solidFill>
                  <a:srgbClr val="FF6600"/>
                </a:solidFill>
              </a:rPr>
              <a:t>2</a:t>
            </a:r>
            <a:r>
              <a:rPr lang="en-US" altLang="el-GR" sz="4400">
                <a:solidFill>
                  <a:srgbClr val="FF6600"/>
                </a:solidFill>
              </a:rPr>
              <a:t>O</a:t>
            </a:r>
            <a:r>
              <a:rPr lang="en-US" altLang="el-GR" sz="4400" baseline="-25000">
                <a:solidFill>
                  <a:srgbClr val="FF6600"/>
                </a:solidFill>
              </a:rPr>
              <a:t>7</a:t>
            </a:r>
            <a:r>
              <a:rPr lang="en-US" altLang="el-GR" sz="4400">
                <a:solidFill>
                  <a:srgbClr val="FF6600"/>
                </a:solidFill>
              </a:rPr>
              <a:t>)</a:t>
            </a:r>
            <a:r>
              <a:rPr lang="en-US" altLang="el-GR" sz="4400">
                <a:solidFill>
                  <a:schemeClr val="accent2"/>
                </a:solidFill>
              </a:rPr>
              <a:t>(OH)</a:t>
            </a:r>
            <a:endParaRPr lang="el-GR" altLang="el-GR" sz="4400">
              <a:solidFill>
                <a:schemeClr val="accent2"/>
              </a:solidFill>
            </a:endParaRPr>
          </a:p>
        </p:txBody>
      </p:sp>
      <p:pic>
        <p:nvPicPr>
          <p:cNvPr id="64519" name="Picture 7">
            <a:extLst>
              <a:ext uri="{FF2B5EF4-FFF2-40B4-BE49-F238E27FC236}">
                <a16:creationId xmlns:a16="http://schemas.microsoft.com/office/drawing/2014/main" id="{301CF825-A70F-4BC5-A1E2-19C6A4E42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63" y="4114800"/>
            <a:ext cx="2935287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3" name="Picture 7">
            <a:extLst>
              <a:ext uri="{FF2B5EF4-FFF2-40B4-BE49-F238E27FC236}">
                <a16:creationId xmlns:a16="http://schemas.microsoft.com/office/drawing/2014/main" id="{1BF8E875-D4B3-4FEF-AF20-B5AC279A6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1474788"/>
            <a:ext cx="7689850" cy="523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38" name="Rectangle 2">
            <a:extLst>
              <a:ext uri="{FF2B5EF4-FFF2-40B4-BE49-F238E27FC236}">
                <a16:creationId xmlns:a16="http://schemas.microsoft.com/office/drawing/2014/main" id="{D4392AC8-6D7E-4ECB-BEA3-582F68F60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17800" y="304800"/>
            <a:ext cx="3717925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Κυκλοπυριτικά</a:t>
            </a:r>
            <a:endParaRPr lang="el-GR" altLang="el-GR" b="1" baseline="30000">
              <a:solidFill>
                <a:srgbClr val="FF6600"/>
              </a:solidFill>
            </a:endParaRP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361AB969-318B-4C16-9511-F77C51DB0A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9488" y="1462088"/>
            <a:ext cx="2903537" cy="823912"/>
          </a:xfrm>
          <a:noFill/>
          <a:ln/>
          <a:effectLst>
            <a:outerShdw dist="1796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(Si</a:t>
            </a:r>
            <a:r>
              <a:rPr lang="en-US" altLang="el-GR" b="1" baseline="-25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en-US" altLang="el-GR" b="1" baseline="-25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18</a:t>
            </a:r>
            <a:r>
              <a:rPr lang="el-GR" altLang="el-GR" sz="4800" b="1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altLang="el-GR" b="1" baseline="30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el-GR" altLang="el-GR" b="1" baseline="30000">
                <a:solidFill>
                  <a:srgbClr val="FF6600"/>
                </a:solidFill>
                <a:effectLst/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4F173C72-02B6-45BA-A593-305FC3190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3725" y="1568450"/>
            <a:ext cx="1438275" cy="15557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4800" b="1">
                <a:solidFill>
                  <a:srgbClr val="FF6600"/>
                </a:solidFill>
              </a:rPr>
              <a:t>Si:O</a:t>
            </a:r>
            <a:endParaRPr lang="en-US" altLang="el-GR" sz="4800" b="1">
              <a:solidFill>
                <a:srgbClr val="FF6600"/>
              </a:solidFill>
            </a:endParaRPr>
          </a:p>
          <a:p>
            <a:pPr algn="ctr"/>
            <a:r>
              <a:rPr lang="en-US" altLang="el-GR" sz="4800" b="1">
                <a:solidFill>
                  <a:srgbClr val="FF6600"/>
                </a:solidFill>
              </a:rPr>
              <a:t>1:3</a:t>
            </a:r>
            <a:endParaRPr lang="el-GR" altLang="el-GR" sz="4800" b="1" baseline="3000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6" name="Picture 6">
            <a:extLst>
              <a:ext uri="{FF2B5EF4-FFF2-40B4-BE49-F238E27FC236}">
                <a16:creationId xmlns:a16="http://schemas.microsoft.com/office/drawing/2014/main" id="{7A5C399C-D10B-4204-B9EE-793ADF1ED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013" y="4114800"/>
            <a:ext cx="3100387" cy="233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2" name="Rectangle 2">
            <a:extLst>
              <a:ext uri="{FF2B5EF4-FFF2-40B4-BE49-F238E27FC236}">
                <a16:creationId xmlns:a16="http://schemas.microsoft.com/office/drawing/2014/main" id="{015B77C1-BD0C-4987-BDB4-045420AD6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17800" y="304800"/>
            <a:ext cx="3717925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Κυκλοπυριτικά</a:t>
            </a:r>
            <a:endParaRPr lang="el-GR" altLang="el-GR" b="1" baseline="30000">
              <a:solidFill>
                <a:srgbClr val="FF6600"/>
              </a:solidFill>
            </a:endParaRP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BB5331F-0ABA-4FE1-B058-C2045E56E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0" y="1905000"/>
            <a:ext cx="3390900" cy="1701800"/>
          </a:xfrm>
          <a:noFill/>
          <a:ln/>
        </p:spPr>
        <p:txBody>
          <a:bodyPr wrap="none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l-GR" altLang="el-GR" sz="4800" b="1"/>
              <a:t>Βύρηλλος</a:t>
            </a:r>
            <a:endParaRPr lang="en-US" altLang="el-GR" sz="4800" b="1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l-GR" sz="4800">
                <a:solidFill>
                  <a:srgbClr val="00FF00"/>
                </a:solidFill>
              </a:rPr>
              <a:t>Be</a:t>
            </a:r>
            <a:r>
              <a:rPr lang="en-US" altLang="el-GR" baseline="-25000">
                <a:solidFill>
                  <a:srgbClr val="00FF00"/>
                </a:solidFill>
              </a:rPr>
              <a:t>3</a:t>
            </a:r>
            <a:r>
              <a:rPr lang="en-US" altLang="el-GR" sz="4800">
                <a:solidFill>
                  <a:srgbClr val="00FF00"/>
                </a:solidFill>
              </a:rPr>
              <a:t>Al</a:t>
            </a:r>
            <a:r>
              <a:rPr lang="en-US" altLang="el-GR" baseline="-25000">
                <a:solidFill>
                  <a:srgbClr val="00FF00"/>
                </a:solidFill>
              </a:rPr>
              <a:t>2</a:t>
            </a:r>
            <a:r>
              <a:rPr lang="en-US" altLang="el-GR" sz="4800">
                <a:solidFill>
                  <a:srgbClr val="FF6600"/>
                </a:solidFill>
              </a:rPr>
              <a:t>Si</a:t>
            </a:r>
            <a:r>
              <a:rPr lang="en-US" altLang="el-GR" baseline="-25000">
                <a:solidFill>
                  <a:srgbClr val="FF6600"/>
                </a:solidFill>
              </a:rPr>
              <a:t>6</a:t>
            </a:r>
            <a:r>
              <a:rPr lang="en-US" altLang="el-GR" sz="4800">
                <a:solidFill>
                  <a:srgbClr val="FF6600"/>
                </a:solidFill>
              </a:rPr>
              <a:t>O</a:t>
            </a:r>
            <a:r>
              <a:rPr lang="en-US" altLang="el-GR" baseline="-25000">
                <a:solidFill>
                  <a:srgbClr val="FF6600"/>
                </a:solidFill>
              </a:rPr>
              <a:t>18</a:t>
            </a:r>
            <a:endParaRPr lang="el-GR" altLang="el-GR" sz="48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>
            <a:extLst>
              <a:ext uri="{FF2B5EF4-FFF2-40B4-BE49-F238E27FC236}">
                <a16:creationId xmlns:a16="http://schemas.microsoft.com/office/drawing/2014/main" id="{D9AE2B27-C9F5-49B9-B415-415599490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71813" y="304800"/>
            <a:ext cx="3008312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Ινοπυριτικά</a:t>
            </a:r>
            <a:endParaRPr lang="el-GR" altLang="el-GR" b="1" baseline="30000">
              <a:solidFill>
                <a:srgbClr val="FF6600"/>
              </a:solidFill>
            </a:endParaRPr>
          </a:p>
        </p:txBody>
      </p:sp>
      <p:pic>
        <p:nvPicPr>
          <p:cNvPr id="67594" name="Picture 10">
            <a:extLst>
              <a:ext uri="{FF2B5EF4-FFF2-40B4-BE49-F238E27FC236}">
                <a16:creationId xmlns:a16="http://schemas.microsoft.com/office/drawing/2014/main" id="{1DF5EC22-5AFE-4023-B902-4C39D456A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315200" cy="4837113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9D94465E-FBA9-4AB6-BF0F-BF6B039C78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73400" y="304800"/>
            <a:ext cx="3008313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Ινοπυριτικά</a:t>
            </a:r>
            <a:endParaRPr lang="el-GR" altLang="el-GR" b="1" baseline="30000">
              <a:solidFill>
                <a:srgbClr val="FF6600"/>
              </a:solidFill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2CAF5D7-17A8-4AE3-A31E-13C885EB9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9038" y="2562225"/>
            <a:ext cx="3529012" cy="3457575"/>
          </a:xfrm>
          <a:noFill/>
          <a:ln/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Ενστατίτης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4800">
                <a:solidFill>
                  <a:srgbClr val="00FF00"/>
                </a:solidFill>
              </a:rPr>
              <a:t>Mg</a:t>
            </a:r>
            <a:r>
              <a:rPr lang="en-US" altLang="el-GR" sz="4800">
                <a:solidFill>
                  <a:srgbClr val="FF6600"/>
                </a:solidFill>
              </a:rPr>
              <a:t>SiO</a:t>
            </a:r>
            <a:r>
              <a:rPr lang="en-US" altLang="el-GR" baseline="-25000">
                <a:solidFill>
                  <a:srgbClr val="FF6600"/>
                </a:solidFill>
              </a:rPr>
              <a:t>3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Βρονζίτης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l-GR" altLang="el-GR" sz="4800">
                <a:solidFill>
                  <a:srgbClr val="00FF00"/>
                </a:solidFill>
              </a:rPr>
              <a:t>(</a:t>
            </a:r>
            <a:r>
              <a:rPr lang="en-US" altLang="el-GR" sz="4800">
                <a:solidFill>
                  <a:srgbClr val="00FF00"/>
                </a:solidFill>
              </a:rPr>
              <a:t>Mg</a:t>
            </a:r>
            <a:r>
              <a:rPr lang="el-GR" altLang="el-GR" sz="4800">
                <a:solidFill>
                  <a:srgbClr val="00FF00"/>
                </a:solidFill>
              </a:rPr>
              <a:t>,</a:t>
            </a:r>
            <a:r>
              <a:rPr lang="en-US" altLang="el-GR" sz="4800">
                <a:solidFill>
                  <a:srgbClr val="00FF00"/>
                </a:solidFill>
              </a:rPr>
              <a:t>Fe)</a:t>
            </a:r>
            <a:r>
              <a:rPr lang="en-US" altLang="el-GR" sz="4800">
                <a:solidFill>
                  <a:srgbClr val="FF6600"/>
                </a:solidFill>
              </a:rPr>
              <a:t>SiO</a:t>
            </a:r>
            <a:r>
              <a:rPr lang="en-US" altLang="el-GR" baseline="-25000">
                <a:solidFill>
                  <a:srgbClr val="FF6600"/>
                </a:solidFill>
              </a:rPr>
              <a:t>3</a:t>
            </a:r>
            <a:endParaRPr lang="el-GR" altLang="el-GR" baseline="-25000">
              <a:solidFill>
                <a:srgbClr val="FF6600"/>
              </a:solidFill>
            </a:endParaRP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418A12C0-A943-4A8D-ABA8-C31B64147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850" y="1752600"/>
            <a:ext cx="6261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Πυρόξενοι </a:t>
            </a:r>
            <a:r>
              <a:rPr lang="el-GR" altLang="el-GR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(</a:t>
            </a:r>
            <a:r>
              <a:rPr lang="en-US" altLang="el-GR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Si:O = 1:3)</a:t>
            </a:r>
            <a:endParaRPr lang="el-GR" altLang="el-GR" sz="4400" baseline="300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pic>
        <p:nvPicPr>
          <p:cNvPr id="68616" name="Picture 8">
            <a:extLst>
              <a:ext uri="{FF2B5EF4-FFF2-40B4-BE49-F238E27FC236}">
                <a16:creationId xmlns:a16="http://schemas.microsoft.com/office/drawing/2014/main" id="{F2B2011B-CCBB-423A-A30B-6429CCBF7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971800"/>
            <a:ext cx="2057400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5841941B-9238-496C-A3F3-09953BEC8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73400" y="304800"/>
            <a:ext cx="3008313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Ινοπυριτικά</a:t>
            </a:r>
            <a:endParaRPr lang="el-GR" altLang="el-GR" b="1" baseline="30000">
              <a:solidFill>
                <a:srgbClr val="FF6600"/>
              </a:solidFill>
            </a:endParaRP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9D69601-EBDB-416A-B9CA-03A7CE4BD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5275" y="2936875"/>
            <a:ext cx="8467725" cy="3532188"/>
          </a:xfrm>
          <a:noFill/>
          <a:ln/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Τρεμολίτης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4800">
                <a:solidFill>
                  <a:srgbClr val="00FF00"/>
                </a:solidFill>
              </a:rPr>
              <a:t>Ca</a:t>
            </a:r>
            <a:r>
              <a:rPr lang="en-US" altLang="el-GR" baseline="-25000">
                <a:solidFill>
                  <a:srgbClr val="00FF00"/>
                </a:solidFill>
              </a:rPr>
              <a:t>2</a:t>
            </a:r>
            <a:r>
              <a:rPr lang="en-US" altLang="el-GR" sz="4800">
                <a:solidFill>
                  <a:srgbClr val="00FF00"/>
                </a:solidFill>
              </a:rPr>
              <a:t>Mg</a:t>
            </a:r>
            <a:r>
              <a:rPr lang="en-US" altLang="el-GR" baseline="-25000">
                <a:solidFill>
                  <a:srgbClr val="00FF00"/>
                </a:solidFill>
              </a:rPr>
              <a:t>5</a:t>
            </a:r>
            <a:r>
              <a:rPr lang="en-US" altLang="el-GR" sz="4800">
                <a:solidFill>
                  <a:srgbClr val="FF6600"/>
                </a:solidFill>
              </a:rPr>
              <a:t>Si</a:t>
            </a:r>
            <a:r>
              <a:rPr lang="en-US" altLang="el-GR" baseline="-25000">
                <a:solidFill>
                  <a:srgbClr val="FF6600"/>
                </a:solidFill>
              </a:rPr>
              <a:t>8</a:t>
            </a:r>
            <a:r>
              <a:rPr lang="en-US" altLang="el-GR" sz="4800">
                <a:solidFill>
                  <a:srgbClr val="FF6600"/>
                </a:solidFill>
              </a:rPr>
              <a:t>O</a:t>
            </a:r>
            <a:r>
              <a:rPr lang="en-US" altLang="el-GR" baseline="-25000">
                <a:solidFill>
                  <a:srgbClr val="FF6600"/>
                </a:solidFill>
              </a:rPr>
              <a:t>22</a:t>
            </a:r>
            <a:r>
              <a:rPr lang="en-US" altLang="el-GR" sz="4800">
                <a:solidFill>
                  <a:schemeClr val="hlink"/>
                </a:solidFill>
              </a:rPr>
              <a:t>(OH)</a:t>
            </a:r>
            <a:r>
              <a:rPr lang="en-US" altLang="el-GR" baseline="-25000">
                <a:solidFill>
                  <a:schemeClr val="hlink"/>
                </a:solidFill>
              </a:rPr>
              <a:t>2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l-GR" altLang="el-GR" sz="4800" b="1"/>
              <a:t>Κεροστίλβη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l-GR" altLang="el-GR" sz="4000">
                <a:solidFill>
                  <a:srgbClr val="00FF00"/>
                </a:solidFill>
              </a:rPr>
              <a:t>(</a:t>
            </a:r>
            <a:r>
              <a:rPr lang="en-US" altLang="el-GR" sz="4000">
                <a:solidFill>
                  <a:srgbClr val="00FF00"/>
                </a:solidFill>
              </a:rPr>
              <a:t>Na,K)Ca</a:t>
            </a:r>
            <a:r>
              <a:rPr lang="en-US" altLang="el-GR" sz="4000" baseline="-25000">
                <a:solidFill>
                  <a:srgbClr val="00FF00"/>
                </a:solidFill>
              </a:rPr>
              <a:t>2</a:t>
            </a:r>
            <a:r>
              <a:rPr lang="en-US" altLang="el-GR" sz="4000">
                <a:solidFill>
                  <a:srgbClr val="00FF00"/>
                </a:solidFill>
              </a:rPr>
              <a:t>(Mg,Fe,Al)</a:t>
            </a:r>
            <a:r>
              <a:rPr lang="en-US" altLang="el-GR" sz="4000" baseline="-25000">
                <a:solidFill>
                  <a:srgbClr val="00FF00"/>
                </a:solidFill>
              </a:rPr>
              <a:t>5</a:t>
            </a:r>
            <a:r>
              <a:rPr lang="en-US" altLang="el-GR" sz="4000">
                <a:solidFill>
                  <a:srgbClr val="FF6600"/>
                </a:solidFill>
              </a:rPr>
              <a:t>(Si,Al)</a:t>
            </a:r>
            <a:r>
              <a:rPr lang="en-US" altLang="el-GR" sz="4000" baseline="-25000">
                <a:solidFill>
                  <a:srgbClr val="FF6600"/>
                </a:solidFill>
              </a:rPr>
              <a:t>8</a:t>
            </a:r>
            <a:r>
              <a:rPr lang="en-US" altLang="el-GR" sz="4000">
                <a:solidFill>
                  <a:srgbClr val="FF6600"/>
                </a:solidFill>
              </a:rPr>
              <a:t>O</a:t>
            </a:r>
            <a:r>
              <a:rPr lang="en-US" altLang="el-GR" sz="4000" baseline="-25000">
                <a:solidFill>
                  <a:srgbClr val="FF6600"/>
                </a:solidFill>
              </a:rPr>
              <a:t>22</a:t>
            </a:r>
            <a:r>
              <a:rPr lang="en-US" altLang="el-GR" sz="4000">
                <a:solidFill>
                  <a:schemeClr val="hlink"/>
                </a:solidFill>
              </a:rPr>
              <a:t>(OH)</a:t>
            </a:r>
            <a:r>
              <a:rPr lang="en-US" altLang="el-GR" sz="4000" baseline="-25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250C2FCF-D870-45B3-B975-B78CA2A21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8" y="1752600"/>
            <a:ext cx="65928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Αμφίβολοι </a:t>
            </a:r>
            <a:r>
              <a:rPr lang="el-GR" altLang="el-GR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(</a:t>
            </a:r>
            <a:r>
              <a:rPr lang="en-US" altLang="el-GR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Si:O = </a:t>
            </a:r>
            <a:r>
              <a:rPr lang="el-GR" altLang="el-GR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4</a:t>
            </a:r>
            <a:r>
              <a:rPr lang="en-US" altLang="el-GR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:</a:t>
            </a:r>
            <a:r>
              <a:rPr lang="el-GR" altLang="el-GR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11)</a:t>
            </a:r>
            <a:endParaRPr lang="el-GR" altLang="el-GR" sz="4400" baseline="300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pic>
        <p:nvPicPr>
          <p:cNvPr id="69641" name="Picture 9">
            <a:extLst>
              <a:ext uri="{FF2B5EF4-FFF2-40B4-BE49-F238E27FC236}">
                <a16:creationId xmlns:a16="http://schemas.microsoft.com/office/drawing/2014/main" id="{0550D2F3-A6EA-410A-92A8-5D60494F5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582863"/>
            <a:ext cx="2057400" cy="306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5" name="Picture 9">
            <a:extLst>
              <a:ext uri="{FF2B5EF4-FFF2-40B4-BE49-F238E27FC236}">
                <a16:creationId xmlns:a16="http://schemas.microsoft.com/office/drawing/2014/main" id="{5B185380-27F9-47D6-B371-205ED63EE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536700"/>
            <a:ext cx="7570787" cy="50927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58" name="Rectangle 2">
            <a:extLst>
              <a:ext uri="{FF2B5EF4-FFF2-40B4-BE49-F238E27FC236}">
                <a16:creationId xmlns:a16="http://schemas.microsoft.com/office/drawing/2014/main" id="{AF6002A5-7996-46D8-9C5C-038238297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4938" y="304800"/>
            <a:ext cx="3806825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Φυλλοπυριτικά</a:t>
            </a:r>
            <a:endParaRPr lang="el-GR" altLang="el-GR" b="1" baseline="30000">
              <a:solidFill>
                <a:srgbClr val="FF6600"/>
              </a:solidFill>
            </a:endParaRP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83F4AF88-3BC8-4A56-89E4-CCBC3BB47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568450"/>
            <a:ext cx="1438275" cy="15557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4800" b="1">
                <a:solidFill>
                  <a:srgbClr val="FF6600"/>
                </a:solidFill>
              </a:rPr>
              <a:t>Si:O</a:t>
            </a:r>
            <a:endParaRPr lang="en-US" altLang="el-GR" sz="4800" b="1">
              <a:solidFill>
                <a:srgbClr val="FF6600"/>
              </a:solidFill>
            </a:endParaRPr>
          </a:p>
          <a:p>
            <a:pPr algn="ctr"/>
            <a:r>
              <a:rPr lang="el-GR" altLang="el-GR" sz="4800" b="1">
                <a:solidFill>
                  <a:srgbClr val="FF6600"/>
                </a:solidFill>
              </a:rPr>
              <a:t>2</a:t>
            </a:r>
            <a:r>
              <a:rPr lang="en-US" altLang="el-GR" sz="4800" b="1">
                <a:solidFill>
                  <a:srgbClr val="FF6600"/>
                </a:solidFill>
              </a:rPr>
              <a:t>:</a:t>
            </a:r>
            <a:r>
              <a:rPr lang="el-GR" altLang="el-GR" sz="4800" b="1">
                <a:solidFill>
                  <a:srgbClr val="FF6600"/>
                </a:solidFill>
              </a:rPr>
              <a:t>5</a:t>
            </a:r>
            <a:endParaRPr lang="el-GR" altLang="el-GR" sz="4800" b="1" baseline="3000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DFBF6A21-AF49-4A12-BC7A-0B0A218270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4938" y="304800"/>
            <a:ext cx="3806825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Φυλλοπυριτικά</a:t>
            </a:r>
            <a:endParaRPr lang="el-GR" altLang="el-GR" b="1" baseline="30000">
              <a:solidFill>
                <a:srgbClr val="FF6600"/>
              </a:solidFill>
            </a:endParaRP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81C923DD-E544-43B3-80F7-98E6837DD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5938" y="2362200"/>
            <a:ext cx="5351462" cy="3457575"/>
          </a:xfrm>
          <a:noFill/>
          <a:ln/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Μοσχοβίτης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4800">
                <a:solidFill>
                  <a:srgbClr val="00FF00"/>
                </a:solidFill>
              </a:rPr>
              <a:t>KAl</a:t>
            </a:r>
            <a:r>
              <a:rPr lang="en-US" altLang="el-GR" baseline="-25000">
                <a:solidFill>
                  <a:srgbClr val="00FF00"/>
                </a:solidFill>
              </a:rPr>
              <a:t>2</a:t>
            </a:r>
            <a:r>
              <a:rPr lang="en-US" altLang="el-GR" sz="4800">
                <a:solidFill>
                  <a:srgbClr val="FF6600"/>
                </a:solidFill>
              </a:rPr>
              <a:t>(AlSi</a:t>
            </a:r>
            <a:r>
              <a:rPr lang="en-US" altLang="el-GR" baseline="-25000">
                <a:solidFill>
                  <a:srgbClr val="FF6600"/>
                </a:solidFill>
              </a:rPr>
              <a:t>3</a:t>
            </a:r>
            <a:r>
              <a:rPr lang="en-US" altLang="el-GR" sz="4800">
                <a:solidFill>
                  <a:srgbClr val="FF6600"/>
                </a:solidFill>
              </a:rPr>
              <a:t>)O</a:t>
            </a:r>
            <a:r>
              <a:rPr lang="en-US" altLang="el-GR" baseline="-25000">
                <a:solidFill>
                  <a:srgbClr val="FF6600"/>
                </a:solidFill>
              </a:rPr>
              <a:t>10</a:t>
            </a:r>
            <a:r>
              <a:rPr lang="en-US" altLang="el-GR" sz="4800">
                <a:solidFill>
                  <a:schemeClr val="hlink"/>
                </a:solidFill>
              </a:rPr>
              <a:t>(OH)</a:t>
            </a:r>
            <a:r>
              <a:rPr lang="en-US" altLang="el-GR" baseline="-25000">
                <a:solidFill>
                  <a:schemeClr val="hlink"/>
                </a:solidFill>
              </a:rPr>
              <a:t>2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Τάλκης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4800">
                <a:solidFill>
                  <a:srgbClr val="00FF00"/>
                </a:solidFill>
              </a:rPr>
              <a:t>Mg</a:t>
            </a:r>
            <a:r>
              <a:rPr lang="en-US" altLang="el-GR" baseline="-25000">
                <a:solidFill>
                  <a:srgbClr val="00FF00"/>
                </a:solidFill>
              </a:rPr>
              <a:t>3</a:t>
            </a:r>
            <a:r>
              <a:rPr lang="en-US" altLang="el-GR" sz="4800">
                <a:solidFill>
                  <a:srgbClr val="FF6600"/>
                </a:solidFill>
              </a:rPr>
              <a:t>Si</a:t>
            </a:r>
            <a:r>
              <a:rPr lang="en-US" altLang="el-GR" baseline="-25000">
                <a:solidFill>
                  <a:srgbClr val="FF6600"/>
                </a:solidFill>
              </a:rPr>
              <a:t>4</a:t>
            </a:r>
            <a:r>
              <a:rPr lang="en-US" altLang="el-GR" sz="4800">
                <a:solidFill>
                  <a:srgbClr val="FF6600"/>
                </a:solidFill>
              </a:rPr>
              <a:t>O</a:t>
            </a:r>
            <a:r>
              <a:rPr lang="en-US" altLang="el-GR" baseline="-25000">
                <a:solidFill>
                  <a:srgbClr val="FF6600"/>
                </a:solidFill>
              </a:rPr>
              <a:t>10</a:t>
            </a:r>
            <a:r>
              <a:rPr lang="en-US" altLang="el-GR" sz="4800">
                <a:solidFill>
                  <a:schemeClr val="hlink"/>
                </a:solidFill>
              </a:rPr>
              <a:t>(OH)</a:t>
            </a:r>
            <a:r>
              <a:rPr lang="en-US" altLang="el-GR" baseline="-25000">
                <a:solidFill>
                  <a:schemeClr val="hlink"/>
                </a:solidFill>
              </a:rPr>
              <a:t>2</a:t>
            </a:r>
          </a:p>
        </p:txBody>
      </p:sp>
      <p:pic>
        <p:nvPicPr>
          <p:cNvPr id="71689" name="Picture 9">
            <a:extLst>
              <a:ext uri="{FF2B5EF4-FFF2-40B4-BE49-F238E27FC236}">
                <a16:creationId xmlns:a16="http://schemas.microsoft.com/office/drawing/2014/main" id="{A3156D93-EFDB-4C9B-AA3C-4BED4C5D7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655888"/>
            <a:ext cx="2057400" cy="291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>
            <a:extLst>
              <a:ext uri="{FF2B5EF4-FFF2-40B4-BE49-F238E27FC236}">
                <a16:creationId xmlns:a16="http://schemas.microsoft.com/office/drawing/2014/main" id="{645B2375-C1AA-4F8E-83E9-B6547F4691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45064" name="Rectangle 8">
            <a:extLst>
              <a:ext uri="{FF2B5EF4-FFF2-40B4-BE49-F238E27FC236}">
                <a16:creationId xmlns:a16="http://schemas.microsoft.com/office/drawing/2014/main" id="{29A6F757-3622-4D4E-B60B-B7D026971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6988" y="533400"/>
            <a:ext cx="3960812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Η δομή της γης</a:t>
            </a:r>
          </a:p>
        </p:txBody>
      </p:sp>
      <p:pic>
        <p:nvPicPr>
          <p:cNvPr id="45068" name="Picture 12">
            <a:extLst>
              <a:ext uri="{FF2B5EF4-FFF2-40B4-BE49-F238E27FC236}">
                <a16:creationId xmlns:a16="http://schemas.microsoft.com/office/drawing/2014/main" id="{74B1F1CB-582A-4101-BCB0-54AF18BC9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1435100"/>
            <a:ext cx="7305675" cy="51943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10" name="Picture 6">
            <a:extLst>
              <a:ext uri="{FF2B5EF4-FFF2-40B4-BE49-F238E27FC236}">
                <a16:creationId xmlns:a16="http://schemas.microsoft.com/office/drawing/2014/main" id="{3FDDED09-8F61-4B33-9B31-BDDDD5031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624013"/>
            <a:ext cx="7334250" cy="4929187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6" name="Rectangle 2">
            <a:extLst>
              <a:ext uri="{FF2B5EF4-FFF2-40B4-BE49-F238E27FC236}">
                <a16:creationId xmlns:a16="http://schemas.microsoft.com/office/drawing/2014/main" id="{2D5E6308-19D9-455E-8886-AB92F2D9E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304800"/>
            <a:ext cx="3641725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Τεκτοπυριτικά</a:t>
            </a:r>
            <a:endParaRPr lang="el-GR" altLang="el-GR" b="1" baseline="30000">
              <a:solidFill>
                <a:srgbClr val="FF6600"/>
              </a:solidFill>
            </a:endParaRP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C2EB327B-0FCB-4F82-822C-75B74517B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2725" y="1797050"/>
            <a:ext cx="1438275" cy="15557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4800" b="1">
                <a:solidFill>
                  <a:srgbClr val="FF6600"/>
                </a:solidFill>
              </a:rPr>
              <a:t>Si:O</a:t>
            </a:r>
            <a:endParaRPr lang="en-US" altLang="el-GR" sz="4800" b="1">
              <a:solidFill>
                <a:srgbClr val="FF6600"/>
              </a:solidFill>
            </a:endParaRPr>
          </a:p>
          <a:p>
            <a:pPr algn="ctr"/>
            <a:r>
              <a:rPr lang="el-GR" altLang="el-GR" sz="4800" b="1">
                <a:solidFill>
                  <a:srgbClr val="FF6600"/>
                </a:solidFill>
              </a:rPr>
              <a:t>1</a:t>
            </a:r>
            <a:r>
              <a:rPr lang="en-US" altLang="el-GR" sz="4800" b="1">
                <a:solidFill>
                  <a:srgbClr val="FF6600"/>
                </a:solidFill>
              </a:rPr>
              <a:t>:</a:t>
            </a:r>
            <a:r>
              <a:rPr lang="el-GR" altLang="el-GR" sz="4800" b="1">
                <a:solidFill>
                  <a:srgbClr val="FF6600"/>
                </a:solidFill>
              </a:rPr>
              <a:t>2</a:t>
            </a:r>
            <a:endParaRPr lang="el-GR" altLang="el-GR" sz="4800" b="1" baseline="3000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FA78031-61B5-462F-AC4A-5C6E8B516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304800"/>
            <a:ext cx="3641725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Τεκτοπυριτικά</a:t>
            </a:r>
            <a:endParaRPr lang="el-GR" altLang="el-GR" b="1" baseline="30000">
              <a:solidFill>
                <a:srgbClr val="FF6600"/>
              </a:solidFill>
            </a:endParaRP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AB15C97E-D04A-4FD1-AD62-1B2C1781A1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5775" y="2362200"/>
            <a:ext cx="2892425" cy="3457575"/>
          </a:xfrm>
          <a:noFill/>
          <a:ln/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Χαλαζίας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4800">
                <a:solidFill>
                  <a:srgbClr val="FF6600"/>
                </a:solidFill>
              </a:rPr>
              <a:t>SiO</a:t>
            </a:r>
            <a:r>
              <a:rPr lang="el-GR" altLang="el-GR" baseline="-25000">
                <a:solidFill>
                  <a:srgbClr val="FF6600"/>
                </a:solidFill>
              </a:rPr>
              <a:t>2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4800" b="1"/>
              <a:t>Αστριος</a:t>
            </a:r>
            <a:endParaRPr lang="en-US" altLang="el-GR" sz="4800" b="1"/>
          </a:p>
          <a:p>
            <a:pPr>
              <a:buFont typeface="Wingdings" panose="05000000000000000000" pitchFamily="2" charset="2"/>
              <a:buNone/>
            </a:pPr>
            <a:r>
              <a:rPr lang="en-US" altLang="el-GR" sz="4800">
                <a:solidFill>
                  <a:srgbClr val="00FF00"/>
                </a:solidFill>
              </a:rPr>
              <a:t>K</a:t>
            </a:r>
            <a:r>
              <a:rPr lang="en-US" altLang="el-GR" sz="4800">
                <a:solidFill>
                  <a:srgbClr val="FF6600"/>
                </a:solidFill>
              </a:rPr>
              <a:t>AlSi</a:t>
            </a:r>
            <a:r>
              <a:rPr lang="en-US" altLang="el-GR" baseline="-25000">
                <a:solidFill>
                  <a:srgbClr val="FF6600"/>
                </a:solidFill>
              </a:rPr>
              <a:t>3</a:t>
            </a:r>
            <a:r>
              <a:rPr lang="en-US" altLang="el-GR" sz="4800">
                <a:solidFill>
                  <a:srgbClr val="FF6600"/>
                </a:solidFill>
              </a:rPr>
              <a:t>O</a:t>
            </a:r>
            <a:r>
              <a:rPr lang="en-US" altLang="el-GR" baseline="-25000">
                <a:solidFill>
                  <a:srgbClr val="FF6600"/>
                </a:solidFill>
              </a:rPr>
              <a:t>8</a:t>
            </a:r>
            <a:endParaRPr lang="en-US" altLang="el-GR" baseline="-25000">
              <a:solidFill>
                <a:schemeClr val="hlink"/>
              </a:solidFill>
            </a:endParaRPr>
          </a:p>
        </p:txBody>
      </p:sp>
      <p:pic>
        <p:nvPicPr>
          <p:cNvPr id="73736" name="Picture 8">
            <a:extLst>
              <a:ext uri="{FF2B5EF4-FFF2-40B4-BE49-F238E27FC236}">
                <a16:creationId xmlns:a16="http://schemas.microsoft.com/office/drawing/2014/main" id="{61469392-F1E7-4F4E-8FED-3238B32A1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00313"/>
            <a:ext cx="2057400" cy="322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>
            <a:extLst>
              <a:ext uri="{FF2B5EF4-FFF2-40B4-BE49-F238E27FC236}">
                <a16:creationId xmlns:a16="http://schemas.microsoft.com/office/drawing/2014/main" id="{E308B3A0-1270-481B-BFE6-8132DA253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B5AB98C6-7153-44C7-A816-0DA965BAB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16263" y="533400"/>
            <a:ext cx="2979737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Τα στοιχεία</a:t>
            </a:r>
          </a:p>
        </p:txBody>
      </p:sp>
      <p:pic>
        <p:nvPicPr>
          <p:cNvPr id="49159" name="Picture 7">
            <a:extLst>
              <a:ext uri="{FF2B5EF4-FFF2-40B4-BE49-F238E27FC236}">
                <a16:creationId xmlns:a16="http://schemas.microsoft.com/office/drawing/2014/main" id="{2CFFDAF9-BCDB-4A27-8749-851D17EE3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6625"/>
            <a:ext cx="7315200" cy="4270375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>
            <a:extLst>
              <a:ext uri="{FF2B5EF4-FFF2-40B4-BE49-F238E27FC236}">
                <a16:creationId xmlns:a16="http://schemas.microsoft.com/office/drawing/2014/main" id="{F443F9D9-6BFD-4C33-A8CD-C3EC919122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C9BC38B0-CF36-44ED-9ABA-85124FDC7B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68275"/>
            <a:ext cx="3079750" cy="1431925"/>
          </a:xfrm>
          <a:noFill/>
          <a:ln/>
        </p:spPr>
        <p:txBody>
          <a:bodyPr wrap="none">
            <a:spAutoFit/>
          </a:bodyPr>
          <a:lstStyle/>
          <a:p>
            <a:r>
              <a:rPr lang="el-GR" altLang="el-GR"/>
              <a:t>Η σύσταση </a:t>
            </a:r>
            <a:br>
              <a:rPr lang="el-GR" altLang="el-GR"/>
            </a:br>
            <a:r>
              <a:rPr lang="el-GR" altLang="el-GR"/>
              <a:t>της γης</a:t>
            </a:r>
          </a:p>
        </p:txBody>
      </p:sp>
      <p:pic>
        <p:nvPicPr>
          <p:cNvPr id="46089" name="Picture 9">
            <a:extLst>
              <a:ext uri="{FF2B5EF4-FFF2-40B4-BE49-F238E27FC236}">
                <a16:creationId xmlns:a16="http://schemas.microsoft.com/office/drawing/2014/main" id="{F6CBBFF8-543B-4851-B0D2-CE77F0A8D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1000"/>
            <a:ext cx="4827588" cy="60071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63EA36D-6638-44DA-A707-C8E2E6801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9375F20C-7EC2-45DE-BBF8-3D479911F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68275"/>
            <a:ext cx="3079750" cy="1431925"/>
          </a:xfrm>
          <a:noFill/>
          <a:ln/>
        </p:spPr>
        <p:txBody>
          <a:bodyPr wrap="none">
            <a:spAutoFit/>
          </a:bodyPr>
          <a:lstStyle/>
          <a:p>
            <a:r>
              <a:rPr lang="el-GR" altLang="el-GR"/>
              <a:t>Η σύσταση </a:t>
            </a:r>
            <a:br>
              <a:rPr lang="el-GR" altLang="el-GR"/>
            </a:br>
            <a:r>
              <a:rPr lang="el-GR" altLang="el-GR"/>
              <a:t>της γης</a:t>
            </a:r>
          </a:p>
        </p:txBody>
      </p:sp>
      <p:pic>
        <p:nvPicPr>
          <p:cNvPr id="47112" name="Picture 8">
            <a:extLst>
              <a:ext uri="{FF2B5EF4-FFF2-40B4-BE49-F238E27FC236}">
                <a16:creationId xmlns:a16="http://schemas.microsoft.com/office/drawing/2014/main" id="{A824CCB1-7252-472E-8745-9E7EA982A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143000"/>
            <a:ext cx="5934075" cy="5386388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B775C2D-2C1B-48E2-A69D-4562B0261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378D66-F231-44BB-A6E4-9EF6E1167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8675" y="533400"/>
            <a:ext cx="4894263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Η σύσταση της γης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4C6CBD14-4431-4826-9AA6-1032CC69F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624013"/>
            <a:ext cx="8220075" cy="515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>
            <a:extLst>
              <a:ext uri="{FF2B5EF4-FFF2-40B4-BE49-F238E27FC236}">
                <a16:creationId xmlns:a16="http://schemas.microsoft.com/office/drawing/2014/main" id="{DB44A3B1-59F4-4F80-8499-E812E6E83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1750" y="533400"/>
            <a:ext cx="65087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Ο στερεός φλοιός της γης</a:t>
            </a:r>
          </a:p>
        </p:txBody>
      </p:sp>
      <p:pic>
        <p:nvPicPr>
          <p:cNvPr id="48138" name="Picture 10">
            <a:extLst>
              <a:ext uri="{FF2B5EF4-FFF2-40B4-BE49-F238E27FC236}">
                <a16:creationId xmlns:a16="http://schemas.microsoft.com/office/drawing/2014/main" id="{20C13F25-9751-40DA-9A0D-A6E4A3592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49400"/>
            <a:ext cx="619125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9" name="Picture 11">
            <a:extLst>
              <a:ext uri="{FF2B5EF4-FFF2-40B4-BE49-F238E27FC236}">
                <a16:creationId xmlns:a16="http://schemas.microsoft.com/office/drawing/2014/main" id="{5F022BF2-CCCF-4EB1-ACBA-18CB2747F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54163"/>
            <a:ext cx="2578100" cy="512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>
            <a:extLst>
              <a:ext uri="{FF2B5EF4-FFF2-40B4-BE49-F238E27FC236}">
                <a16:creationId xmlns:a16="http://schemas.microsoft.com/office/drawing/2014/main" id="{B7D9A805-5D60-4868-A7E7-051868A4B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1750" y="533400"/>
            <a:ext cx="6508750" cy="762000"/>
          </a:xfrm>
          <a:noFill/>
          <a:ln/>
        </p:spPr>
        <p:txBody>
          <a:bodyPr wrap="none">
            <a:spAutoFit/>
          </a:bodyPr>
          <a:lstStyle/>
          <a:p>
            <a:pPr algn="ctr"/>
            <a:r>
              <a:rPr lang="el-GR" altLang="el-GR"/>
              <a:t>Ο στερεός φλοιός της γης</a:t>
            </a:r>
          </a:p>
        </p:txBody>
      </p:sp>
      <p:pic>
        <p:nvPicPr>
          <p:cNvPr id="50184" name="Picture 8">
            <a:extLst>
              <a:ext uri="{FF2B5EF4-FFF2-40B4-BE49-F238E27FC236}">
                <a16:creationId xmlns:a16="http://schemas.microsoft.com/office/drawing/2014/main" id="{01D5389B-B646-4B37-A610-8150065A5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6858000" cy="4664075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Δίνη">
  <a:themeElements>
    <a:clrScheme name="Δίνη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Δίν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Δίνη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νη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νη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Designs\Δίνη.pot</Template>
  <TotalTime>297</TotalTime>
  <Words>252</Words>
  <Application>Microsoft Office PowerPoint</Application>
  <PresentationFormat>Προβολή στην οθόνη (4:3)</PresentationFormat>
  <Paragraphs>91</Paragraphs>
  <Slides>31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6" baseType="lpstr">
      <vt:lpstr>Arial</vt:lpstr>
      <vt:lpstr>Tahoma</vt:lpstr>
      <vt:lpstr>Wingdings</vt:lpstr>
      <vt:lpstr>Times New Roman</vt:lpstr>
      <vt:lpstr>Δίνη</vt:lpstr>
      <vt:lpstr>Πυριτικά ορυκτά</vt:lpstr>
      <vt:lpstr>Η γη από ψηλά</vt:lpstr>
      <vt:lpstr>Η δομή της γης</vt:lpstr>
      <vt:lpstr>Τα στοιχεία</vt:lpstr>
      <vt:lpstr>Η σύσταση  της γης</vt:lpstr>
      <vt:lpstr>Η σύσταση  της γης</vt:lpstr>
      <vt:lpstr>Η σύσταση της γης</vt:lpstr>
      <vt:lpstr>Ο στερεός φλοιός της γης</vt:lpstr>
      <vt:lpstr>Ο στερεός φλοιός της γης</vt:lpstr>
      <vt:lpstr>Τετράεδρο πυριτίου</vt:lpstr>
      <vt:lpstr>Τετράεδρο πυριτίου</vt:lpstr>
      <vt:lpstr>Τετράεδρο πυριτίου</vt:lpstr>
      <vt:lpstr>Πολυμερισμός</vt:lpstr>
      <vt:lpstr>Πολυμερισμός</vt:lpstr>
      <vt:lpstr>Πολυμερισμός</vt:lpstr>
      <vt:lpstr>Πολυμερισμός</vt:lpstr>
      <vt:lpstr>Πυριτικά ορυκτά</vt:lpstr>
      <vt:lpstr>Νησοπυριτικά</vt:lpstr>
      <vt:lpstr>Νησοπυριτικά</vt:lpstr>
      <vt:lpstr>Νησοπυριτικά</vt:lpstr>
      <vt:lpstr>Σωροπυριτικά</vt:lpstr>
      <vt:lpstr>Σωροπυριτικά</vt:lpstr>
      <vt:lpstr>Κυκλοπυριτικά</vt:lpstr>
      <vt:lpstr>Κυκλοπυριτικά</vt:lpstr>
      <vt:lpstr>Ινοπυριτικά</vt:lpstr>
      <vt:lpstr>Ινοπυριτικά</vt:lpstr>
      <vt:lpstr>Ινοπυριτικά</vt:lpstr>
      <vt:lpstr>Φυλλοπυριτικά</vt:lpstr>
      <vt:lpstr>Φυλλοπυριτικά</vt:lpstr>
      <vt:lpstr>Τεκτοπυριτικά</vt:lpstr>
      <vt:lpstr>Τεκτοπυριτικά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Πυριτικά</dc:title>
  <dc:creator>ST</dc:creator>
  <cp:lastModifiedBy>Triantafyllos Soldatos</cp:lastModifiedBy>
  <cp:revision>75</cp:revision>
  <cp:lastPrinted>2004-10-06T16:16:22Z</cp:lastPrinted>
  <dcterms:created xsi:type="dcterms:W3CDTF">2002-12-01T15:39:30Z</dcterms:created>
  <dcterms:modified xsi:type="dcterms:W3CDTF">2020-11-26T15:10:40Z</dcterms:modified>
</cp:coreProperties>
</file>