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91" r:id="rId5"/>
    <p:sldId id="288" r:id="rId6"/>
    <p:sldId id="289" r:id="rId7"/>
    <p:sldId id="292" r:id="rId8"/>
    <p:sldId id="293" r:id="rId9"/>
    <p:sldId id="329" r:id="rId10"/>
    <p:sldId id="330" r:id="rId11"/>
    <p:sldId id="331" r:id="rId12"/>
    <p:sldId id="333" r:id="rId13"/>
    <p:sldId id="299" r:id="rId14"/>
    <p:sldId id="326" r:id="rId15"/>
    <p:sldId id="328" r:id="rId16"/>
    <p:sldId id="306" r:id="rId17"/>
    <p:sldId id="290" r:id="rId18"/>
    <p:sldId id="307" r:id="rId19"/>
    <p:sldId id="342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7" r:id="rId29"/>
    <p:sldId id="318" r:id="rId30"/>
    <p:sldId id="319" r:id="rId31"/>
    <p:sldId id="320" r:id="rId32"/>
    <p:sldId id="321" r:id="rId33"/>
    <p:sldId id="316" r:id="rId34"/>
    <p:sldId id="322" r:id="rId35"/>
    <p:sldId id="323" r:id="rId36"/>
    <p:sldId id="324" r:id="rId37"/>
    <p:sldId id="325" r:id="rId38"/>
    <p:sldId id="334" r:id="rId39"/>
    <p:sldId id="335" r:id="rId40"/>
    <p:sldId id="336" r:id="rId41"/>
    <p:sldId id="337" r:id="rId42"/>
    <p:sldId id="338" r:id="rId43"/>
    <p:sldId id="340" r:id="rId44"/>
    <p:sldId id="339" r:id="rId45"/>
    <p:sldId id="34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FF66"/>
    <a:srgbClr val="010000"/>
    <a:srgbClr val="FFCC00"/>
    <a:srgbClr val="CC9900"/>
    <a:srgbClr val="FF66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16" y="114"/>
      </p:cViewPr>
      <p:guideLst>
        <p:guide orient="horz" pos="34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627A804-564C-4FAF-9262-B40222A38AF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altLang="el-GR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9E6AD55-7337-468D-9B07-9E0DBB6A59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pPr lvl="0"/>
            <a:r>
              <a:rPr lang="el-GR" altLang="el-GR" noProof="0"/>
              <a:t>Κάντε κλικ για να επεξεργαστείτε τον τίτλο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4C1231D9-CC97-4D3B-93BC-253A59E6B0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87A26F1C-2FF6-4F7F-8A74-5DA899B4F1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l-GR" altLang="el-GR"/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7DFA71D5-3673-428F-9B8E-FE6060AC69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l-GR" altLang="el-GR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F42E44E8-651F-4FEA-BFFA-D81E1D0874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B022AF28-4E43-4A6D-941E-7473D0EC57A9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273C5E24-8AA2-4194-8D53-105D72A9934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altLang="el-G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2ED6ED-E386-4640-A01C-4C2AF87D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370D60C-146D-4F1C-B0F4-D968E5E5B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9D5C02-1B82-40C8-9A83-4A9B123E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1D0F82-54D3-419A-BC56-EBB33703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FB2E76-C0E3-41E2-9862-435B68FB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9900A-B40B-4655-BDEA-92AB8DCC3AE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1499225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4C87A83-2A52-438B-91F8-3570D0ED0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6D03532-38CC-4EED-A065-1170DCEE4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55377BB-0B20-4B1B-BCC5-D33C30F3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93DC284-822C-4089-9677-9532BCDA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EB4AF5F-BFC7-4002-AF7A-6A66DC56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C9591-EEA6-4563-ADD0-65C3DE656FB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0261273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CD74B0-A0C9-4F95-A872-DCDFA6C8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CFC792-E7BD-43C4-A71F-F630C25D5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75AC9F-F9ED-44B7-B63E-3731E2E9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32E315-7CB4-43E3-93C0-ED3490F6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FA211B-8CF3-44DE-BF39-81F6096D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05005-B63C-4371-944C-EFEC968E0A4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9411148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2BAD44-7BBD-44EE-8209-8761F555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9D07DAA-0619-41BB-80A1-C6B91044E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0EBD664-5E8F-4C18-ADAC-EF31A6E4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F0B9A5-E38A-41EC-B192-9A24A1FF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4CEA9A-0439-4194-A052-F07FB51A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D9F7-9B5B-490A-BF5A-FF576127558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8217380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FC05BE-CBDB-4F0D-AB5A-BA5FED56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2A7176-1113-46CC-9C5D-F188A2207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BED8DB8-B876-42C9-AE20-73E687B6C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489F1F-999E-4912-91F7-73666D34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902F0BF-3CFB-43D1-9EAF-E9A927430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0B503EA-5A63-462B-BA66-E4D81BB0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0667E-7791-4E85-8530-E5D0B64DC70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1798364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B9F7EA-3DDD-4DC5-A30D-EAB906E38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6A39E0-78B0-491D-A7F7-7002D8D35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C5CC326-A99F-4A73-B335-A366E7C4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66CD3A8-B967-4465-BA52-475147A81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EDE6F61-D4EA-4FBB-8E2E-FE60287A7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A9CEB5A-71CE-457B-8873-E0030FF8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94E3FBE-D3F9-4FF1-8FDC-51F4F467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C45216C-B026-4DFC-A721-F3B4CFB6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7E013-03CA-4919-B484-7EE0A60747D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006743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5847CE-BDB9-4B53-90A4-AF0457A7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4C68719-7E60-4D30-9365-0F075C8E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04B6311-7324-484C-B41B-57B123162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0FC0FD8-E158-4B44-92F8-35F2D8B2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B71F8-2AEB-4768-B9E5-5AF45918B80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2425583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49E1118-FC34-4A4E-ABB3-A5D86D11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8C16555-7493-4E5A-8165-3A53F9B9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1121108-04D4-4810-AD4B-7834404F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B8859-D961-4C20-84C2-9FAA38227E1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8784113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E3114B-9B2F-485F-A009-10CAD17A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B553C8-A5F7-474F-B1FD-60A44842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2D0DEA-6C7A-4D6C-9914-24F7F0FF6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ADEAD4D-A66F-497C-B949-F3B3AF1C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2A38553-732C-49FC-90CF-A33870BB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EC0D640-4074-4E64-BD43-A657920E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93D82-784D-42FF-9C47-78F21261A56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2778293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3A9B8B-99F3-4A51-BA8A-54E4F3A02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A6141DC-6949-4AA4-9115-E92269386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003C2CD-4666-4843-BB07-784A7271B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94BF35E-285E-48E8-A817-F643F8B0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FBC74C0-6523-4A74-8703-8D21A297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05D2C9-8094-4828-9485-A957A8E4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FFE70-3CB1-4963-9311-D44B5D71315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358335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D49EAD2-E0CF-4DBA-9C5B-E71D879CD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CF9568B-20DA-4519-AB32-358AF3D81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7D427F6B-73A2-42B9-AF53-B654A55E81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l-GR" altLang="el-GR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4823D2D8-B807-4113-B748-E7D4F4C266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l-GR" altLang="el-GR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F49C4362-C199-45D8-9F44-1808AE202A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786E93B6-6944-4AFD-87D0-35D46211CF91}" type="slidenum">
              <a:rPr lang="el-GR" altLang="el-GR"/>
              <a:pPr/>
              <a:t>‹#›</a:t>
            </a:fld>
            <a:endParaRPr lang="el-GR" altLang="el-GR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65358231-C537-4754-A451-C93AC2D33A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C74A280-A738-4C7A-A17F-23363D7AA0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447800"/>
            <a:ext cx="7467600" cy="109855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l-GR" altLang="el-GR" b="1">
                <a:effectLst/>
              </a:rPr>
              <a:t>Πυριτικά ορυκτά</a:t>
            </a:r>
          </a:p>
        </p:txBody>
      </p:sp>
      <p:pic>
        <p:nvPicPr>
          <p:cNvPr id="40966" name="Picture 6">
            <a:extLst>
              <a:ext uri="{FF2B5EF4-FFF2-40B4-BE49-F238E27FC236}">
                <a16:creationId xmlns:a16="http://schemas.microsoft.com/office/drawing/2014/main" id="{C1F5897B-9F6F-41E5-B793-766F882E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038600"/>
            <a:ext cx="6208713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" name="Picture 6">
            <a:extLst>
              <a:ext uri="{FF2B5EF4-FFF2-40B4-BE49-F238E27FC236}">
                <a16:creationId xmlns:a16="http://schemas.microsoft.com/office/drawing/2014/main" id="{CB7E5504-D325-4D86-8C53-C7E0FCD5F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552700"/>
            <a:ext cx="88487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4" name="Rectangle 2">
            <a:extLst>
              <a:ext uri="{FF2B5EF4-FFF2-40B4-BE49-F238E27FC236}">
                <a16:creationId xmlns:a16="http://schemas.microsoft.com/office/drawing/2014/main" id="{2ECC62DC-0405-43FC-ADD8-4B962A3C8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6738" y="334963"/>
            <a:ext cx="5413375" cy="1189037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tabLst>
                <a:tab pos="3200400" algn="l"/>
                <a:tab pos="6459538" algn="l"/>
              </a:tabLst>
            </a:pPr>
            <a:r>
              <a:rPr lang="el-GR" altLang="el-GR" sz="4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Περιθώρια σύγκλισης</a:t>
            </a:r>
            <a:br>
              <a:rPr lang="el-GR" altLang="el-GR" sz="4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el-GR" altLang="el-GR" sz="32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(ζώνες κατάδυσης)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3" name="Picture 7">
            <a:extLst>
              <a:ext uri="{FF2B5EF4-FFF2-40B4-BE49-F238E27FC236}">
                <a16:creationId xmlns:a16="http://schemas.microsoft.com/office/drawing/2014/main" id="{0A00351E-21FB-47B6-A929-91AB2D185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552700"/>
            <a:ext cx="85153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8" name="Rectangle 2">
            <a:extLst>
              <a:ext uri="{FF2B5EF4-FFF2-40B4-BE49-F238E27FC236}">
                <a16:creationId xmlns:a16="http://schemas.microsoft.com/office/drawing/2014/main" id="{C02BBF8B-35BC-4552-96D0-99F8BF259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6738" y="334963"/>
            <a:ext cx="5413375" cy="1189037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tabLst>
                <a:tab pos="3200400" algn="l"/>
                <a:tab pos="6459538" algn="l"/>
              </a:tabLst>
            </a:pPr>
            <a:r>
              <a:rPr lang="el-GR" altLang="el-GR" sz="4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Περιθώρια σύγκλισης</a:t>
            </a:r>
            <a:br>
              <a:rPr lang="el-GR" altLang="el-GR" sz="4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el-GR" altLang="el-GR" sz="32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(ζώνες σύγκρουσης)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D2A22C3-9AF8-447B-9D81-081745702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5388" y="457200"/>
            <a:ext cx="6716712" cy="701675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tabLst>
                <a:tab pos="3200400" algn="l"/>
                <a:tab pos="6459538" algn="l"/>
              </a:tabLst>
            </a:pPr>
            <a:r>
              <a:rPr lang="el-GR" altLang="el-GR" sz="4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Ρήγματα μετασχηματισμού</a:t>
            </a:r>
            <a:endParaRPr lang="el-GR" altLang="el-GR" sz="3200" b="1">
              <a:solidFill>
                <a:srgbClr val="FFCC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3910" name="Picture 6">
            <a:extLst>
              <a:ext uri="{FF2B5EF4-FFF2-40B4-BE49-F238E27FC236}">
                <a16:creationId xmlns:a16="http://schemas.microsoft.com/office/drawing/2014/main" id="{02309395-6E28-4692-9D7B-3EFF13F66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2152650"/>
            <a:ext cx="73056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Text Box 7">
            <a:extLst>
              <a:ext uri="{FF2B5EF4-FFF2-40B4-BE49-F238E27FC236}">
                <a16:creationId xmlns:a16="http://schemas.microsoft.com/office/drawing/2014/main" id="{137AD691-6C77-4F35-B72F-243F4D208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5257800"/>
            <a:ext cx="6704012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  <a:t>Τήξη μανδύα -</a:t>
            </a:r>
          </a:p>
          <a:p>
            <a:pPr algn="ctr"/>
            <a: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  <a:t>δημιουργία βασαλτικού μάγματος</a:t>
            </a:r>
          </a:p>
        </p:txBody>
      </p:sp>
      <p:sp>
        <p:nvSpPr>
          <p:cNvPr id="87048" name="Rectangle 8">
            <a:extLst>
              <a:ext uri="{FF2B5EF4-FFF2-40B4-BE49-F238E27FC236}">
                <a16:creationId xmlns:a16="http://schemas.microsoft.com/office/drawing/2014/main" id="{B1F39114-95A9-4F97-82DA-0253314D0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25" y="517525"/>
            <a:ext cx="5435600" cy="701675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tabLst>
                <a:tab pos="3200400" algn="l"/>
                <a:tab pos="6459538" algn="l"/>
              </a:tabLst>
            </a:pPr>
            <a:r>
              <a:rPr lang="el-GR" altLang="el-GR" sz="4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Μεσο-ωκεάνιες ράχες</a:t>
            </a:r>
          </a:p>
        </p:txBody>
      </p:sp>
      <p:pic>
        <p:nvPicPr>
          <p:cNvPr id="87051" name="Picture 11">
            <a:extLst>
              <a:ext uri="{FF2B5EF4-FFF2-40B4-BE49-F238E27FC236}">
                <a16:creationId xmlns:a16="http://schemas.microsoft.com/office/drawing/2014/main" id="{A1766650-449F-4437-888E-A2635564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047875"/>
            <a:ext cx="88106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52" name="Rectangle 12">
            <a:extLst>
              <a:ext uri="{FF2B5EF4-FFF2-40B4-BE49-F238E27FC236}">
                <a16:creationId xmlns:a16="http://schemas.microsoft.com/office/drawing/2014/main" id="{0627FF68-700E-421F-9755-86906705F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00400"/>
            <a:ext cx="1066800" cy="838200"/>
          </a:xfrm>
          <a:prstGeom prst="rect">
            <a:avLst/>
          </a:prstGeom>
          <a:noFill/>
          <a:ln w="38100">
            <a:solidFill>
              <a:srgbClr val="CC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>
            <a:extLst>
              <a:ext uri="{FF2B5EF4-FFF2-40B4-BE49-F238E27FC236}">
                <a16:creationId xmlns:a16="http://schemas.microsoft.com/office/drawing/2014/main" id="{25533A4B-288E-4EB7-AAB7-25D7992BC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76450"/>
            <a:ext cx="76200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Rectangle 3">
            <a:extLst>
              <a:ext uri="{FF2B5EF4-FFF2-40B4-BE49-F238E27FC236}">
                <a16:creationId xmlns:a16="http://schemas.microsoft.com/office/drawing/2014/main" id="{4B5800CC-13AA-4B2F-817F-78BB37CBF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25" y="517525"/>
            <a:ext cx="5435600" cy="701675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tabLst>
                <a:tab pos="3200400" algn="l"/>
                <a:tab pos="6459538" algn="l"/>
              </a:tabLst>
            </a:pPr>
            <a:r>
              <a:rPr lang="el-GR" altLang="el-GR" sz="4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Μεσο-ωκεάνιες ράχες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>
            <a:extLst>
              <a:ext uri="{FF2B5EF4-FFF2-40B4-BE49-F238E27FC236}">
                <a16:creationId xmlns:a16="http://schemas.microsoft.com/office/drawing/2014/main" id="{E3CF8947-B6A8-49DD-98A0-F0FB7E0AF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76450"/>
            <a:ext cx="76200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809" name="Line 25">
            <a:extLst>
              <a:ext uri="{FF2B5EF4-FFF2-40B4-BE49-F238E27FC236}">
                <a16:creationId xmlns:a16="http://schemas.microsoft.com/office/drawing/2014/main" id="{5D5773B4-6D09-4C9C-B244-F808373B08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3276600"/>
            <a:ext cx="8382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8810" name="Line 26">
            <a:extLst>
              <a:ext uri="{FF2B5EF4-FFF2-40B4-BE49-F238E27FC236}">
                <a16:creationId xmlns:a16="http://schemas.microsoft.com/office/drawing/2014/main" id="{4E4595C6-C67B-4DD5-B40E-3D46022E09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752600"/>
            <a:ext cx="914400" cy="1447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118787" name="Picture 3">
            <a:extLst>
              <a:ext uri="{FF2B5EF4-FFF2-40B4-BE49-F238E27FC236}">
                <a16:creationId xmlns:a16="http://schemas.microsoft.com/office/drawing/2014/main" id="{D5AB3B70-BF2E-4258-BB8F-A1C6DF8DB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8" name="Line 4">
            <a:extLst>
              <a:ext uri="{FF2B5EF4-FFF2-40B4-BE49-F238E27FC236}">
                <a16:creationId xmlns:a16="http://schemas.microsoft.com/office/drawing/2014/main" id="{7217B740-735F-4AE3-92C3-F68795A8D8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6019800"/>
            <a:ext cx="8382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118789" name="Picture 5">
            <a:extLst>
              <a:ext uri="{FF2B5EF4-FFF2-40B4-BE49-F238E27FC236}">
                <a16:creationId xmlns:a16="http://schemas.microsoft.com/office/drawing/2014/main" id="{60C54C63-BB15-4304-8A5F-1294BDC93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37052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0" name="Rectangle 6">
            <a:extLst>
              <a:ext uri="{FF2B5EF4-FFF2-40B4-BE49-F238E27FC236}">
                <a16:creationId xmlns:a16="http://schemas.microsoft.com/office/drawing/2014/main" id="{BAC82464-01F9-4B15-827E-5CBFF73A3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5400" y="517525"/>
            <a:ext cx="5435600" cy="701675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tabLst>
                <a:tab pos="3200400" algn="l"/>
                <a:tab pos="6459538" algn="l"/>
              </a:tabLst>
            </a:pPr>
            <a:r>
              <a:rPr lang="el-GR" altLang="el-GR" sz="4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Μεσο-ωκεάνιες ράχες</a:t>
            </a:r>
          </a:p>
        </p:txBody>
      </p:sp>
      <p:sp>
        <p:nvSpPr>
          <p:cNvPr id="118791" name="Line 7">
            <a:extLst>
              <a:ext uri="{FF2B5EF4-FFF2-40B4-BE49-F238E27FC236}">
                <a16:creationId xmlns:a16="http://schemas.microsoft.com/office/drawing/2014/main" id="{61782639-B2E6-4300-8649-39CB4B6AF9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5029200"/>
            <a:ext cx="0" cy="3810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8792" name="Line 8">
            <a:extLst>
              <a:ext uri="{FF2B5EF4-FFF2-40B4-BE49-F238E27FC236}">
                <a16:creationId xmlns:a16="http://schemas.microsoft.com/office/drawing/2014/main" id="{A973774B-3BB5-4374-84E3-85ECDB2FD0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5867400"/>
            <a:ext cx="6096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8795" name="Text Box 11">
            <a:extLst>
              <a:ext uri="{FF2B5EF4-FFF2-40B4-BE49-F238E27FC236}">
                <a16:creationId xmlns:a16="http://schemas.microsoft.com/office/drawing/2014/main" id="{BDF2B46B-C8FC-4575-9A9B-9E2D82A23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5410200"/>
            <a:ext cx="371475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Ol</a:t>
            </a:r>
            <a:endParaRPr lang="el-GR" altLang="el-GR" sz="1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18796" name="Text Box 12">
            <a:extLst>
              <a:ext uri="{FF2B5EF4-FFF2-40B4-BE49-F238E27FC236}">
                <a16:creationId xmlns:a16="http://schemas.microsoft.com/office/drawing/2014/main" id="{15C03256-366F-4F91-BB31-08EC8651A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400800"/>
            <a:ext cx="1001713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Χρωμίτης</a:t>
            </a:r>
          </a:p>
        </p:txBody>
      </p:sp>
      <p:sp>
        <p:nvSpPr>
          <p:cNvPr id="118797" name="Text Box 13">
            <a:extLst>
              <a:ext uri="{FF2B5EF4-FFF2-40B4-BE49-F238E27FC236}">
                <a16:creationId xmlns:a16="http://schemas.microsoft.com/office/drawing/2014/main" id="{9D893243-EF18-43B0-9AD9-FBC733532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6400800"/>
            <a:ext cx="1304925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Δουνίτης</a:t>
            </a:r>
            <a:r>
              <a:rPr lang="en-US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Ol</a:t>
            </a:r>
            <a:r>
              <a:rPr lang="el-GR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18801" name="Line 17">
            <a:extLst>
              <a:ext uri="{FF2B5EF4-FFF2-40B4-BE49-F238E27FC236}">
                <a16:creationId xmlns:a16="http://schemas.microsoft.com/office/drawing/2014/main" id="{A27CC6C1-5CD9-48B7-8CDD-0166695CBF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724400"/>
            <a:ext cx="8382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pic>
        <p:nvPicPr>
          <p:cNvPr id="118808" name="Picture 24">
            <a:extLst>
              <a:ext uri="{FF2B5EF4-FFF2-40B4-BE49-F238E27FC236}">
                <a16:creationId xmlns:a16="http://schemas.microsoft.com/office/drawing/2014/main" id="{5E48A0F2-FB02-4E15-9D83-0DB916372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187642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800" name="Text Box 16">
            <a:extLst>
              <a:ext uri="{FF2B5EF4-FFF2-40B4-BE49-F238E27FC236}">
                <a16:creationId xmlns:a16="http://schemas.microsoft.com/office/drawing/2014/main" id="{18992C2C-4707-4D0C-AD43-360FE0ED0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4953000"/>
            <a:ext cx="1743075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Γάββρος</a:t>
            </a:r>
            <a:r>
              <a:rPr lang="en-US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Px-Plag)</a:t>
            </a:r>
            <a:endParaRPr lang="el-GR" altLang="el-GR" sz="1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18804" name="Text Box 20">
            <a:extLst>
              <a:ext uri="{FF2B5EF4-FFF2-40B4-BE49-F238E27FC236}">
                <a16:creationId xmlns:a16="http://schemas.microsoft.com/office/drawing/2014/main" id="{6A901BD4-6AC9-44BE-BFF8-7220FF4DD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133600"/>
            <a:ext cx="1238250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Pillow </a:t>
            </a:r>
            <a:r>
              <a:rPr lang="el-GR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λάβες</a:t>
            </a:r>
            <a:endParaRPr lang="el-GR" altLang="el-GR" sz="1400"/>
          </a:p>
        </p:txBody>
      </p:sp>
      <p:sp>
        <p:nvSpPr>
          <p:cNvPr id="118807" name="Text Box 23">
            <a:extLst>
              <a:ext uri="{FF2B5EF4-FFF2-40B4-BE49-F238E27FC236}">
                <a16:creationId xmlns:a16="http://schemas.microsoft.com/office/drawing/2014/main" id="{465B6D91-B4B6-4CF4-AEB7-057497543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3505200"/>
            <a:ext cx="2095500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Βασάλτης</a:t>
            </a:r>
            <a:r>
              <a:rPr lang="en-US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Px-Ol-Plag)</a:t>
            </a:r>
            <a:endParaRPr lang="el-GR" altLang="el-GR" sz="1400"/>
          </a:p>
        </p:txBody>
      </p:sp>
      <p:sp>
        <p:nvSpPr>
          <p:cNvPr id="118811" name="Text Box 27">
            <a:extLst>
              <a:ext uri="{FF2B5EF4-FFF2-40B4-BE49-F238E27FC236}">
                <a16:creationId xmlns:a16="http://schemas.microsoft.com/office/drawing/2014/main" id="{F6433AD2-20D1-49A8-9BB2-B803596B4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2727325"/>
            <a:ext cx="4081462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el-GR" sz="6000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Οφειόλιθοι</a:t>
            </a:r>
            <a:endParaRPr lang="el-GR" altLang="el-GR" sz="6000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118812" name="Picture 28">
            <a:extLst>
              <a:ext uri="{FF2B5EF4-FFF2-40B4-BE49-F238E27FC236}">
                <a16:creationId xmlns:a16="http://schemas.microsoft.com/office/drawing/2014/main" id="{BD3C13C5-354C-4E46-8328-A44AA7D2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86375"/>
            <a:ext cx="18764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4" name="Text Box 10">
            <a:extLst>
              <a:ext uri="{FF2B5EF4-FFF2-40B4-BE49-F238E27FC236}">
                <a16:creationId xmlns:a16="http://schemas.microsoft.com/office/drawing/2014/main" id="{70E7BF3A-EA81-4DBC-99AF-D2639F6B0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6400800"/>
            <a:ext cx="1809750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Περιδοτίτης</a:t>
            </a:r>
            <a:r>
              <a:rPr lang="en-US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400" b="1">
                <a:solidFill>
                  <a:srgbClr val="FFCC00"/>
                </a:solidFill>
                <a:latin typeface="Arial" panose="020B0604020202020204" pitchFamily="34" charset="0"/>
              </a:rPr>
              <a:t>Ol-Px)</a:t>
            </a:r>
            <a:endParaRPr lang="el-GR" altLang="el-GR" sz="14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29" name="Picture 21">
            <a:extLst>
              <a:ext uri="{FF2B5EF4-FFF2-40B4-BE49-F238E27FC236}">
                <a16:creationId xmlns:a16="http://schemas.microsoft.com/office/drawing/2014/main" id="{495F0139-CF73-41DE-97C2-34CE417B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114675"/>
            <a:ext cx="82772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4223" name="Group 15">
            <a:extLst>
              <a:ext uri="{FF2B5EF4-FFF2-40B4-BE49-F238E27FC236}">
                <a16:creationId xmlns:a16="http://schemas.microsoft.com/office/drawing/2014/main" id="{6CCB638D-6D55-4572-AE1B-1833FAB7B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676270"/>
              </p:ext>
            </p:extLst>
          </p:nvPr>
        </p:nvGraphicFramePr>
        <p:xfrm>
          <a:off x="457200" y="1566863"/>
          <a:ext cx="8305800" cy="1101725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4081897283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Αλλοίωση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973270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Σε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σερπεντίνη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τάλκη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μαγνησίτη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κλπ.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709691"/>
                  </a:ext>
                </a:extLst>
              </a:tr>
            </a:tbl>
          </a:graphicData>
        </a:graphic>
      </p:graphicFrame>
      <p:sp>
        <p:nvSpPr>
          <p:cNvPr id="94219" name="Rectangle 11">
            <a:extLst>
              <a:ext uri="{FF2B5EF4-FFF2-40B4-BE49-F238E27FC236}">
                <a16:creationId xmlns:a16="http://schemas.microsoft.com/office/drawing/2014/main" id="{1D0328BF-A5C1-44A1-BA38-745BEBBAC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4074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3200400" algn="l"/>
                <a:tab pos="6459538" algn="l"/>
              </a:tabLst>
            </a:pPr>
            <a:r>
              <a:rPr lang="el-GR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Mg,Fe)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l-GR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Ολιβίνης</a:t>
            </a:r>
            <a:r>
              <a:rPr lang="en-US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Ρομβικό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12" name="Group 12">
            <a:extLst>
              <a:ext uri="{FF2B5EF4-FFF2-40B4-BE49-F238E27FC236}">
                <a16:creationId xmlns:a16="http://schemas.microsoft.com/office/drawing/2014/main" id="{54EA4F26-75F1-4170-BCDA-C8F97C167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199675"/>
              </p:ext>
            </p:extLst>
          </p:nvPr>
        </p:nvGraphicFramePr>
        <p:xfrm>
          <a:off x="228600" y="1676400"/>
          <a:ext cx="8686800" cy="18288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1965759954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185235233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Πυρίμαχα υλικά.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Πολύτιμη ποικιλία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περίδοτο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911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Από το χρώμα του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olive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green = </a:t>
                      </a:r>
                      <a:r>
                        <a:rPr kumimoji="0" lang="el-GR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ελαιοπράσινο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2979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Olivine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Olivine (F),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Olivin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 (D)</a:t>
                      </a:r>
                      <a:endParaRPr kumimoji="0" lang="el-GR" alt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23477"/>
                  </a:ext>
                </a:extLst>
              </a:tr>
            </a:tbl>
          </a:graphicData>
        </a:graphic>
      </p:graphicFrame>
      <p:sp>
        <p:nvSpPr>
          <p:cNvPr id="76833" name="Rectangle 33">
            <a:extLst>
              <a:ext uri="{FF2B5EF4-FFF2-40B4-BE49-F238E27FC236}">
                <a16:creationId xmlns:a16="http://schemas.microsoft.com/office/drawing/2014/main" id="{A992A72C-3EA3-42BE-8B0D-E218B3D3E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4074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3200400" algn="l"/>
                <a:tab pos="6459538" algn="l"/>
              </a:tabLst>
            </a:pPr>
            <a:r>
              <a:rPr lang="el-GR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Mg,Fe)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l-GR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Ολιβίνης</a:t>
            </a:r>
            <a:r>
              <a:rPr lang="en-US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Ρομβικό</a:t>
            </a:r>
          </a:p>
        </p:txBody>
      </p:sp>
      <p:pic>
        <p:nvPicPr>
          <p:cNvPr id="76838" name="Picture 38">
            <a:extLst>
              <a:ext uri="{FF2B5EF4-FFF2-40B4-BE49-F238E27FC236}">
                <a16:creationId xmlns:a16="http://schemas.microsoft.com/office/drawing/2014/main" id="{90419F86-7256-40A4-85DA-97F9AA82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657600"/>
            <a:ext cx="76962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CE4FCE-3343-4B2A-806D-3407D3AAD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7630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3765550" algn="l"/>
                <a:tab pos="7024688" algn="l"/>
              </a:tabLst>
            </a:pP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l-GR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l-GR" altLang="el-GR" sz="3600" b="1" baseline="30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2+</a:t>
            </a:r>
            <a:r>
              <a:rPr lang="el-GR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l-GR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l-GR" altLang="el-GR" sz="3600" b="1" baseline="30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3+</a:t>
            </a:r>
            <a:r>
              <a:rPr lang="el-GR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l-GR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l-GR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Γρανάτες</a:t>
            </a:r>
            <a:r>
              <a:rPr lang="en-US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Κυβικό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45820B-D62D-48B0-86A2-1D19945BB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480536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sz="3600" b="1" u="sng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Πυραλσπίτες</a:t>
            </a:r>
          </a:p>
          <a:p>
            <a:pPr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Πυρ</a:t>
            </a:r>
            <a:r>
              <a:rPr lang="el-GR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ωπό	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Mg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altLang="el-GR" b="1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Al</a:t>
            </a:r>
            <a:r>
              <a:rPr lang="en-US" altLang="el-GR" b="1" baseline="-25000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(SiO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3</a:t>
            </a:r>
            <a:endParaRPr lang="el-GR" altLang="el-GR" b="1" baseline="-25000">
              <a:solidFill>
                <a:srgbClr val="FFCC00"/>
              </a:solidFill>
              <a:effectLst/>
              <a:latin typeface="Arial" panose="020B0604020202020204" pitchFamily="34" charset="0"/>
            </a:endParaRPr>
          </a:p>
          <a:p>
            <a:pPr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Αλ</a:t>
            </a:r>
            <a:r>
              <a:rPr lang="el-GR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μανδίνης	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Fe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altLang="el-GR" b="1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Al</a:t>
            </a:r>
            <a:r>
              <a:rPr lang="en-US" altLang="el-GR" b="1" baseline="-25000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(SiO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3</a:t>
            </a:r>
            <a:endParaRPr lang="el-GR" altLang="el-GR" b="1">
              <a:solidFill>
                <a:srgbClr val="FFCC00"/>
              </a:solidFill>
              <a:effectLst/>
              <a:latin typeface="Arial" panose="020B0604020202020204" pitchFamily="34" charset="0"/>
            </a:endParaRPr>
          </a:p>
          <a:p>
            <a:pPr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Σπ</a:t>
            </a:r>
            <a:r>
              <a:rPr lang="el-GR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εσσαρτίνης	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Mn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altLang="el-GR" b="1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Al</a:t>
            </a:r>
            <a:r>
              <a:rPr lang="en-US" altLang="el-GR" b="1" baseline="-25000">
                <a:solidFill>
                  <a:srgbClr val="FF505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(SiO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3</a:t>
            </a:r>
            <a:endParaRPr lang="el-GR" altLang="el-GR" b="1">
              <a:solidFill>
                <a:srgbClr val="FFCC00"/>
              </a:solidFill>
              <a:effectLst/>
              <a:latin typeface="Arial" panose="020B0604020202020204" pitchFamily="34" charset="0"/>
            </a:endParaRPr>
          </a:p>
          <a:p>
            <a:pPr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sz="3600" b="1" u="sng">
                <a:solidFill>
                  <a:srgbClr val="33CC33"/>
                </a:solidFill>
                <a:effectLst/>
                <a:latin typeface="Arial" panose="020B0604020202020204" pitchFamily="34" charset="0"/>
              </a:rPr>
              <a:t>Ουγρανδίτες</a:t>
            </a:r>
          </a:p>
          <a:p>
            <a:pPr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rgbClr val="33CC33"/>
                </a:solidFill>
                <a:effectLst/>
                <a:latin typeface="Arial" panose="020B0604020202020204" pitchFamily="34" charset="0"/>
              </a:rPr>
              <a:t>Ου</a:t>
            </a:r>
            <a:r>
              <a:rPr lang="el-GR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βαροβίτης	</a:t>
            </a:r>
            <a:r>
              <a:rPr lang="en-US" altLang="el-GR" b="1">
                <a:solidFill>
                  <a:srgbClr val="33CC33"/>
                </a:solidFill>
                <a:effectLst/>
                <a:latin typeface="Arial" panose="020B0604020202020204" pitchFamily="34" charset="0"/>
              </a:rPr>
              <a:t>Ca</a:t>
            </a:r>
            <a:r>
              <a:rPr lang="en-US" altLang="el-GR" b="1" baseline="-25000">
                <a:solidFill>
                  <a:srgbClr val="33CC33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Cr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(SiO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3</a:t>
            </a:r>
            <a:endParaRPr lang="el-GR" altLang="el-GR" b="1">
              <a:solidFill>
                <a:srgbClr val="FFCC00"/>
              </a:solidFill>
              <a:effectLst/>
              <a:latin typeface="Arial" panose="020B0604020202020204" pitchFamily="34" charset="0"/>
            </a:endParaRPr>
          </a:p>
          <a:p>
            <a:pPr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rgbClr val="33CC33"/>
                </a:solidFill>
                <a:effectLst/>
                <a:latin typeface="Arial" panose="020B0604020202020204" pitchFamily="34" charset="0"/>
              </a:rPr>
              <a:t>Γρ</a:t>
            </a:r>
            <a:r>
              <a:rPr lang="el-GR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οσσουλάριος	</a:t>
            </a:r>
            <a:r>
              <a:rPr lang="en-US" altLang="el-GR" b="1">
                <a:solidFill>
                  <a:srgbClr val="33CC33"/>
                </a:solidFill>
                <a:effectLst/>
                <a:latin typeface="Arial" panose="020B0604020202020204" pitchFamily="34" charset="0"/>
              </a:rPr>
              <a:t>Ca</a:t>
            </a:r>
            <a:r>
              <a:rPr lang="en-US" altLang="el-GR" b="1" baseline="-25000">
                <a:solidFill>
                  <a:srgbClr val="33CC33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Al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(SiO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3</a:t>
            </a:r>
            <a:endParaRPr lang="el-GR" altLang="el-GR" b="1">
              <a:solidFill>
                <a:srgbClr val="FFCC00"/>
              </a:solidFill>
              <a:effectLst/>
              <a:latin typeface="Arial" panose="020B0604020202020204" pitchFamily="34" charset="0"/>
            </a:endParaRPr>
          </a:p>
          <a:p>
            <a:pPr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b="1">
                <a:solidFill>
                  <a:srgbClr val="33CC33"/>
                </a:solidFill>
                <a:effectLst/>
                <a:latin typeface="Arial" panose="020B0604020202020204" pitchFamily="34" charset="0"/>
              </a:rPr>
              <a:t>Ανδ</a:t>
            </a:r>
            <a:r>
              <a:rPr lang="el-GR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ραδίτης	</a:t>
            </a:r>
            <a:r>
              <a:rPr lang="en-US" altLang="el-GR" b="1">
                <a:solidFill>
                  <a:srgbClr val="33CC33"/>
                </a:solidFill>
                <a:effectLst/>
                <a:latin typeface="Arial" panose="020B0604020202020204" pitchFamily="34" charset="0"/>
              </a:rPr>
              <a:t>Ca</a:t>
            </a:r>
            <a:r>
              <a:rPr lang="en-US" altLang="el-GR" b="1" baseline="-25000">
                <a:solidFill>
                  <a:srgbClr val="33CC33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Fe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(SiO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altLang="el-GR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altLang="el-GR" b="1" baseline="-25000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3</a:t>
            </a:r>
            <a:endParaRPr lang="el-GR" altLang="el-GR" b="1">
              <a:solidFill>
                <a:srgbClr val="FFCC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CE4FCE-3343-4B2A-806D-3407D3AAD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7630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3765550" algn="l"/>
                <a:tab pos="7024688" algn="l"/>
              </a:tabLst>
            </a:pP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l-GR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l-GR" altLang="el-GR" sz="3600" b="1" baseline="30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2+</a:t>
            </a:r>
            <a:r>
              <a:rPr lang="el-GR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Μ</a:t>
            </a:r>
            <a:r>
              <a:rPr lang="el-GR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l-GR" altLang="el-GR" sz="3600" b="1" baseline="30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3+</a:t>
            </a:r>
            <a:r>
              <a:rPr lang="el-GR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l-GR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l-GR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Γρανάτες</a:t>
            </a:r>
            <a:r>
              <a:rPr lang="en-US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Κυβικό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A6FD-EF02-472A-B5E3-DA1CEDE5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24136"/>
            <a:ext cx="551723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9552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2BAA0D5F-5F5B-4DCD-A80B-190748506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4635500" cy="762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l-GR" altLang="el-GR" b="1">
                <a:effectLst/>
              </a:rPr>
              <a:t>ΝΗΣΟΠΥΡΙΤΙΚΑ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1507AA1-FC22-4113-B80C-689030919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71800" y="1981200"/>
            <a:ext cx="2976563" cy="3457575"/>
          </a:xfrm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buSzPct val="50000"/>
            </a:pPr>
            <a:r>
              <a:rPr lang="el-GR" altLang="el-GR" sz="4800">
                <a:solidFill>
                  <a:srgbClr val="FFFF00"/>
                </a:solidFill>
                <a:effectLst/>
              </a:rPr>
              <a:t>Ολιβίνης</a:t>
            </a:r>
          </a:p>
          <a:p>
            <a:pPr>
              <a:buSzPct val="50000"/>
            </a:pPr>
            <a:r>
              <a:rPr lang="el-GR" altLang="el-GR" sz="4800">
                <a:solidFill>
                  <a:srgbClr val="FFFF00"/>
                </a:solidFill>
                <a:effectLst/>
              </a:rPr>
              <a:t>Γρανάτες</a:t>
            </a:r>
          </a:p>
          <a:p>
            <a:pPr>
              <a:buSzPct val="50000"/>
            </a:pPr>
            <a:r>
              <a:rPr lang="el-GR" altLang="el-GR" sz="4800">
                <a:solidFill>
                  <a:srgbClr val="FFFF00"/>
                </a:solidFill>
                <a:effectLst/>
              </a:rPr>
              <a:t>Κυανίτης</a:t>
            </a:r>
          </a:p>
          <a:p>
            <a:pPr>
              <a:buSzPct val="50000"/>
            </a:pPr>
            <a:r>
              <a:rPr lang="el-GR" altLang="el-GR" sz="4800">
                <a:solidFill>
                  <a:srgbClr val="FFFF00"/>
                </a:solidFill>
                <a:effectLst/>
              </a:rPr>
              <a:t>Τοπάζιο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63" name="Picture 31">
            <a:extLst>
              <a:ext uri="{FF2B5EF4-FFF2-40B4-BE49-F238E27FC236}">
                <a16:creationId xmlns:a16="http://schemas.microsoft.com/office/drawing/2014/main" id="{38804799-1000-439B-A9A8-85FF243D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3013"/>
            <a:ext cx="5032375" cy="16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62" name="Picture 30">
            <a:extLst>
              <a:ext uri="{FF2B5EF4-FFF2-40B4-BE49-F238E27FC236}">
                <a16:creationId xmlns:a16="http://schemas.microsoft.com/office/drawing/2014/main" id="{EEE3EA8C-89AC-4B05-B07A-A75BD4E2E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191000"/>
            <a:ext cx="72771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5256" name="Group 24">
            <a:extLst>
              <a:ext uri="{FF2B5EF4-FFF2-40B4-BE49-F238E27FC236}">
                <a16:creationId xmlns:a16="http://schemas.microsoft.com/office/drawing/2014/main" id="{0FA072C6-B034-4EF8-8406-B76F0068A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18424"/>
              </p:ext>
            </p:extLst>
          </p:nvPr>
        </p:nvGraphicFramePr>
        <p:xfrm>
          <a:off x="152400" y="1468438"/>
          <a:ext cx="8686800" cy="971550"/>
        </p:xfrm>
        <a:graphic>
          <a:graphicData uri="http://schemas.openxmlformats.org/drawingml/2006/table">
            <a:tbl>
              <a:tblPr/>
              <a:tblGrid>
                <a:gridCol w="8686800">
                  <a:extLst>
                    <a:ext uri="{9D8B030D-6E8A-4147-A177-3AD203B41FA5}">
                      <a16:colId xmlns:a16="http://schemas.microsoft.com/office/drawing/2014/main" val="1436685207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09939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Ρομβικά 12εδρα, 24εδρα. Κοκκώδη συσσωματώματα.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702316"/>
                  </a:ext>
                </a:extLst>
              </a:tr>
            </a:tbl>
          </a:graphicData>
        </a:graphic>
      </p:graphicFrame>
      <p:sp>
        <p:nvSpPr>
          <p:cNvPr id="95252" name="Rectangle 20">
            <a:extLst>
              <a:ext uri="{FF2B5EF4-FFF2-40B4-BE49-F238E27FC236}">
                <a16:creationId xmlns:a16="http://schemas.microsoft.com/office/drawing/2014/main" id="{172280DC-9C2A-47B6-A7D9-99896C5BA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7630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3765550" algn="l"/>
                <a:tab pos="7024688" algn="l"/>
              </a:tabLst>
            </a:pPr>
            <a:r>
              <a:rPr lang="en-US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M</a:t>
            </a:r>
            <a:r>
              <a:rPr lang="el-GR" altLang="el-GR" sz="3600" b="1" baseline="-250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el-GR" altLang="el-GR" sz="3600" b="1" baseline="30000">
                <a:solidFill>
                  <a:srgbClr val="FFFFFF"/>
                </a:solidFill>
                <a:latin typeface="Arial" panose="020B0604020202020204" pitchFamily="34" charset="0"/>
              </a:rPr>
              <a:t>2+</a:t>
            </a:r>
            <a:r>
              <a:rPr lang="el-GR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Μ</a:t>
            </a:r>
            <a:r>
              <a:rPr lang="el-GR" altLang="el-GR" sz="3600" b="1" baseline="-25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l-GR" altLang="el-GR" sz="3600" b="1" baseline="30000">
                <a:solidFill>
                  <a:srgbClr val="FFFFFF"/>
                </a:solidFill>
                <a:latin typeface="Arial" panose="020B0604020202020204" pitchFamily="34" charset="0"/>
              </a:rPr>
              <a:t>3+</a:t>
            </a:r>
            <a:r>
              <a:rPr lang="el-GR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(</a:t>
            </a:r>
            <a:r>
              <a:rPr lang="en-US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r>
              <a:rPr lang="el-GR" altLang="el-GR" sz="3600" b="1" baseline="-250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Γρανάτες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latin typeface="Arial" panose="020B0604020202020204" pitchFamily="34" charset="0"/>
              </a:rPr>
              <a:t>Κυβικό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Group 2">
            <a:extLst>
              <a:ext uri="{FF2B5EF4-FFF2-40B4-BE49-F238E27FC236}">
                <a16:creationId xmlns:a16="http://schemas.microsoft.com/office/drawing/2014/main" id="{F017A086-F1BD-4019-80F9-62EEAFF16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55432"/>
              </p:ext>
            </p:extLst>
          </p:nvPr>
        </p:nvGraphicFramePr>
        <p:xfrm>
          <a:off x="381000" y="1828800"/>
          <a:ext cx="4800600" cy="44196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395207104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422333120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Υαλώδης, ρητινώδης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531421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Κόκκινο, καστανοκόκκινο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30330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9220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6½ - 7½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91568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 – 4,3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58695"/>
                  </a:ext>
                </a:extLst>
              </a:tr>
            </a:tbl>
          </a:graphicData>
        </a:graphic>
      </p:graphicFrame>
      <p:pic>
        <p:nvPicPr>
          <p:cNvPr id="96291" name="Picture 35">
            <a:extLst>
              <a:ext uri="{FF2B5EF4-FFF2-40B4-BE49-F238E27FC236}">
                <a16:creationId xmlns:a16="http://schemas.microsoft.com/office/drawing/2014/main" id="{3270D99A-54D0-4595-89F9-62D56CBE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75088"/>
            <a:ext cx="868363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96" name="Rectangle 40">
            <a:extLst>
              <a:ext uri="{FF2B5EF4-FFF2-40B4-BE49-F238E27FC236}">
                <a16:creationId xmlns:a16="http://schemas.microsoft.com/office/drawing/2014/main" id="{CCBE00B9-411C-4901-B422-BC7414B04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7630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3765550" algn="l"/>
                <a:tab pos="7024688" algn="l"/>
              </a:tabLst>
            </a:pPr>
            <a:r>
              <a:rPr lang="en-US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M</a:t>
            </a:r>
            <a:r>
              <a:rPr lang="el-GR" altLang="el-GR" sz="3600" b="1" baseline="-250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el-GR" altLang="el-GR" sz="3600" b="1" baseline="30000">
                <a:solidFill>
                  <a:srgbClr val="FFFFFF"/>
                </a:solidFill>
                <a:latin typeface="Arial" panose="020B0604020202020204" pitchFamily="34" charset="0"/>
              </a:rPr>
              <a:t>2+</a:t>
            </a:r>
            <a:r>
              <a:rPr lang="el-GR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Μ</a:t>
            </a:r>
            <a:r>
              <a:rPr lang="el-GR" altLang="el-GR" sz="3600" b="1" baseline="-25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l-GR" altLang="el-GR" sz="3600" b="1" baseline="30000">
                <a:solidFill>
                  <a:srgbClr val="FFFFFF"/>
                </a:solidFill>
                <a:latin typeface="Arial" panose="020B0604020202020204" pitchFamily="34" charset="0"/>
              </a:rPr>
              <a:t>3+</a:t>
            </a:r>
            <a:r>
              <a:rPr lang="el-GR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(</a:t>
            </a:r>
            <a:r>
              <a:rPr lang="en-US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r>
              <a:rPr lang="el-GR" altLang="el-GR" sz="3600" b="1" baseline="-250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Γρανάτες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latin typeface="Arial" panose="020B0604020202020204" pitchFamily="34" charset="0"/>
              </a:rPr>
              <a:t>Κυβικό</a:t>
            </a:r>
          </a:p>
        </p:txBody>
      </p:sp>
      <p:pic>
        <p:nvPicPr>
          <p:cNvPr id="96301" name="Picture 45">
            <a:extLst>
              <a:ext uri="{FF2B5EF4-FFF2-40B4-BE49-F238E27FC236}">
                <a16:creationId xmlns:a16="http://schemas.microsoft.com/office/drawing/2014/main" id="{52018E1B-D088-4453-97B3-3E1AD495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09562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1ADADCD2-7F2F-4D7F-AB3A-9CBFCA117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7630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4465638" algn="l"/>
                <a:tab pos="7024688" algn="l"/>
              </a:tabLst>
            </a:pPr>
            <a:r>
              <a:rPr lang="el-GR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Πυρωπό	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Mg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Al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(SiO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l-GR" altLang="el-GR" sz="4800" b="1" baseline="-250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29C0CDD5-61C0-4F68-90BD-0157C80C9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14625" y="2101850"/>
            <a:ext cx="4087813" cy="64135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sz="3600" b="1">
                <a:latin typeface="Arial" panose="020B0604020202020204" pitchFamily="34" charset="0"/>
              </a:rPr>
              <a:t>κόκκινο </a:t>
            </a:r>
            <a:r>
              <a:rPr lang="el-GR" altLang="el-GR" sz="2400" b="1">
                <a:latin typeface="Arial" panose="020B0604020202020204" pitchFamily="34" charset="0"/>
              </a:rPr>
              <a:t>έως</a:t>
            </a:r>
            <a:r>
              <a:rPr lang="el-GR" altLang="el-GR" sz="3600" b="1">
                <a:latin typeface="Arial" panose="020B0604020202020204" pitchFamily="34" charset="0"/>
              </a:rPr>
              <a:t> μαύρο</a:t>
            </a:r>
          </a:p>
        </p:txBody>
      </p:sp>
      <p:pic>
        <p:nvPicPr>
          <p:cNvPr id="98315" name="Picture 11">
            <a:extLst>
              <a:ext uri="{FF2B5EF4-FFF2-40B4-BE49-F238E27FC236}">
                <a16:creationId xmlns:a16="http://schemas.microsoft.com/office/drawing/2014/main" id="{4B5F91B1-95E1-4AD7-A68B-C3F2FFF98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952750"/>
            <a:ext cx="87058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7FB25D99-6EB8-4EF1-B4CE-698ADCC55F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7630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4465638" algn="l"/>
                <a:tab pos="7024688" algn="l"/>
              </a:tabLst>
            </a:pPr>
            <a:r>
              <a:rPr lang="el-GR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Αλμανδίνης	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Fe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Al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(SiO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l-GR" altLang="el-GR" sz="4800" b="1" baseline="-250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5FDBA844-D744-418D-8647-09B893778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0813" y="2101850"/>
            <a:ext cx="6273800" cy="64135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sz="3600" b="1">
                <a:latin typeface="Arial" panose="020B0604020202020204" pitchFamily="34" charset="0"/>
              </a:rPr>
              <a:t>κόκκινο </a:t>
            </a:r>
            <a:r>
              <a:rPr lang="el-GR" altLang="el-GR" sz="2400" b="1">
                <a:latin typeface="Arial" panose="020B0604020202020204" pitchFamily="34" charset="0"/>
              </a:rPr>
              <a:t>έως</a:t>
            </a:r>
            <a:r>
              <a:rPr lang="en-US" altLang="el-GR" sz="3600" b="1">
                <a:latin typeface="Arial" panose="020B0604020202020204" pitchFamily="34" charset="0"/>
              </a:rPr>
              <a:t> </a:t>
            </a:r>
            <a:r>
              <a:rPr lang="el-GR" altLang="el-GR" sz="3600" b="1">
                <a:latin typeface="Arial" panose="020B0604020202020204" pitchFamily="34" charset="0"/>
              </a:rPr>
              <a:t>καστανοκκόκινο</a:t>
            </a:r>
          </a:p>
        </p:txBody>
      </p:sp>
      <p:pic>
        <p:nvPicPr>
          <p:cNvPr id="99338" name="Picture 10">
            <a:extLst>
              <a:ext uri="{FF2B5EF4-FFF2-40B4-BE49-F238E27FC236}">
                <a16:creationId xmlns:a16="http://schemas.microsoft.com/office/drawing/2014/main" id="{92A2D32E-5134-427D-BA4D-A48CCF86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457575"/>
            <a:ext cx="85058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87821F09-3972-4938-887D-8EE324EE6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7630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4629150" algn="l"/>
                <a:tab pos="7024688" algn="l"/>
              </a:tabLst>
            </a:pPr>
            <a:r>
              <a:rPr lang="el-GR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Σπεσσαρτίνης	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Mn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Al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(SiO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l-GR" altLang="el-GR" sz="4800" b="1" baseline="-250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180C585-DA73-4173-AC7B-59DD19F59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9013" y="2101850"/>
            <a:ext cx="7135812" cy="64135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sz="3600" b="1">
                <a:latin typeface="Arial" panose="020B0604020202020204" pitchFamily="34" charset="0"/>
              </a:rPr>
              <a:t>πορτοκαλί </a:t>
            </a:r>
            <a:r>
              <a:rPr lang="el-GR" altLang="el-GR" sz="2400" b="1">
                <a:latin typeface="Arial" panose="020B0604020202020204" pitchFamily="34" charset="0"/>
              </a:rPr>
              <a:t>έως</a:t>
            </a:r>
            <a:r>
              <a:rPr lang="el-GR" altLang="el-GR" sz="3600" b="1">
                <a:latin typeface="Arial" panose="020B0604020202020204" pitchFamily="34" charset="0"/>
              </a:rPr>
              <a:t> κόκκινο,</a:t>
            </a:r>
            <a:r>
              <a:rPr lang="en-US" altLang="el-GR" sz="3600" b="1">
                <a:latin typeface="Arial" panose="020B0604020202020204" pitchFamily="34" charset="0"/>
              </a:rPr>
              <a:t> </a:t>
            </a:r>
            <a:r>
              <a:rPr lang="el-GR" altLang="el-GR" sz="3600" b="1">
                <a:latin typeface="Arial" panose="020B0604020202020204" pitchFamily="34" charset="0"/>
              </a:rPr>
              <a:t>καστανό</a:t>
            </a:r>
          </a:p>
        </p:txBody>
      </p:sp>
      <p:pic>
        <p:nvPicPr>
          <p:cNvPr id="100362" name="Picture 10">
            <a:extLst>
              <a:ext uri="{FF2B5EF4-FFF2-40B4-BE49-F238E27FC236}">
                <a16:creationId xmlns:a16="http://schemas.microsoft.com/office/drawing/2014/main" id="{A08406F2-9D01-464C-971E-ECD95586F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00400"/>
            <a:ext cx="84296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6" name="Picture 10">
            <a:extLst>
              <a:ext uri="{FF2B5EF4-FFF2-40B4-BE49-F238E27FC236}">
                <a16:creationId xmlns:a16="http://schemas.microsoft.com/office/drawing/2014/main" id="{F628201E-D4AF-4E29-ACDF-514CC518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352800"/>
            <a:ext cx="86582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8" name="Rectangle 2">
            <a:extLst>
              <a:ext uri="{FF2B5EF4-FFF2-40B4-BE49-F238E27FC236}">
                <a16:creationId xmlns:a16="http://schemas.microsoft.com/office/drawing/2014/main" id="{04EB36AE-A0CB-44B2-B136-E335D5D2E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7630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4629150" algn="l"/>
                <a:tab pos="7024688" algn="l"/>
              </a:tabLst>
            </a:pPr>
            <a:r>
              <a:rPr lang="el-GR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Ουβαροβίτης	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Ca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Cr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(SiO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l-GR" altLang="el-GR" sz="4800" b="1" baseline="-250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3DA54279-FB59-45DC-929D-92B8195DE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13138" y="2101850"/>
            <a:ext cx="2071687" cy="64135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sz="3600" b="1">
                <a:latin typeface="Arial" panose="020B0604020202020204" pitchFamily="34" charset="0"/>
              </a:rPr>
              <a:t>πράσινο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0" name="Picture 10">
            <a:extLst>
              <a:ext uri="{FF2B5EF4-FFF2-40B4-BE49-F238E27FC236}">
                <a16:creationId xmlns:a16="http://schemas.microsoft.com/office/drawing/2014/main" id="{33BD553B-C520-4BFD-A3C3-AB67BBD25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28975"/>
            <a:ext cx="868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2" name="Rectangle 2">
            <a:extLst>
              <a:ext uri="{FF2B5EF4-FFF2-40B4-BE49-F238E27FC236}">
                <a16:creationId xmlns:a16="http://schemas.microsoft.com/office/drawing/2014/main" id="{279F2F79-962F-4CB4-89C7-F646C852F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49250"/>
            <a:ext cx="88392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4805363" algn="l"/>
                <a:tab pos="7024688" algn="l"/>
              </a:tabLst>
            </a:pPr>
            <a:r>
              <a:rPr lang="el-GR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Γροσσουλάριος	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Ca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Al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(SiO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l-GR" altLang="el-GR" sz="4800" b="1" baseline="-250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A71E825-846A-4118-A405-9369BD222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9900" y="1828800"/>
            <a:ext cx="5637213" cy="1190625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sz="3600" b="1">
                <a:latin typeface="Arial" panose="020B0604020202020204" pitchFamily="34" charset="0"/>
              </a:rPr>
              <a:t>λευκό, κίτρινο, πράσινο, </a:t>
            </a:r>
            <a:br>
              <a:rPr lang="en-US" altLang="el-GR" sz="3600" b="1">
                <a:latin typeface="Arial" panose="020B0604020202020204" pitchFamily="34" charset="0"/>
              </a:rPr>
            </a:br>
            <a:r>
              <a:rPr lang="el-GR" altLang="el-GR" sz="3600" b="1">
                <a:latin typeface="Arial" panose="020B0604020202020204" pitchFamily="34" charset="0"/>
              </a:rPr>
              <a:t>καστανό, μαύρο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4" name="Picture 10">
            <a:extLst>
              <a:ext uri="{FF2B5EF4-FFF2-40B4-BE49-F238E27FC236}">
                <a16:creationId xmlns:a16="http://schemas.microsoft.com/office/drawing/2014/main" id="{74FE3AAA-1893-4700-B2D4-626A02860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048000"/>
            <a:ext cx="89439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Rectangle 2">
            <a:extLst>
              <a:ext uri="{FF2B5EF4-FFF2-40B4-BE49-F238E27FC236}">
                <a16:creationId xmlns:a16="http://schemas.microsoft.com/office/drawing/2014/main" id="{7CAE7B77-D547-4753-A844-3C6AEE773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49250"/>
            <a:ext cx="88392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4510088" algn="l"/>
                <a:tab pos="7024688" algn="l"/>
              </a:tabLst>
            </a:pPr>
            <a:r>
              <a:rPr lang="el-GR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Ανδραδίτης	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Ca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Fe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(SiO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l-GR" altLang="el-GR" sz="4800" b="1" baseline="-250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4F66BEA-6DA8-4E65-84F8-B04DEFD70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6125" y="2101850"/>
            <a:ext cx="7621588" cy="64135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sz="3600" b="1">
                <a:latin typeface="Arial" panose="020B0604020202020204" pitchFamily="34" charset="0"/>
              </a:rPr>
              <a:t>κίτρινο, πράσινο, καστανό, μαύρο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92" name="Picture 20">
            <a:extLst>
              <a:ext uri="{FF2B5EF4-FFF2-40B4-BE49-F238E27FC236}">
                <a16:creationId xmlns:a16="http://schemas.microsoft.com/office/drawing/2014/main" id="{98A27685-E208-4A3E-86E5-C52D7B5E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3048000"/>
            <a:ext cx="54578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4" name="Rectangle 2">
            <a:extLst>
              <a:ext uri="{FF2B5EF4-FFF2-40B4-BE49-F238E27FC236}">
                <a16:creationId xmlns:a16="http://schemas.microsoft.com/office/drawing/2014/main" id="{CF85C4FC-FA78-4CDC-A928-E2997BC19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7630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4465638" algn="l"/>
                <a:tab pos="7024688" algn="l"/>
              </a:tabLst>
            </a:pPr>
            <a:r>
              <a:rPr lang="el-GR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Πυρωπό	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Mg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Al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(SiO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l-GR" altLang="el-GR" sz="4800" b="1" baseline="-250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5488" name="Group 16">
            <a:extLst>
              <a:ext uri="{FF2B5EF4-FFF2-40B4-BE49-F238E27FC236}">
                <a16:creationId xmlns:a16="http://schemas.microsoft.com/office/drawing/2014/main" id="{7333C83D-D35C-4C13-A08A-CFD67C3EC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12462"/>
              </p:ext>
            </p:extLst>
          </p:nvPr>
        </p:nvGraphicFramePr>
        <p:xfrm>
          <a:off x="457200" y="1847850"/>
          <a:ext cx="8305800" cy="128016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6786084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46174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Σπάνιος.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Υπερβασικά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πετρώματα, μεταμορφωμένα πλούσια σε 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86895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18" name="Picture 22">
            <a:extLst>
              <a:ext uri="{FF2B5EF4-FFF2-40B4-BE49-F238E27FC236}">
                <a16:creationId xmlns:a16="http://schemas.microsoft.com/office/drawing/2014/main" id="{AAB84AF1-6BC8-467F-97E9-40BE0CEB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200400"/>
            <a:ext cx="85820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>
            <a:extLst>
              <a:ext uri="{FF2B5EF4-FFF2-40B4-BE49-F238E27FC236}">
                <a16:creationId xmlns:a16="http://schemas.microsoft.com/office/drawing/2014/main" id="{E4D9053D-7ED2-47B9-9210-16A7E8E8E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7630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4465638" algn="l"/>
                <a:tab pos="7024688" algn="l"/>
              </a:tabLst>
            </a:pPr>
            <a:r>
              <a:rPr lang="el-GR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Αλμανδίνης	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Fe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Al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(SiO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l-GR" altLang="el-GR" sz="4800" b="1" baseline="-250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6503" name="Group 7">
            <a:extLst>
              <a:ext uri="{FF2B5EF4-FFF2-40B4-BE49-F238E27FC236}">
                <a16:creationId xmlns:a16="http://schemas.microsoft.com/office/drawing/2014/main" id="{1FB05035-6C76-4C52-B128-D4B68F01C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52246"/>
              </p:ext>
            </p:extLst>
          </p:nvPr>
        </p:nvGraphicFramePr>
        <p:xfrm>
          <a:off x="457200" y="1871663"/>
          <a:ext cx="8305800" cy="1101725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3150865818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96063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Μεταμορφωμένα πετρώματα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γνεύσιοι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σχιστόλιθοι).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10171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9" name="Rectangle 13">
            <a:extLst>
              <a:ext uri="{FF2B5EF4-FFF2-40B4-BE49-F238E27FC236}">
                <a16:creationId xmlns:a16="http://schemas.microsoft.com/office/drawing/2014/main" id="{51629797-BBAE-4B13-B299-385706F87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4074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3200400" algn="l"/>
                <a:tab pos="6459538" algn="l"/>
              </a:tabLst>
            </a:pPr>
            <a:r>
              <a:rPr lang="el-GR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Mg,Fe)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l-GR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Ολιβίνης</a:t>
            </a:r>
            <a:r>
              <a:rPr lang="en-US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Ρομβικό</a:t>
            </a:r>
          </a:p>
        </p:txBody>
      </p:sp>
      <p:sp>
        <p:nvSpPr>
          <p:cNvPr id="45098" name="Rectangle 42">
            <a:extLst>
              <a:ext uri="{FF2B5EF4-FFF2-40B4-BE49-F238E27FC236}">
                <a16:creationId xmlns:a16="http://schemas.microsoft.com/office/drawing/2014/main" id="{5CF85FA1-9D33-4B3A-994A-1BBA12E33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254875" cy="2141538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sz="48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Φορστερίτης</a:t>
            </a:r>
            <a:r>
              <a:rPr lang="en-US" altLang="el-GR" sz="4800" b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n-US" altLang="el-GR" sz="4800" b="1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Mg</a:t>
            </a:r>
            <a:r>
              <a:rPr lang="en-US" altLang="el-GR" b="1" baseline="-2500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4800" b="1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b="1" baseline="-2500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4</a:t>
            </a:r>
            <a:endParaRPr lang="el-GR" altLang="el-GR" b="1" baseline="-25000">
              <a:solidFill>
                <a:srgbClr val="FF6600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ct val="80000"/>
              </a:spcBef>
              <a:buSzPct val="50000"/>
              <a:buFont typeface="Wingdings" panose="05000000000000000000" pitchFamily="2" charset="2"/>
              <a:buNone/>
              <a:tabLst>
                <a:tab pos="4687888" algn="l"/>
              </a:tabLst>
            </a:pPr>
            <a:r>
              <a:rPr lang="el-GR" altLang="el-GR" sz="48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Φαϋαλίτης</a:t>
            </a:r>
            <a:r>
              <a:rPr lang="en-US" altLang="el-GR" sz="4800" b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n-US" altLang="el-GR" sz="4800" b="1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Fe</a:t>
            </a:r>
            <a:r>
              <a:rPr lang="en-US" altLang="el-GR" b="1" baseline="-2500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4800" b="1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b="1" baseline="-25000"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4</a:t>
            </a:r>
            <a:endParaRPr lang="el-GR" altLang="el-GR" b="1" baseline="-25000">
              <a:solidFill>
                <a:srgbClr val="FF66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6F42519C-06E9-4529-BDC8-697EA0B23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7630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4629150" algn="l"/>
                <a:tab pos="7024688" algn="l"/>
              </a:tabLst>
            </a:pPr>
            <a:r>
              <a:rPr lang="el-GR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Σπεσσαρτίνης	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Mn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Al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(SiO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l-GR" altLang="el-GR" sz="4800" b="1" baseline="-250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7536" name="Group 16">
            <a:extLst>
              <a:ext uri="{FF2B5EF4-FFF2-40B4-BE49-F238E27FC236}">
                <a16:creationId xmlns:a16="http://schemas.microsoft.com/office/drawing/2014/main" id="{A3206254-17F4-4B8C-8BA6-FF8377E56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342622"/>
              </p:ext>
            </p:extLst>
          </p:nvPr>
        </p:nvGraphicFramePr>
        <p:xfrm>
          <a:off x="457200" y="1871663"/>
          <a:ext cx="8305800" cy="1101725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3035604170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20787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Πηγματίτες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Μεταμορφωμένα πλούσια σε 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Mn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246691"/>
                  </a:ext>
                </a:extLst>
              </a:tr>
            </a:tbl>
          </a:graphicData>
        </a:graphic>
      </p:graphicFrame>
      <p:pic>
        <p:nvPicPr>
          <p:cNvPr id="107549" name="Picture 29">
            <a:extLst>
              <a:ext uri="{FF2B5EF4-FFF2-40B4-BE49-F238E27FC236}">
                <a16:creationId xmlns:a16="http://schemas.microsoft.com/office/drawing/2014/main" id="{C4D36BC8-5121-4C26-A5F8-3A85D763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76600"/>
            <a:ext cx="83248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76EEAFC0-3B08-48AC-BF43-DF81FD434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7630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4629150" algn="l"/>
                <a:tab pos="7024688" algn="l"/>
              </a:tabLst>
            </a:pPr>
            <a:r>
              <a:rPr lang="el-GR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Ουβαροβίτης	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Ca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Cr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(SiO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r>
              <a:rPr lang="en-US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  <a:r>
              <a:rPr lang="en-US" altLang="el-GR" sz="4800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endParaRPr lang="el-GR" altLang="el-GR" sz="4800" b="1" baseline="-250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8573" name="Group 29">
            <a:extLst>
              <a:ext uri="{FF2B5EF4-FFF2-40B4-BE49-F238E27FC236}">
                <a16:creationId xmlns:a16="http://schemas.microsoft.com/office/drawing/2014/main" id="{16AF88CB-4B5F-426C-A94A-B01A7D353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346216"/>
              </p:ext>
            </p:extLst>
          </p:nvPr>
        </p:nvGraphicFramePr>
        <p:xfrm>
          <a:off x="457200" y="1847850"/>
          <a:ext cx="8305800" cy="128016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3625948337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595501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Σπάνιος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 Σε χρωμιούχα κοιτάσματα μαζί με χρωμίτη 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σερπεντίνη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29070"/>
                  </a:ext>
                </a:extLst>
              </a:tr>
            </a:tbl>
          </a:graphicData>
        </a:graphic>
      </p:graphicFrame>
      <p:pic>
        <p:nvPicPr>
          <p:cNvPr id="108572" name="Picture 28">
            <a:extLst>
              <a:ext uri="{FF2B5EF4-FFF2-40B4-BE49-F238E27FC236}">
                <a16:creationId xmlns:a16="http://schemas.microsoft.com/office/drawing/2014/main" id="{01C7B6A7-31E2-4748-8F89-1ADB69C6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352800"/>
            <a:ext cx="86582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9890B6E5-D165-4F82-852F-C46F8B65B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84150"/>
            <a:ext cx="8839200" cy="187325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4568825" algn="l"/>
                <a:tab pos="7024688" algn="l"/>
              </a:tabLst>
            </a:pP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Γροσσουλάριος	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Ca</a:t>
            </a:r>
            <a:r>
              <a:rPr lang="en-US" altLang="el-GR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Al</a:t>
            </a:r>
            <a:r>
              <a:rPr lang="en-US" altLang="el-GR" b="1" baseline="-250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(SiO</a:t>
            </a:r>
            <a:r>
              <a:rPr lang="en-US" altLang="el-GR" b="1" baseline="-250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  <a:r>
              <a:rPr lang="en-US" altLang="el-GR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br>
              <a:rPr lang="el-GR" altLang="el-GR" b="1" baseline="-25000">
                <a:solidFill>
                  <a:srgbClr val="FFCC00"/>
                </a:solidFill>
                <a:latin typeface="Arial" panose="020B0604020202020204" pitchFamily="34" charset="0"/>
              </a:rPr>
            </a:br>
            <a:r>
              <a:rPr lang="el-GR" altLang="el-GR" b="1">
                <a:solidFill>
                  <a:srgbClr val="FFCC00"/>
                </a:solidFill>
                <a:latin typeface="Arial" panose="020B0604020202020204" pitchFamily="34" charset="0"/>
              </a:rPr>
              <a:t>Ανδραδίτης	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Ca</a:t>
            </a:r>
            <a:r>
              <a:rPr lang="en-US" altLang="el-GR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Fe</a:t>
            </a:r>
            <a:r>
              <a:rPr lang="en-US" altLang="el-GR" b="1" baseline="-25000">
                <a:solidFill>
                  <a:srgbClr val="FFCC00"/>
                </a:solidFill>
                <a:latin typeface="Arial" panose="020B0604020202020204" pitchFamily="34" charset="0"/>
              </a:rPr>
              <a:t>2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(SiO</a:t>
            </a:r>
            <a:r>
              <a:rPr lang="en-US" altLang="el-GR" b="1" baseline="-25000">
                <a:solidFill>
                  <a:srgbClr val="FFCC00"/>
                </a:solidFill>
                <a:latin typeface="Arial" panose="020B0604020202020204" pitchFamily="34" charset="0"/>
              </a:rPr>
              <a:t>4</a:t>
            </a:r>
            <a:r>
              <a:rPr lang="en-US" altLang="el-GR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  <a:r>
              <a:rPr lang="en-US" altLang="el-GR" b="1" baseline="-25000">
                <a:solidFill>
                  <a:srgbClr val="FFCC00"/>
                </a:solidFill>
                <a:latin typeface="Arial" panose="020B0604020202020204" pitchFamily="34" charset="0"/>
              </a:rPr>
              <a:t>3</a:t>
            </a:r>
            <a:br>
              <a:rPr lang="el-GR" altLang="el-GR" b="1" baseline="-25000">
                <a:solidFill>
                  <a:srgbClr val="FFCC00"/>
                </a:solidFill>
                <a:latin typeface="Arial" panose="020B0604020202020204" pitchFamily="34" charset="0"/>
              </a:rPr>
            </a:br>
            <a:endParaRPr lang="el-GR" altLang="el-GR" b="1" baseline="-250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9577" name="Group 9">
            <a:extLst>
              <a:ext uri="{FF2B5EF4-FFF2-40B4-BE49-F238E27FC236}">
                <a16:creationId xmlns:a16="http://schemas.microsoft.com/office/drawing/2014/main" id="{A1EFE5D0-52F3-4F9D-85AA-48150B8A6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57440"/>
              </p:ext>
            </p:extLst>
          </p:nvPr>
        </p:nvGraphicFramePr>
        <p:xfrm>
          <a:off x="381000" y="2286000"/>
          <a:ext cx="8534400" cy="1101725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>
                      <a16:colId xmlns:a16="http://schemas.microsoft.com/office/drawing/2014/main" val="54504240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3502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Σε μεταμορφωμένα πετρώματα εξ επαφής. 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Skarn. 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37822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3" name="Rectangle 15">
            <a:extLst>
              <a:ext uri="{FF2B5EF4-FFF2-40B4-BE49-F238E27FC236}">
                <a16:creationId xmlns:a16="http://schemas.microsoft.com/office/drawing/2014/main" id="{18FA64BE-E512-421E-83BB-063BF1AFF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25" y="411163"/>
            <a:ext cx="8629650" cy="7620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tabLst>
                <a:tab pos="3765550" algn="l"/>
                <a:tab pos="7024688" algn="l"/>
              </a:tabLst>
            </a:pPr>
            <a:r>
              <a:rPr lang="el-GR" altLang="el-GR" b="1">
                <a:solidFill>
                  <a:schemeClr val="tx1"/>
                </a:solidFill>
                <a:latin typeface="Arial" panose="020B0604020202020204" pitchFamily="34" charset="0"/>
              </a:rPr>
              <a:t>Θερμομεταμόρφωση εξ επαφής</a:t>
            </a:r>
          </a:p>
        </p:txBody>
      </p:sp>
      <p:pic>
        <p:nvPicPr>
          <p:cNvPr id="104484" name="Picture 36">
            <a:extLst>
              <a:ext uri="{FF2B5EF4-FFF2-40B4-BE49-F238E27FC236}">
                <a16:creationId xmlns:a16="http://schemas.microsoft.com/office/drawing/2014/main" id="{B964D399-09D6-4FF3-A34D-0AD446902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1981200"/>
            <a:ext cx="383857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85" name="Line 37">
            <a:extLst>
              <a:ext uri="{FF2B5EF4-FFF2-40B4-BE49-F238E27FC236}">
                <a16:creationId xmlns:a16="http://schemas.microsoft.com/office/drawing/2014/main" id="{EAE36064-5FF4-4F40-B2FA-3FD8DEE75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667000"/>
            <a:ext cx="152400" cy="10668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 type="triangle" w="med" len="med"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04486" name="Text Box 38">
            <a:extLst>
              <a:ext uri="{FF2B5EF4-FFF2-40B4-BE49-F238E27FC236}">
                <a16:creationId xmlns:a16="http://schemas.microsoft.com/office/drawing/2014/main" id="{28EAE16E-C3EE-4660-A3B9-B0FBC47C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11363"/>
            <a:ext cx="4360863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3200" b="1">
                <a:solidFill>
                  <a:srgbClr val="66FF66"/>
                </a:solidFill>
                <a:latin typeface="Arial" panose="020B0604020202020204" pitchFamily="34" charset="0"/>
              </a:rPr>
              <a:t>Αλως μεταμόρφωσης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7" name="Picture 15">
            <a:extLst>
              <a:ext uri="{FF2B5EF4-FFF2-40B4-BE49-F238E27FC236}">
                <a16:creationId xmlns:a16="http://schemas.microsoft.com/office/drawing/2014/main" id="{18C8AA0D-53A0-427A-8DEC-71442C8D6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524000"/>
            <a:ext cx="436245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4" name="Rectangle 2">
            <a:extLst>
              <a:ext uri="{FF2B5EF4-FFF2-40B4-BE49-F238E27FC236}">
                <a16:creationId xmlns:a16="http://schemas.microsoft.com/office/drawing/2014/main" id="{1034B1DE-BE61-40A8-9CED-01EE309AD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25" y="152400"/>
            <a:ext cx="8629650" cy="1311275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tabLst>
                <a:tab pos="3765550" algn="l"/>
                <a:tab pos="7024688" algn="l"/>
              </a:tabLst>
            </a:pP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Θερμομεταμόρφωση εξ επαφής</a:t>
            </a:r>
            <a:b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l-GR" altLang="el-GR" sz="3600" b="1">
                <a:solidFill>
                  <a:srgbClr val="FFCC00"/>
                </a:solidFill>
                <a:latin typeface="Arial" panose="020B0604020202020204" pitchFamily="34" charset="0"/>
              </a:rPr>
              <a:t>(κερατίτες)</a:t>
            </a:r>
          </a:p>
        </p:txBody>
      </p:sp>
      <p:sp>
        <p:nvSpPr>
          <p:cNvPr id="110599" name="Line 7">
            <a:extLst>
              <a:ext uri="{FF2B5EF4-FFF2-40B4-BE49-F238E27FC236}">
                <a16:creationId xmlns:a16="http://schemas.microsoft.com/office/drawing/2014/main" id="{6A64DA38-573D-46C0-99A1-2A3ED486E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667000"/>
            <a:ext cx="1371600" cy="10668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 type="triangle" w="med" len="med"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0601" name="Text Box 9">
            <a:extLst>
              <a:ext uri="{FF2B5EF4-FFF2-40B4-BE49-F238E27FC236}">
                <a16:creationId xmlns:a16="http://schemas.microsoft.com/office/drawing/2014/main" id="{D1BE4D95-BA38-4913-A211-350793758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2581275"/>
            <a:ext cx="342582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  <a:t>Σχιστόλιθοι</a:t>
            </a:r>
            <a:b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</a:br>
            <a: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  <a:t>αργιλικά ιζήματα</a:t>
            </a:r>
          </a:p>
        </p:txBody>
      </p:sp>
      <p:sp>
        <p:nvSpPr>
          <p:cNvPr id="110606" name="Text Box 14">
            <a:extLst>
              <a:ext uri="{FF2B5EF4-FFF2-40B4-BE49-F238E27FC236}">
                <a16:creationId xmlns:a16="http://schemas.microsoft.com/office/drawing/2014/main" id="{3BA4B0A8-8168-4279-BB1B-E21A70060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11363"/>
            <a:ext cx="4360863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3200" b="1">
                <a:solidFill>
                  <a:srgbClr val="66FF66"/>
                </a:solidFill>
                <a:latin typeface="Arial" panose="020B0604020202020204" pitchFamily="34" charset="0"/>
              </a:rPr>
              <a:t>Αλως μεταμόρφωσης</a:t>
            </a:r>
          </a:p>
        </p:txBody>
      </p:sp>
      <p:sp>
        <p:nvSpPr>
          <p:cNvPr id="110609" name="Text Box 17">
            <a:extLst>
              <a:ext uri="{FF2B5EF4-FFF2-40B4-BE49-F238E27FC236}">
                <a16:creationId xmlns:a16="http://schemas.microsoft.com/office/drawing/2014/main" id="{8B9D873B-D941-4CEB-A50E-629A88E06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213" y="2992438"/>
            <a:ext cx="1906587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  <a:t>Γρανίτης</a:t>
            </a:r>
          </a:p>
        </p:txBody>
      </p:sp>
      <p:pic>
        <p:nvPicPr>
          <p:cNvPr id="110611" name="Picture 19">
            <a:extLst>
              <a:ext uri="{FF2B5EF4-FFF2-40B4-BE49-F238E27FC236}">
                <a16:creationId xmlns:a16="http://schemas.microsoft.com/office/drawing/2014/main" id="{9BE5139D-56B6-4BB7-A2C9-D64F43208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38550"/>
            <a:ext cx="24479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13" name="Picture 21">
            <a:extLst>
              <a:ext uri="{FF2B5EF4-FFF2-40B4-BE49-F238E27FC236}">
                <a16:creationId xmlns:a16="http://schemas.microsoft.com/office/drawing/2014/main" id="{843BF764-1548-4A5A-A8C8-D1B5BB97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38550"/>
            <a:ext cx="24479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5" name="Picture 19">
            <a:extLst>
              <a:ext uri="{FF2B5EF4-FFF2-40B4-BE49-F238E27FC236}">
                <a16:creationId xmlns:a16="http://schemas.microsoft.com/office/drawing/2014/main" id="{674DCB8D-1C68-4E96-93C1-9B093754D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581150"/>
            <a:ext cx="481965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42" name="Picture 26">
            <a:extLst>
              <a:ext uri="{FF2B5EF4-FFF2-40B4-BE49-F238E27FC236}">
                <a16:creationId xmlns:a16="http://schemas.microsoft.com/office/drawing/2014/main" id="{5A4BE6C1-67AE-430C-92C0-FA52B79E3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953000"/>
            <a:ext cx="24479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Rectangle 6">
            <a:extLst>
              <a:ext uri="{FF2B5EF4-FFF2-40B4-BE49-F238E27FC236}">
                <a16:creationId xmlns:a16="http://schemas.microsoft.com/office/drawing/2014/main" id="{020DE14A-A48D-430B-A03D-1FFAB6D2E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25" y="152400"/>
            <a:ext cx="8629650" cy="1311275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tabLst>
                <a:tab pos="3765550" algn="l"/>
                <a:tab pos="7024688" algn="l"/>
              </a:tabLst>
            </a:pP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Θερμομεταμόρφωση εξ επαφής</a:t>
            </a:r>
            <a:b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l-GR" altLang="el-GR" sz="3600" b="1">
                <a:solidFill>
                  <a:srgbClr val="FFCC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3600" b="1">
                <a:solidFill>
                  <a:srgbClr val="FFCC00"/>
                </a:solidFill>
                <a:latin typeface="Arial" panose="020B0604020202020204" pitchFamily="34" charset="0"/>
              </a:rPr>
              <a:t>skarn</a:t>
            </a:r>
            <a:r>
              <a:rPr lang="el-GR" altLang="el-GR" sz="3600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11625" name="Text Box 9">
            <a:extLst>
              <a:ext uri="{FF2B5EF4-FFF2-40B4-BE49-F238E27FC236}">
                <a16:creationId xmlns:a16="http://schemas.microsoft.com/office/drawing/2014/main" id="{9263ADF7-6763-4375-B2E3-22B66EDB0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2514600"/>
            <a:ext cx="2820987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  <a:t>Ασβεστόλιθοι</a:t>
            </a:r>
            <a:b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</a:br>
            <a: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  <a:t>μάρμαρα</a:t>
            </a:r>
          </a:p>
        </p:txBody>
      </p:sp>
      <p:sp>
        <p:nvSpPr>
          <p:cNvPr id="111629" name="Text Box 13">
            <a:extLst>
              <a:ext uri="{FF2B5EF4-FFF2-40B4-BE49-F238E27FC236}">
                <a16:creationId xmlns:a16="http://schemas.microsoft.com/office/drawing/2014/main" id="{36866A5E-686C-4D32-B44B-3CE1D3DD9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6172200"/>
            <a:ext cx="12668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l-GR" sz="3200" b="1">
                <a:solidFill>
                  <a:srgbClr val="FFCC00"/>
                </a:solidFill>
                <a:latin typeface="Arial" panose="020B0604020202020204" pitchFamily="34" charset="0"/>
              </a:rPr>
              <a:t>skarn</a:t>
            </a:r>
            <a:endParaRPr lang="el-GR" altLang="el-GR" sz="3200" b="1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11637" name="Text Box 21">
            <a:extLst>
              <a:ext uri="{FF2B5EF4-FFF2-40B4-BE49-F238E27FC236}">
                <a16:creationId xmlns:a16="http://schemas.microsoft.com/office/drawing/2014/main" id="{37EE028C-DE5B-4DD0-8D1A-B97554DA8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3" y="2992438"/>
            <a:ext cx="1906587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  <a:t>Γρανίτης</a:t>
            </a:r>
          </a:p>
        </p:txBody>
      </p:sp>
      <p:pic>
        <p:nvPicPr>
          <p:cNvPr id="111638" name="Picture 22">
            <a:extLst>
              <a:ext uri="{FF2B5EF4-FFF2-40B4-BE49-F238E27FC236}">
                <a16:creationId xmlns:a16="http://schemas.microsoft.com/office/drawing/2014/main" id="{EA9E02F8-7450-43BF-A9AF-E3F09786A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38550"/>
            <a:ext cx="24479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40" name="Picture 24">
            <a:extLst>
              <a:ext uri="{FF2B5EF4-FFF2-40B4-BE49-F238E27FC236}">
                <a16:creationId xmlns:a16="http://schemas.microsoft.com/office/drawing/2014/main" id="{CD88956E-0E28-4B8F-ADD5-BAE7A67A2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38550"/>
            <a:ext cx="24479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43" name="Line 27">
            <a:extLst>
              <a:ext uri="{FF2B5EF4-FFF2-40B4-BE49-F238E27FC236}">
                <a16:creationId xmlns:a16="http://schemas.microsoft.com/office/drawing/2014/main" id="{5147AA4C-2A68-4768-B190-CD2D29B9F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667000"/>
            <a:ext cx="1143000" cy="9906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/>
            <a:tailEnd type="triangle" w="med" len="med"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1644" name="Text Box 28">
            <a:extLst>
              <a:ext uri="{FF2B5EF4-FFF2-40B4-BE49-F238E27FC236}">
                <a16:creationId xmlns:a16="http://schemas.microsoft.com/office/drawing/2014/main" id="{A741B6AC-169D-4FED-88AB-1EC5C2833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11363"/>
            <a:ext cx="4360863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3200" b="1">
                <a:solidFill>
                  <a:srgbClr val="66FF66"/>
                </a:solidFill>
                <a:latin typeface="Arial" panose="020B0604020202020204" pitchFamily="34" charset="0"/>
              </a:rPr>
              <a:t>Αλως μεταμόρφωσης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5" name="Picture 15">
            <a:extLst>
              <a:ext uri="{FF2B5EF4-FFF2-40B4-BE49-F238E27FC236}">
                <a16:creationId xmlns:a16="http://schemas.microsoft.com/office/drawing/2014/main" id="{429CAB06-FD26-43C7-92AA-2853F8E28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038475"/>
            <a:ext cx="7239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Rectangle 3">
            <a:extLst>
              <a:ext uri="{FF2B5EF4-FFF2-40B4-BE49-F238E27FC236}">
                <a16:creationId xmlns:a16="http://schemas.microsoft.com/office/drawing/2014/main" id="{1BA81E87-02F7-4BFC-94CA-4BB64F980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25" y="152400"/>
            <a:ext cx="8629650" cy="1311275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tabLst>
                <a:tab pos="3765550" algn="l"/>
                <a:tab pos="7024688" algn="l"/>
              </a:tabLst>
            </a:pP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Θερμομεταμόρφωση εξ επαφής</a:t>
            </a:r>
            <a:b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l-GR" altLang="el-GR" sz="3600" b="1">
                <a:solidFill>
                  <a:srgbClr val="FFCC00"/>
                </a:solidFill>
                <a:latin typeface="Arial" panose="020B0604020202020204" pitchFamily="34" charset="0"/>
              </a:rPr>
              <a:t>(</a:t>
            </a:r>
            <a:r>
              <a:rPr lang="en-US" altLang="el-GR" sz="3600" b="1">
                <a:solidFill>
                  <a:srgbClr val="FFCC00"/>
                </a:solidFill>
                <a:latin typeface="Arial" panose="020B0604020202020204" pitchFamily="34" charset="0"/>
              </a:rPr>
              <a:t>skarn</a:t>
            </a:r>
            <a:r>
              <a:rPr lang="el-GR" altLang="el-GR" sz="3600" b="1">
                <a:solidFill>
                  <a:srgbClr val="FFCC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12656" name="Text Box 16">
            <a:extLst>
              <a:ext uri="{FF2B5EF4-FFF2-40B4-BE49-F238E27FC236}">
                <a16:creationId xmlns:a16="http://schemas.microsoft.com/office/drawing/2014/main" id="{A3E889BE-D183-4F3D-9274-211793C95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1906588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  <a:t>Γρανίτης</a:t>
            </a:r>
          </a:p>
        </p:txBody>
      </p:sp>
      <p:sp>
        <p:nvSpPr>
          <p:cNvPr id="112657" name="Line 17">
            <a:extLst>
              <a:ext uri="{FF2B5EF4-FFF2-40B4-BE49-F238E27FC236}">
                <a16:creationId xmlns:a16="http://schemas.microsoft.com/office/drawing/2014/main" id="{B8A905E1-175C-44E5-BFB9-EFD47E20E6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505200"/>
            <a:ext cx="762000" cy="609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40161" dir="42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58" name="Text Box 18">
            <a:extLst>
              <a:ext uri="{FF2B5EF4-FFF2-40B4-BE49-F238E27FC236}">
                <a16:creationId xmlns:a16="http://schemas.microsoft.com/office/drawing/2014/main" id="{79161E06-209A-473D-99B5-B32B141E6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2209800"/>
            <a:ext cx="2043112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  <a:t>Γρανάτης</a:t>
            </a:r>
          </a:p>
        </p:txBody>
      </p:sp>
      <p:sp>
        <p:nvSpPr>
          <p:cNvPr id="112659" name="Line 19">
            <a:extLst>
              <a:ext uri="{FF2B5EF4-FFF2-40B4-BE49-F238E27FC236}">
                <a16:creationId xmlns:a16="http://schemas.microsoft.com/office/drawing/2014/main" id="{513DB31B-3313-464E-9AAD-7952DD0528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2819400"/>
            <a:ext cx="533400" cy="990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40161" dir="42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60" name="Text Box 20">
            <a:extLst>
              <a:ext uri="{FF2B5EF4-FFF2-40B4-BE49-F238E27FC236}">
                <a16:creationId xmlns:a16="http://schemas.microsoft.com/office/drawing/2014/main" id="{E14A41DA-E4AF-4405-9FA1-9A6B3E5E0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45163"/>
            <a:ext cx="190658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  <a:t>Γρανίτης</a:t>
            </a:r>
          </a:p>
        </p:txBody>
      </p:sp>
      <p:sp>
        <p:nvSpPr>
          <p:cNvPr id="112661" name="Line 21">
            <a:extLst>
              <a:ext uri="{FF2B5EF4-FFF2-40B4-BE49-F238E27FC236}">
                <a16:creationId xmlns:a16="http://schemas.microsoft.com/office/drawing/2014/main" id="{89FC0531-EFCB-427D-B2A3-02AF71A05E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7600" y="4572000"/>
            <a:ext cx="0" cy="1219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40161" dir="42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62" name="Line 22">
            <a:extLst>
              <a:ext uri="{FF2B5EF4-FFF2-40B4-BE49-F238E27FC236}">
                <a16:creationId xmlns:a16="http://schemas.microsoft.com/office/drawing/2014/main" id="{C8D5CA8A-EB75-4ADE-AC8E-3410B0086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819400"/>
            <a:ext cx="1371600" cy="15240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40161" dir="42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63" name="Text Box 23">
            <a:extLst>
              <a:ext uri="{FF2B5EF4-FFF2-40B4-BE49-F238E27FC236}">
                <a16:creationId xmlns:a16="http://schemas.microsoft.com/office/drawing/2014/main" id="{B226F251-E66C-4E64-92F1-59CD42F86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39963"/>
            <a:ext cx="202088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  <a:t>Μάρμαρα</a:t>
            </a:r>
          </a:p>
        </p:txBody>
      </p:sp>
      <p:sp>
        <p:nvSpPr>
          <p:cNvPr id="112664" name="Line 24">
            <a:extLst>
              <a:ext uri="{FF2B5EF4-FFF2-40B4-BE49-F238E27FC236}">
                <a16:creationId xmlns:a16="http://schemas.microsoft.com/office/drawing/2014/main" id="{87CE3F27-2799-483A-80DA-0759D93D86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819400"/>
            <a:ext cx="228600" cy="5334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>
            <a:outerShdw dist="40161" dir="42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98" name="Picture 34">
            <a:extLst>
              <a:ext uri="{FF2B5EF4-FFF2-40B4-BE49-F238E27FC236}">
                <a16:creationId xmlns:a16="http://schemas.microsoft.com/office/drawing/2014/main" id="{6E9449B7-9607-4ACE-8C00-F73FCDFF8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705225"/>
            <a:ext cx="87344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3692" name="Group 28">
            <a:extLst>
              <a:ext uri="{FF2B5EF4-FFF2-40B4-BE49-F238E27FC236}">
                <a16:creationId xmlns:a16="http://schemas.microsoft.com/office/drawing/2014/main" id="{78C88095-A942-49A6-B6A7-DA937F97E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86665"/>
              </p:ext>
            </p:extLst>
          </p:nvPr>
        </p:nvGraphicFramePr>
        <p:xfrm>
          <a:off x="228600" y="1676400"/>
          <a:ext cx="8686800" cy="18288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838054807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549023535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Λειαντικό μέσο.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Πολύτιμοι λίθοι.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499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Από </a:t>
                      </a:r>
                      <a:r>
                        <a:rPr kumimoji="0" lang="en-US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granatum = </a:t>
                      </a:r>
                      <a:r>
                        <a:rPr kumimoji="0" lang="el-GR" alt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ρόδι.</a:t>
                      </a:r>
                      <a:endParaRPr kumimoji="0" lang="el-GR" alt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4998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Garnet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Grenat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Granat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 (D)</a:t>
                      </a:r>
                      <a:endParaRPr kumimoji="0" lang="el-GR" alt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419997"/>
                  </a:ext>
                </a:extLst>
              </a:tr>
            </a:tbl>
          </a:graphicData>
        </a:graphic>
      </p:graphicFrame>
      <p:sp>
        <p:nvSpPr>
          <p:cNvPr id="113690" name="Rectangle 26">
            <a:extLst>
              <a:ext uri="{FF2B5EF4-FFF2-40B4-BE49-F238E27FC236}">
                <a16:creationId xmlns:a16="http://schemas.microsoft.com/office/drawing/2014/main" id="{94A0CF14-94B4-4E9A-AEF1-E83014F03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49250"/>
            <a:ext cx="87630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3765550" algn="l"/>
                <a:tab pos="7024688" algn="l"/>
              </a:tabLst>
            </a:pPr>
            <a:r>
              <a:rPr lang="en-US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M</a:t>
            </a:r>
            <a:r>
              <a:rPr lang="el-GR" altLang="el-GR" sz="3600" b="1" baseline="-250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el-GR" altLang="el-GR" sz="3600" b="1" baseline="30000">
                <a:solidFill>
                  <a:srgbClr val="FFFFFF"/>
                </a:solidFill>
                <a:latin typeface="Arial" panose="020B0604020202020204" pitchFamily="34" charset="0"/>
              </a:rPr>
              <a:t>2+</a:t>
            </a:r>
            <a:r>
              <a:rPr lang="el-GR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Μ</a:t>
            </a:r>
            <a:r>
              <a:rPr lang="el-GR" altLang="el-GR" sz="3600" b="1" baseline="-25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el-GR" altLang="el-GR" sz="3600" b="1" baseline="30000">
                <a:solidFill>
                  <a:srgbClr val="FFFFFF"/>
                </a:solidFill>
                <a:latin typeface="Arial" panose="020B0604020202020204" pitchFamily="34" charset="0"/>
              </a:rPr>
              <a:t>3+</a:t>
            </a:r>
            <a:r>
              <a:rPr lang="el-GR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(</a:t>
            </a:r>
            <a:r>
              <a:rPr lang="en-US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r>
              <a:rPr lang="el-GR" altLang="el-GR" sz="3600" b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r>
              <a:rPr lang="el-GR" altLang="el-GR" sz="3600" b="1" baseline="-250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r>
              <a:rPr lang="el-GR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latin typeface="Arial" panose="020B0604020202020204" pitchFamily="34" charset="0"/>
              </a:rPr>
              <a:t>Γρανάτες</a:t>
            </a:r>
            <a:r>
              <a:rPr lang="en-US" altLang="el-GR" b="1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latin typeface="Arial" panose="020B0604020202020204" pitchFamily="34" charset="0"/>
              </a:rPr>
              <a:t>Κυβικό</a:t>
            </a:r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68" name="Group 20">
            <a:extLst>
              <a:ext uri="{FF2B5EF4-FFF2-40B4-BE49-F238E27FC236}">
                <a16:creationId xmlns:a16="http://schemas.microsoft.com/office/drawing/2014/main" id="{D34E9498-EB7D-492F-A066-28011AE31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90476"/>
              </p:ext>
            </p:extLst>
          </p:nvPr>
        </p:nvGraphicFramePr>
        <p:xfrm>
          <a:off x="381000" y="1468438"/>
          <a:ext cx="8305800" cy="1792224"/>
        </p:xfrm>
        <a:graphic>
          <a:graphicData uri="http://schemas.openxmlformats.org/drawingml/2006/table">
            <a:tbl>
              <a:tblPr/>
              <a:tblGrid>
                <a:gridCol w="6351240">
                  <a:extLst>
                    <a:ext uri="{9D8B030D-6E8A-4147-A177-3AD203B41FA5}">
                      <a16:colId xmlns:a16="http://schemas.microsoft.com/office/drawing/2014/main" val="1826664272"/>
                    </a:ext>
                  </a:extLst>
                </a:gridCol>
                <a:gridCol w="1954560">
                  <a:extLst>
                    <a:ext uri="{9D8B030D-6E8A-4147-A177-3AD203B41FA5}">
                      <a16:colId xmlns:a16="http://schemas.microsoft.com/office/drawing/2014/main" val="3930336458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4994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λεπιδώδεις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πλακώδεις. </a:t>
                      </a:r>
                      <a:endParaRPr kumimoji="0" lang="en-US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Σε διάσπαρτους επιμήκεις κρυστάλλους 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σε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λεπιδοειδή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στηλοειδή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συσσωματώματα.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01018"/>
                  </a:ext>
                </a:extLst>
              </a:tr>
            </a:tbl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DFFF58DD-3D62-4B5F-9B90-EF702C920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628800"/>
            <a:ext cx="1229620" cy="144016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1B7FF69-9ACB-4CD5-BF59-ED949A08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22" y="3597339"/>
            <a:ext cx="3960000" cy="2964779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D8CEC9E-B0F8-4D83-95EE-7F08907DC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670" y="3597339"/>
            <a:ext cx="3960000" cy="2964779"/>
          </a:xfrm>
          <a:prstGeom prst="rect">
            <a:avLst/>
          </a:prstGeom>
        </p:spPr>
      </p:pic>
      <p:sp>
        <p:nvSpPr>
          <p:cNvPr id="10" name="Rectangle 18">
            <a:extLst>
              <a:ext uri="{FF2B5EF4-FFF2-40B4-BE49-F238E27FC236}">
                <a16:creationId xmlns:a16="http://schemas.microsoft.com/office/drawing/2014/main" id="{4394D6C8-8669-4EF7-80BD-D5705F130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42166"/>
            <a:ext cx="8460680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tabLst>
                <a:tab pos="2779713" algn="l"/>
                <a:tab pos="6459538" algn="l"/>
              </a:tabLst>
            </a:pP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el-GR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Κυανίτης</a:t>
            </a:r>
            <a:r>
              <a:rPr lang="en-US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Τρικλινές</a:t>
            </a:r>
            <a:endParaRPr lang="el-GR" altLang="el-GR" sz="32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76430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17" name="Group 65">
            <a:extLst>
              <a:ext uri="{FF2B5EF4-FFF2-40B4-BE49-F238E27FC236}">
                <a16:creationId xmlns:a16="http://schemas.microsoft.com/office/drawing/2014/main" id="{B8C62E5F-4A47-4868-AB39-6468E32B0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41369"/>
              </p:ext>
            </p:extLst>
          </p:nvPr>
        </p:nvGraphicFramePr>
        <p:xfrm>
          <a:off x="381000" y="1700808"/>
          <a:ext cx="4800600" cy="5050536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63478339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724510595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Υαλώδης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91803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Συνήθως κυανό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Πιο σκούρο στο κέντρο.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23499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87471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παράλληλα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7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κάθετα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στην επιμήκυνση</a:t>
                      </a:r>
                      <a:endParaRPr kumimoji="0" lang="el-GR" alt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06248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 – 3,7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755344"/>
                  </a:ext>
                </a:extLst>
              </a:tr>
            </a:tbl>
          </a:graphicData>
        </a:graphic>
      </p:graphicFrame>
      <p:pic>
        <p:nvPicPr>
          <p:cNvPr id="74804" name="Picture 52">
            <a:extLst>
              <a:ext uri="{FF2B5EF4-FFF2-40B4-BE49-F238E27FC236}">
                <a16:creationId xmlns:a16="http://schemas.microsoft.com/office/drawing/2014/main" id="{719F843D-BECF-4FE6-A0BB-918FD9E9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75088"/>
            <a:ext cx="868363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8">
            <a:extLst>
              <a:ext uri="{FF2B5EF4-FFF2-40B4-BE49-F238E27FC236}">
                <a16:creationId xmlns:a16="http://schemas.microsoft.com/office/drawing/2014/main" id="{5F024D88-2C84-4F57-9646-304464D5C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42166"/>
            <a:ext cx="8460680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tabLst>
                <a:tab pos="2779713" algn="l"/>
                <a:tab pos="6459538" algn="l"/>
              </a:tabLst>
            </a:pP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el-GR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Κυανίτης</a:t>
            </a:r>
            <a:r>
              <a:rPr lang="en-US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Τρικλινές</a:t>
            </a:r>
            <a:endParaRPr lang="el-GR" altLang="el-GR" sz="32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2119673-0330-4BA2-8A89-32F6C576B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480" y="1268760"/>
            <a:ext cx="3600000" cy="269525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FDDDCEB-BF69-464D-9C54-27FBE9D20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776" y="3964014"/>
            <a:ext cx="3600000" cy="26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57799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74" name="Picture 26">
            <a:extLst>
              <a:ext uri="{FF2B5EF4-FFF2-40B4-BE49-F238E27FC236}">
                <a16:creationId xmlns:a16="http://schemas.microsoft.com/office/drawing/2014/main" id="{92BDE130-97D8-45EA-91E9-FEE2AA4F4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305175"/>
            <a:ext cx="78200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868" name="Group 20">
            <a:extLst>
              <a:ext uri="{FF2B5EF4-FFF2-40B4-BE49-F238E27FC236}">
                <a16:creationId xmlns:a16="http://schemas.microsoft.com/office/drawing/2014/main" id="{D34E9498-EB7D-492F-A066-28011AE31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73999"/>
              </p:ext>
            </p:extLst>
          </p:nvPr>
        </p:nvGraphicFramePr>
        <p:xfrm>
          <a:off x="381000" y="1468438"/>
          <a:ext cx="8305800" cy="1719072"/>
        </p:xfrm>
        <a:graphic>
          <a:graphicData uri="http://schemas.openxmlformats.org/drawingml/2006/table">
            <a:tbl>
              <a:tblPr/>
              <a:tblGrid>
                <a:gridCol w="5943600">
                  <a:extLst>
                    <a:ext uri="{9D8B030D-6E8A-4147-A177-3AD203B41FA5}">
                      <a16:colId xmlns:a16="http://schemas.microsoft.com/office/drawing/2014/main" val="182666427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930336458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4994"/>
                  </a:ext>
                </a:extLst>
              </a:tr>
              <a:tr h="1200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Βραχυπρισματική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πλακώδης. </a:t>
                      </a:r>
                      <a:endParaRPr kumimoji="0" lang="en-US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Σε κοκκώδη συσσωματώματα με ζαχαρώδη υφή.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01018"/>
                  </a:ext>
                </a:extLst>
              </a:tr>
            </a:tbl>
          </a:graphicData>
        </a:graphic>
      </p:graphicFrame>
      <p:pic>
        <p:nvPicPr>
          <p:cNvPr id="78864" name="Picture 16">
            <a:extLst>
              <a:ext uri="{FF2B5EF4-FFF2-40B4-BE49-F238E27FC236}">
                <a16:creationId xmlns:a16="http://schemas.microsoft.com/office/drawing/2014/main" id="{EAA5B579-94B5-4915-9BB2-6BE241A2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0509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66" name="Rectangle 18">
            <a:extLst>
              <a:ext uri="{FF2B5EF4-FFF2-40B4-BE49-F238E27FC236}">
                <a16:creationId xmlns:a16="http://schemas.microsoft.com/office/drawing/2014/main" id="{3D3558F8-F28E-403E-B23A-3C50008E0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4074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3200400" algn="l"/>
                <a:tab pos="6459538" algn="l"/>
              </a:tabLst>
            </a:pPr>
            <a:r>
              <a:rPr lang="el-GR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Mg,Fe)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l-GR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Ολιβίνης</a:t>
            </a:r>
            <a:r>
              <a:rPr lang="en-US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Ρομβικό</a:t>
            </a: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840" name="Group 64">
            <a:extLst>
              <a:ext uri="{FF2B5EF4-FFF2-40B4-BE49-F238E27FC236}">
                <a16:creationId xmlns:a16="http://schemas.microsoft.com/office/drawing/2014/main" id="{769C37E6-DF6C-4626-B21A-0855A6484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70644"/>
              </p:ext>
            </p:extLst>
          </p:nvPr>
        </p:nvGraphicFramePr>
        <p:xfrm>
          <a:off x="457200" y="1482725"/>
          <a:ext cx="8305800" cy="128016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208752115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0434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Χαρακτηριστικό ορυκτό γενικής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μεταμόρφωσης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αργιλικών πετρωμάτων. Δείχνει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ψηλή έως πολύ ψηλή πίεση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29903"/>
                  </a:ext>
                </a:extLst>
              </a:tr>
            </a:tbl>
          </a:graphicData>
        </a:graphic>
      </p:graphicFrame>
      <p:sp>
        <p:nvSpPr>
          <p:cNvPr id="6" name="Rectangle 18">
            <a:extLst>
              <a:ext uri="{FF2B5EF4-FFF2-40B4-BE49-F238E27FC236}">
                <a16:creationId xmlns:a16="http://schemas.microsoft.com/office/drawing/2014/main" id="{2E00420A-AA3F-4164-83C5-B12B110C5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42166"/>
            <a:ext cx="8460680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tabLst>
                <a:tab pos="2779713" algn="l"/>
                <a:tab pos="6459538" algn="l"/>
              </a:tabLst>
            </a:pP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el-GR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Κυανίτης</a:t>
            </a:r>
            <a:r>
              <a:rPr lang="en-US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Τρικλινές</a:t>
            </a:r>
            <a:endParaRPr lang="el-GR" altLang="el-GR" sz="32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FFFF465-B0A9-487C-9FE8-D6348F7B9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3160063"/>
            <a:ext cx="3960000" cy="2967916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B95DD70E-60B3-45D4-A6C5-12AE5E370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56647"/>
            <a:ext cx="3960000" cy="29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43727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12" name="Group 12">
            <a:extLst>
              <a:ext uri="{FF2B5EF4-FFF2-40B4-BE49-F238E27FC236}">
                <a16:creationId xmlns:a16="http://schemas.microsoft.com/office/drawing/2014/main" id="{54EA4F26-75F1-4170-BCDA-C8F97C167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523858"/>
              </p:ext>
            </p:extLst>
          </p:nvPr>
        </p:nvGraphicFramePr>
        <p:xfrm>
          <a:off x="228600" y="1412776"/>
          <a:ext cx="8686800" cy="2115312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1965759954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185235233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Δύστηκτη πορσελάνη.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911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Κυανίτης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από το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κυανό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χρώμα του.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Δισθενής: δύο και σθένος επειδή έχει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δύο σκληρότητες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2979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Kyanite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Disthène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Kyanit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 (D)</a:t>
                      </a:r>
                      <a:endParaRPr kumimoji="0" lang="el-GR" alt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23477"/>
                  </a:ext>
                </a:extLst>
              </a:tr>
            </a:tbl>
          </a:graphicData>
        </a:graphic>
      </p:graphicFrame>
      <p:sp>
        <p:nvSpPr>
          <p:cNvPr id="6" name="Rectangle 18">
            <a:extLst>
              <a:ext uri="{FF2B5EF4-FFF2-40B4-BE49-F238E27FC236}">
                <a16:creationId xmlns:a16="http://schemas.microsoft.com/office/drawing/2014/main" id="{1FC19351-E273-4F82-ABA9-DCCC40E9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42166"/>
            <a:ext cx="8460680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tabLst>
                <a:tab pos="2779713" algn="l"/>
                <a:tab pos="6459538" algn="l"/>
              </a:tabLst>
            </a:pP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el-GR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Κυανίτης</a:t>
            </a:r>
            <a:r>
              <a:rPr lang="en-US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Τρικλινές</a:t>
            </a:r>
            <a:endParaRPr lang="el-GR" altLang="el-GR" sz="3200" b="1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63FACFA-9CBE-4C6A-AF23-82F19E20C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80" y="3645024"/>
            <a:ext cx="3960000" cy="296478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41791B4-1E7B-4F4B-ACA0-63A5893F8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984" y="3650728"/>
            <a:ext cx="3960000" cy="29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4527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68" name="Group 20">
            <a:extLst>
              <a:ext uri="{FF2B5EF4-FFF2-40B4-BE49-F238E27FC236}">
                <a16:creationId xmlns:a16="http://schemas.microsoft.com/office/drawing/2014/main" id="{D34E9498-EB7D-492F-A066-28011AE31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72881"/>
              </p:ext>
            </p:extLst>
          </p:nvPr>
        </p:nvGraphicFramePr>
        <p:xfrm>
          <a:off x="381000" y="1468438"/>
          <a:ext cx="8305800" cy="1888554"/>
        </p:xfrm>
        <a:graphic>
          <a:graphicData uri="http://schemas.openxmlformats.org/drawingml/2006/table">
            <a:tbl>
              <a:tblPr/>
              <a:tblGrid>
                <a:gridCol w="6351240">
                  <a:extLst>
                    <a:ext uri="{9D8B030D-6E8A-4147-A177-3AD203B41FA5}">
                      <a16:colId xmlns:a16="http://schemas.microsoft.com/office/drawing/2014/main" val="1826664272"/>
                    </a:ext>
                  </a:extLst>
                </a:gridCol>
                <a:gridCol w="1954560">
                  <a:extLst>
                    <a:ext uri="{9D8B030D-6E8A-4147-A177-3AD203B41FA5}">
                      <a16:colId xmlns:a16="http://schemas.microsoft.com/office/drawing/2014/main" val="3930336458"/>
                    </a:ext>
                  </a:extLst>
                </a:gridCol>
              </a:tblGrid>
              <a:tr h="203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Μορφή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44994"/>
                  </a:ext>
                </a:extLst>
              </a:tr>
              <a:tr h="1431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Κρύσταλλοι συνήθως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μακροπρισματικοί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που τελειώνουν σε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αμφιπυραμίδες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Οι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έδρες των κατακόρυφων πρισμάτων με ραβδώσεις.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01018"/>
                  </a:ext>
                </a:extLst>
              </a:tr>
            </a:tbl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D6E44EBF-8CA8-409B-8478-4597A6544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592976"/>
            <a:ext cx="1628483" cy="16200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ECE48F8-4AD7-4DDA-9DE3-1A4BC335E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15" y="3625987"/>
            <a:ext cx="3960000" cy="2964779"/>
          </a:xfrm>
          <a:prstGeom prst="rect">
            <a:avLst/>
          </a:prstGeom>
        </p:spPr>
      </p:pic>
      <p:sp>
        <p:nvSpPr>
          <p:cNvPr id="11" name="Rectangle 18">
            <a:extLst>
              <a:ext uri="{FF2B5EF4-FFF2-40B4-BE49-F238E27FC236}">
                <a16:creationId xmlns:a16="http://schemas.microsoft.com/office/drawing/2014/main" id="{228F7BA7-8077-4F47-843C-520C05981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2166"/>
            <a:ext cx="8460680" cy="830997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584575" algn="l"/>
                <a:tab pos="6459538" algn="l"/>
              </a:tabLst>
            </a:pPr>
            <a:r>
              <a:rPr lang="en-US" altLang="el-G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</a:t>
            </a:r>
            <a:r>
              <a:rPr lang="en-US" altLang="el-GR" sz="3600" b="1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altLang="el-G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(F,OH)</a:t>
            </a:r>
            <a:r>
              <a:rPr lang="en-US" altLang="el-GR" sz="3600" b="1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Τοπάζιο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Ρομβικό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FDA1703-CCC4-4D79-B9AA-AC4F92A79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7115"/>
            <a:ext cx="3960000" cy="29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68488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>
            <a:extLst>
              <a:ext uri="{FF2B5EF4-FFF2-40B4-BE49-F238E27FC236}">
                <a16:creationId xmlns:a16="http://schemas.microsoft.com/office/drawing/2014/main" id="{228F7BA7-8077-4F47-843C-520C05981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2166"/>
            <a:ext cx="8460680" cy="830997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584575" algn="l"/>
                <a:tab pos="6459538" algn="l"/>
              </a:tabLst>
            </a:pPr>
            <a:r>
              <a:rPr lang="en-US" altLang="el-G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</a:t>
            </a:r>
            <a:r>
              <a:rPr lang="en-US" altLang="el-GR" sz="3600" b="1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altLang="el-G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(F,OH)</a:t>
            </a:r>
            <a:r>
              <a:rPr lang="en-US" altLang="el-GR" sz="3600" b="1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Τοπάζιο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Ρομβικό</a:t>
            </a:r>
          </a:p>
        </p:txBody>
      </p:sp>
      <p:graphicFrame>
        <p:nvGraphicFramePr>
          <p:cNvPr id="8" name="Group 65">
            <a:extLst>
              <a:ext uri="{FF2B5EF4-FFF2-40B4-BE49-F238E27FC236}">
                <a16:creationId xmlns:a16="http://schemas.microsoft.com/office/drawing/2014/main" id="{137D9D53-74B3-4588-B048-71173BB037F8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700808"/>
          <a:ext cx="4800600" cy="44196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63478339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724510595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Υαλώδης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91803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Άχρωμο,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διάφορα χρώματα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23499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87471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8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(κλίμακα 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Mohs)</a:t>
                      </a:r>
                      <a:endParaRPr kumimoji="0" lang="el-GR" alt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06248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– 3,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755344"/>
                  </a:ext>
                </a:extLst>
              </a:tr>
            </a:tbl>
          </a:graphicData>
        </a:graphic>
      </p:graphicFrame>
      <p:pic>
        <p:nvPicPr>
          <p:cNvPr id="9" name="Picture 52">
            <a:extLst>
              <a:ext uri="{FF2B5EF4-FFF2-40B4-BE49-F238E27FC236}">
                <a16:creationId xmlns:a16="http://schemas.microsoft.com/office/drawing/2014/main" id="{420755CD-E7F5-47D5-AF70-49570E3DB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75088"/>
            <a:ext cx="868363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5E4AAA5-26DE-4C20-9D1F-7DEC9D94C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480" y="1413990"/>
            <a:ext cx="3600000" cy="269525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AD5C28A-9EE7-4502-83E8-D3FC7F969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488" y="4096383"/>
            <a:ext cx="3600000" cy="26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13573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>
            <a:extLst>
              <a:ext uri="{FF2B5EF4-FFF2-40B4-BE49-F238E27FC236}">
                <a16:creationId xmlns:a16="http://schemas.microsoft.com/office/drawing/2014/main" id="{228F7BA7-8077-4F47-843C-520C05981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2166"/>
            <a:ext cx="8460680" cy="830997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584575" algn="l"/>
                <a:tab pos="6459538" algn="l"/>
              </a:tabLst>
            </a:pPr>
            <a:r>
              <a:rPr lang="en-US" altLang="el-G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</a:t>
            </a:r>
            <a:r>
              <a:rPr lang="en-US" altLang="el-GR" sz="3600" b="1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altLang="el-G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(F,OH)</a:t>
            </a:r>
            <a:r>
              <a:rPr lang="en-US" altLang="el-GR" sz="3600" b="1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Τοπάζιο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Ρομβικό</a:t>
            </a:r>
          </a:p>
        </p:txBody>
      </p:sp>
      <p:graphicFrame>
        <p:nvGraphicFramePr>
          <p:cNvPr id="12" name="Group 64">
            <a:extLst>
              <a:ext uri="{FF2B5EF4-FFF2-40B4-BE49-F238E27FC236}">
                <a16:creationId xmlns:a16="http://schemas.microsoft.com/office/drawing/2014/main" id="{0D61DA36-E49E-46E6-93C6-E84EB5A18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799151"/>
              </p:ext>
            </p:extLst>
          </p:nvPr>
        </p:nvGraphicFramePr>
        <p:xfrm>
          <a:off x="457200" y="1482725"/>
          <a:ext cx="8305800" cy="201168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208752115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0434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Βρίσκεται σε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πηγματίτες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σε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χαλαζιακές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υδροθερμικές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φλέβες ψηλής θερμοκρασίας και σε κοιλότητες γρανιτών και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ρυολίθων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Συνδέεται με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τουρμαλίνη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απατίτη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βήρυλλο, φθορίτη,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βολφραμίτη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μολυβδαινίτη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μαρμαρυγίες κλπ.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29903"/>
                  </a:ext>
                </a:extLst>
              </a:tr>
            </a:tbl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B0A98972-EAB3-40B4-82BA-153E0012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20" y="3720676"/>
            <a:ext cx="3960000" cy="294007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087CC40-D1E9-4FA3-BBA2-56B9F533D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40" y="3720676"/>
            <a:ext cx="3960000" cy="29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30491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>
            <a:extLst>
              <a:ext uri="{FF2B5EF4-FFF2-40B4-BE49-F238E27FC236}">
                <a16:creationId xmlns:a16="http://schemas.microsoft.com/office/drawing/2014/main" id="{228F7BA7-8077-4F47-843C-520C05981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2166"/>
            <a:ext cx="8460680" cy="830997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tabLst>
                <a:tab pos="3584575" algn="l"/>
                <a:tab pos="6459538" algn="l"/>
              </a:tabLst>
            </a:pPr>
            <a:r>
              <a:rPr lang="en-US" altLang="el-G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Al</a:t>
            </a:r>
            <a:r>
              <a:rPr lang="en-US" altLang="el-GR" sz="3600" b="1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altLang="el-GR" sz="36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(F,OH)</a:t>
            </a:r>
            <a:r>
              <a:rPr lang="en-US" altLang="el-GR" sz="3600" b="1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l-GR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 dirty="0" err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Τοπάζιο</a:t>
            </a:r>
            <a:r>
              <a:rPr lang="en-US" altLang="el-GR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Ρομβικό</a:t>
            </a:r>
          </a:p>
        </p:txBody>
      </p:sp>
      <p:graphicFrame>
        <p:nvGraphicFramePr>
          <p:cNvPr id="6" name="Group 12">
            <a:extLst>
              <a:ext uri="{FF2B5EF4-FFF2-40B4-BE49-F238E27FC236}">
                <a16:creationId xmlns:a16="http://schemas.microsoft.com/office/drawing/2014/main" id="{C7B7523D-22AF-4E59-B5C9-D4536E89A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616322"/>
              </p:ext>
            </p:extLst>
          </p:nvPr>
        </p:nvGraphicFramePr>
        <p:xfrm>
          <a:off x="228600" y="1412776"/>
          <a:ext cx="8686800" cy="204216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1965759954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1852352337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Πολύτιμος λίθος.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911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Γνωστό από την αρχαιότητα. Οι Έλληνες και Ρωμαίοι το ονόμαζαν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τόπαζος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ή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τοπάζιον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22979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l-GR" altLang="el-GR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Topaz</a:t>
                      </a:r>
                      <a:r>
                        <a:rPr kumimoji="0" lang="el-GR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(GB),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Topaze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 (F),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Topas</a:t>
                      </a:r>
                      <a:r>
                        <a:rPr kumimoji="0" lang="en-US" alt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panose="020B0604020202020204" pitchFamily="34" charset="0"/>
                        </a:rPr>
                        <a:t> (D)</a:t>
                      </a:r>
                      <a:endParaRPr kumimoji="0" lang="el-GR" alt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23477"/>
                  </a:ext>
                </a:extLst>
              </a:tr>
            </a:tbl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E4EF01CB-B12E-40A7-BB86-FD27EA7E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14389"/>
            <a:ext cx="3960000" cy="296477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D1CDE6F-F3A5-490D-9668-C9318FFF8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3706660"/>
            <a:ext cx="3960000" cy="29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9067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17" name="Group 65">
            <a:extLst>
              <a:ext uri="{FF2B5EF4-FFF2-40B4-BE49-F238E27FC236}">
                <a16:creationId xmlns:a16="http://schemas.microsoft.com/office/drawing/2014/main" id="{B8C62E5F-4A47-4868-AB39-6468E32B0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21989"/>
              </p:ext>
            </p:extLst>
          </p:nvPr>
        </p:nvGraphicFramePr>
        <p:xfrm>
          <a:off x="381000" y="1828800"/>
          <a:ext cx="4800600" cy="44196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634783396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724510595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Υαλώδης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91803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Συνήθως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ελαιοπράσινο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Καστανό-μαύρο (</a:t>
                      </a:r>
                      <a:r>
                        <a:rPr kumimoji="0" lang="en-US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Fe)</a:t>
                      </a:r>
                      <a:endParaRPr kumimoji="0" lang="el-GR" alt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923499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087471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6½ - 7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06248"/>
                  </a:ext>
                </a:extLst>
              </a:tr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 – 4,4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755344"/>
                  </a:ext>
                </a:extLst>
              </a:tr>
            </a:tbl>
          </a:graphicData>
        </a:graphic>
      </p:graphicFrame>
      <p:pic>
        <p:nvPicPr>
          <p:cNvPr id="74804" name="Picture 52">
            <a:extLst>
              <a:ext uri="{FF2B5EF4-FFF2-40B4-BE49-F238E27FC236}">
                <a16:creationId xmlns:a16="http://schemas.microsoft.com/office/drawing/2014/main" id="{719F843D-BECF-4FE6-A0BB-918FD9E9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75088"/>
            <a:ext cx="868363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806" name="Rectangle 54">
            <a:extLst>
              <a:ext uri="{FF2B5EF4-FFF2-40B4-BE49-F238E27FC236}">
                <a16:creationId xmlns:a16="http://schemas.microsoft.com/office/drawing/2014/main" id="{F41ADA79-3732-4F56-8E7A-C50A8423A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4074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3200400" algn="l"/>
                <a:tab pos="6459538" algn="l"/>
              </a:tabLst>
            </a:pPr>
            <a:r>
              <a:rPr lang="el-GR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Mg,Fe)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l-GR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Ολιβίνης</a:t>
            </a:r>
            <a:r>
              <a:rPr lang="en-US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Ρομβικό</a:t>
            </a:r>
          </a:p>
        </p:txBody>
      </p:sp>
      <p:pic>
        <p:nvPicPr>
          <p:cNvPr id="74824" name="Picture 72">
            <a:extLst>
              <a:ext uri="{FF2B5EF4-FFF2-40B4-BE49-F238E27FC236}">
                <a16:creationId xmlns:a16="http://schemas.microsoft.com/office/drawing/2014/main" id="{2053334A-C79E-4F64-A5AF-FDC9CED2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6671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840" name="Group 64">
            <a:extLst>
              <a:ext uri="{FF2B5EF4-FFF2-40B4-BE49-F238E27FC236}">
                <a16:creationId xmlns:a16="http://schemas.microsoft.com/office/drawing/2014/main" id="{769C37E6-DF6C-4626-B21A-0855A6484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49953"/>
              </p:ext>
            </p:extLst>
          </p:nvPr>
        </p:nvGraphicFramePr>
        <p:xfrm>
          <a:off x="457200" y="1482725"/>
          <a:ext cx="8305800" cy="164592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208752115"/>
                    </a:ext>
                  </a:extLst>
                </a:gridCol>
              </a:tblGrid>
              <a:tr h="249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Εμφάνιση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04349"/>
                  </a:ext>
                </a:extLst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Σε 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βασικά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γάββρους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, βασάλτες)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και </a:t>
                      </a:r>
                      <a:b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υπερβασικά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δουνίτες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περιδοτίτες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πετρώματα.</a:t>
                      </a:r>
                      <a:b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Με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πυροξένους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τάλκη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l-GR" alt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σερπεντίνη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, χρωμίτη</a:t>
                      </a:r>
                      <a:r>
                        <a:rPr kumimoji="0" lang="el-GR" alt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κλπ.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29903"/>
                  </a:ext>
                </a:extLst>
              </a:tr>
            </a:tbl>
          </a:graphicData>
        </a:graphic>
      </p:graphicFrame>
      <p:sp>
        <p:nvSpPr>
          <p:cNvPr id="75831" name="Rectangle 55">
            <a:extLst>
              <a:ext uri="{FF2B5EF4-FFF2-40B4-BE49-F238E27FC236}">
                <a16:creationId xmlns:a16="http://schemas.microsoft.com/office/drawing/2014/main" id="{240CB313-6E93-4081-B321-ABCBB505E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407400" cy="823913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tabLst>
                <a:tab pos="3200400" algn="l"/>
                <a:tab pos="6459538" algn="l"/>
              </a:tabLst>
            </a:pPr>
            <a:r>
              <a:rPr lang="el-GR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Mg,Fe)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altLang="el-GR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SiO</a:t>
            </a:r>
            <a:r>
              <a:rPr lang="en-US" altLang="el-GR" sz="3600" b="1" baseline="-25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l-GR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4800" b="1">
                <a:solidFill>
                  <a:srgbClr val="FFCC00"/>
                </a:solidFill>
                <a:effectLst/>
                <a:latin typeface="Arial" panose="020B0604020202020204" pitchFamily="34" charset="0"/>
              </a:rPr>
              <a:t>Ολιβίνης</a:t>
            </a:r>
            <a:r>
              <a:rPr lang="en-US" altLang="el-GR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el-GR" altLang="el-GR" sz="32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Ρομβικό</a:t>
            </a:r>
          </a:p>
        </p:txBody>
      </p:sp>
      <p:pic>
        <p:nvPicPr>
          <p:cNvPr id="75844" name="Picture 68">
            <a:extLst>
              <a:ext uri="{FF2B5EF4-FFF2-40B4-BE49-F238E27FC236}">
                <a16:creationId xmlns:a16="http://schemas.microsoft.com/office/drawing/2014/main" id="{624D291E-C454-4FA0-90D0-90E6B1FD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419475"/>
            <a:ext cx="82772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>
            <a:extLst>
              <a:ext uri="{FF2B5EF4-FFF2-40B4-BE49-F238E27FC236}">
                <a16:creationId xmlns:a16="http://schemas.microsoft.com/office/drawing/2014/main" id="{BA40B81D-204B-44D8-94A3-62547B775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950" y="471488"/>
            <a:ext cx="5556250" cy="701675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tabLst>
                <a:tab pos="3200400" algn="l"/>
                <a:tab pos="6459538" algn="l"/>
              </a:tabLst>
            </a:pPr>
            <a:r>
              <a:rPr lang="el-GR" altLang="el-GR" sz="4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Λιθοσφαιρικές πλάκες</a:t>
            </a:r>
          </a:p>
        </p:txBody>
      </p:sp>
      <p:pic>
        <p:nvPicPr>
          <p:cNvPr id="79881" name="Picture 9">
            <a:extLst>
              <a:ext uri="{FF2B5EF4-FFF2-40B4-BE49-F238E27FC236}">
                <a16:creationId xmlns:a16="http://schemas.microsoft.com/office/drawing/2014/main" id="{C321C8F7-8743-48F8-AE4C-D5DCAB11D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19225"/>
            <a:ext cx="50292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>
            <a:extLst>
              <a:ext uri="{FF2B5EF4-FFF2-40B4-BE49-F238E27FC236}">
                <a16:creationId xmlns:a16="http://schemas.microsoft.com/office/drawing/2014/main" id="{EB0A9384-B26A-4C29-A09B-DC58BE674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950" y="471488"/>
            <a:ext cx="5556250" cy="701675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tabLst>
                <a:tab pos="3200400" algn="l"/>
                <a:tab pos="6459538" algn="l"/>
              </a:tabLst>
            </a:pPr>
            <a:r>
              <a:rPr lang="el-GR" altLang="el-GR" sz="4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Λιθοσφαιρικές πλάκες</a:t>
            </a:r>
          </a:p>
        </p:txBody>
      </p:sp>
      <p:pic>
        <p:nvPicPr>
          <p:cNvPr id="80905" name="Picture 9">
            <a:extLst>
              <a:ext uri="{FF2B5EF4-FFF2-40B4-BE49-F238E27FC236}">
                <a16:creationId xmlns:a16="http://schemas.microsoft.com/office/drawing/2014/main" id="{F95877E4-1FF9-402F-A190-402DD5834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286000"/>
            <a:ext cx="6667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0" name="Picture 12">
            <a:extLst>
              <a:ext uri="{FF2B5EF4-FFF2-40B4-BE49-F238E27FC236}">
                <a16:creationId xmlns:a16="http://schemas.microsoft.com/office/drawing/2014/main" id="{FE43C2D9-A9A2-4516-B760-4C71C7D6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52700"/>
            <a:ext cx="80867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0" name="Rectangle 2">
            <a:extLst>
              <a:ext uri="{FF2B5EF4-FFF2-40B4-BE49-F238E27FC236}">
                <a16:creationId xmlns:a16="http://schemas.microsoft.com/office/drawing/2014/main" id="{59653B34-D876-4CEA-B8FF-D71799B6A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463" y="334963"/>
            <a:ext cx="5499100" cy="1189037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>
              <a:tabLst>
                <a:tab pos="3200400" algn="l"/>
                <a:tab pos="6459538" algn="l"/>
              </a:tabLst>
            </a:pPr>
            <a:r>
              <a:rPr lang="el-GR" altLang="el-GR" sz="4000" b="1">
                <a:solidFill>
                  <a:srgbClr val="FFFFFF"/>
                </a:solidFill>
                <a:latin typeface="Arial" panose="020B0604020202020204" pitchFamily="34" charset="0"/>
              </a:rPr>
              <a:t>Περιθώρια απόκλισης</a:t>
            </a:r>
            <a:br>
              <a:rPr lang="el-GR" altLang="el-GR" sz="4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l-GR" altLang="el-GR" sz="3200" b="1">
                <a:solidFill>
                  <a:srgbClr val="FFCC00"/>
                </a:solidFill>
                <a:latin typeface="Arial" panose="020B0604020202020204" pitchFamily="34" charset="0"/>
              </a:rPr>
              <a:t>(μεσο-ωκεάνιες ράχες)</a:t>
            </a:r>
          </a:p>
        </p:txBody>
      </p:sp>
      <p:sp>
        <p:nvSpPr>
          <p:cNvPr id="119817" name="Line 9">
            <a:extLst>
              <a:ext uri="{FF2B5EF4-FFF2-40B4-BE49-F238E27FC236}">
                <a16:creationId xmlns:a16="http://schemas.microsoft.com/office/drawing/2014/main" id="{B92023A2-8A7B-46F8-87D1-560909347D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3276600"/>
            <a:ext cx="990600" cy="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9818" name="Line 10">
            <a:extLst>
              <a:ext uri="{FF2B5EF4-FFF2-40B4-BE49-F238E27FC236}">
                <a16:creationId xmlns:a16="http://schemas.microsoft.com/office/drawing/2014/main" id="{D53BF944-E573-4D2C-97F1-0E553E0586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724400"/>
            <a:ext cx="990600" cy="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Δίνη">
  <a:themeElements>
    <a:clrScheme name="Δίνη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Δίν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Δίνη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νη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Δίνη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Designs\Δίνη.pot</Template>
  <TotalTime>825</TotalTime>
  <Words>841</Words>
  <Application>Microsoft Office PowerPoint</Application>
  <PresentationFormat>Προβολή στην οθόνη (4:3)</PresentationFormat>
  <Paragraphs>182</Paragraphs>
  <Slides>45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51" baseType="lpstr">
      <vt:lpstr>Arial</vt:lpstr>
      <vt:lpstr>Arial Narrow</vt:lpstr>
      <vt:lpstr>Tahoma</vt:lpstr>
      <vt:lpstr>Times New Roman</vt:lpstr>
      <vt:lpstr>Wingdings</vt:lpstr>
      <vt:lpstr>Δίνη</vt:lpstr>
      <vt:lpstr>Πυριτικά ορυκτά</vt:lpstr>
      <vt:lpstr>ΝΗΣΟΠΥΡΙΤΙΚΑ</vt:lpstr>
      <vt:lpstr>(Mg,Fe)2SiO4 Ολιβίνης Ρομβικό</vt:lpstr>
      <vt:lpstr>(Mg,Fe)2SiO4 Ολιβίνης Ρομβικό</vt:lpstr>
      <vt:lpstr>(Mg,Fe)2SiO4 Ολιβίνης Ρομβικό</vt:lpstr>
      <vt:lpstr>(Mg,Fe)2SiO4 Ολιβίνης Ρομβικό</vt:lpstr>
      <vt:lpstr>Λιθοσφαιρικές πλάκες</vt:lpstr>
      <vt:lpstr>Λιθοσφαιρικές πλάκες</vt:lpstr>
      <vt:lpstr>Περιθώρια απόκλισης (μεσο-ωκεάνιες ράχες)</vt:lpstr>
      <vt:lpstr>Περιθώρια σύγκλισης (ζώνες κατάδυσης)</vt:lpstr>
      <vt:lpstr>Περιθώρια σύγκλισης (ζώνες σύγκρουσης)</vt:lpstr>
      <vt:lpstr>Ρήγματα μετασχηματισμού</vt:lpstr>
      <vt:lpstr>Μεσο-ωκεάνιες ράχες</vt:lpstr>
      <vt:lpstr>Μεσο-ωκεάνιες ράχες</vt:lpstr>
      <vt:lpstr>Μεσο-ωκεάνιες ράχες</vt:lpstr>
      <vt:lpstr>(Mg,Fe)2SiO4 Ολιβίνης Ρομβικό</vt:lpstr>
      <vt:lpstr>(Mg,Fe)2SiO4 Ολιβίνης Ρομβικό</vt:lpstr>
      <vt:lpstr>M32+Μ23+(SiO4)3 Γρανάτες Κυβικό</vt:lpstr>
      <vt:lpstr>M32+Μ23+(SiO4)3 Γρανάτες Κυβικό</vt:lpstr>
      <vt:lpstr>M32+Μ23+(SiO4)3 Γρανάτες Κυβικό</vt:lpstr>
      <vt:lpstr>M32+Μ23+(SiO4)3 Γρανάτες Κυβικό</vt:lpstr>
      <vt:lpstr>Πυρωπό Mg3Al2(SiO4)3</vt:lpstr>
      <vt:lpstr>Αλμανδίνης Fe3Al2(SiO4)3</vt:lpstr>
      <vt:lpstr>Σπεσσαρτίνης Mn3Al2(SiO4)3</vt:lpstr>
      <vt:lpstr>Ουβαροβίτης Ca3Cr2(SiO4)3</vt:lpstr>
      <vt:lpstr>Γροσσουλάριος Ca3Al2(SiO4)3</vt:lpstr>
      <vt:lpstr>Ανδραδίτης Ca3Fe2(SiO4)3</vt:lpstr>
      <vt:lpstr>Πυρωπό Mg3Al2(SiO4)3</vt:lpstr>
      <vt:lpstr>Αλμανδίνης Fe3Al2(SiO4)3</vt:lpstr>
      <vt:lpstr>Σπεσσαρτίνης Mn3Al2(SiO4)3</vt:lpstr>
      <vt:lpstr>Ουβαροβίτης Ca3Cr2(SiO4)3</vt:lpstr>
      <vt:lpstr>Γροσσουλάριος Ca3Al2(SiO4)3 Ανδραδίτης Ca3Fe2(SiO4)3 </vt:lpstr>
      <vt:lpstr>Θερμομεταμόρφωση εξ επαφής</vt:lpstr>
      <vt:lpstr>Θερμομεταμόρφωση εξ επαφής (κερατίτες)</vt:lpstr>
      <vt:lpstr>Θερμομεταμόρφωση εξ επαφής (skarn)</vt:lpstr>
      <vt:lpstr>Θερμομεταμόρφωση εξ επαφής (skarn)</vt:lpstr>
      <vt:lpstr>M32+Μ23+(SiO4)3 Γρανάτες Κυβικό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Al2SiO4(F,OH)2 Τοπάζιο Ρομβικό</vt:lpstr>
      <vt:lpstr>Al2SiO4(F,OH)2 Τοπάζιο Ρομβικό</vt:lpstr>
      <vt:lpstr>Al2SiO4(F,OH)2 Τοπάζιο Ρομβικό</vt:lpstr>
      <vt:lpstr>Al2SiO4(F,OH)2 Τοπάζιο Ρομβικό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Νησοπυριτικά</dc:title>
  <dc:creator>ST</dc:creator>
  <cp:lastModifiedBy>Triantafyllos Soldatos</cp:lastModifiedBy>
  <cp:revision>201</cp:revision>
  <cp:lastPrinted>2003-12-18T12:44:40Z</cp:lastPrinted>
  <dcterms:created xsi:type="dcterms:W3CDTF">2002-12-01T15:39:30Z</dcterms:created>
  <dcterms:modified xsi:type="dcterms:W3CDTF">2020-12-22T06:49:15Z</dcterms:modified>
</cp:coreProperties>
</file>