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4"/>
  </p:notesMasterIdLst>
  <p:sldIdLst>
    <p:sldId id="256" r:id="rId2"/>
    <p:sldId id="257" r:id="rId3"/>
    <p:sldId id="360" r:id="rId4"/>
    <p:sldId id="361" r:id="rId5"/>
    <p:sldId id="291" r:id="rId6"/>
    <p:sldId id="363" r:id="rId7"/>
    <p:sldId id="362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5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66FF66"/>
    <a:srgbClr val="010000"/>
    <a:srgbClr val="FFCC00"/>
    <a:srgbClr val="CC9900"/>
    <a:srgbClr val="FF66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0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16" y="0"/>
      </p:cViewPr>
      <p:guideLst>
        <p:guide orient="horz" pos="26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63894-0C25-4EC3-8172-3778E6E2A8C9}" type="datetimeFigureOut">
              <a:rPr lang="el-GR" smtClean="0"/>
              <a:t>12/1/2021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E98FB-5FD6-40F0-9C8F-2DF9A3B45B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3133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E98FB-5FD6-40F0-9C8F-2DF9A3B45B6E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6853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E98FB-5FD6-40F0-9C8F-2DF9A3B45B6E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27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AF28-4E43-4A6D-941E-7473D0EC57A9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51147733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93B6-6944-4AFD-87D0-35D46211CF91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4798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93B6-6944-4AFD-87D0-35D46211CF91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01337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93B6-6944-4AFD-87D0-35D46211CF91}" type="slidenum">
              <a:rPr lang="el-GR" altLang="el-GR" smtClean="0"/>
              <a:pPr/>
              <a:t>‹#›</a:t>
            </a:fld>
            <a:endParaRPr lang="el-GR" altLang="el-G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960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93B6-6944-4AFD-87D0-35D46211CF91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06913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93B6-6944-4AFD-87D0-35D46211CF91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55372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93B6-6944-4AFD-87D0-35D46211CF91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00875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900A-B40B-4655-BDEA-92AB8DCC3AE4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56821581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9591-EEA6-4563-ADD0-65C3DE656FBC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3201293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5005-B63C-4371-944C-EFEC968E0A4E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13405658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D9F7-9B5B-490A-BF5A-FF576127558A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983883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667E-7791-4E85-8530-E5D0B64DC706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79924465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E013-03CA-4919-B484-7EE0A60747DA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01397999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71F8-2AEB-4768-B9E5-5AF45918B80E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82134010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859-D961-4C20-84C2-9FAA38227E13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05433625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93D82-784D-42FF-9C47-78F21261A566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7594576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FE70-3CB1-4963-9311-D44B5D71315A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83402729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E93B6-6944-4AFD-87D0-35D46211CF91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09609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ransition>
    <p:fade thruBlk="1"/>
  </p:transition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C74A280-A738-4C7A-A17F-23363D7AA0E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1447800"/>
            <a:ext cx="7467600" cy="109855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el-GR" altLang="el-G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Πυριτικά ορυκτά</a:t>
            </a:r>
          </a:p>
        </p:txBody>
      </p:sp>
      <p:pic>
        <p:nvPicPr>
          <p:cNvPr id="40966" name="Picture 6">
            <a:extLst>
              <a:ext uri="{FF2B5EF4-FFF2-40B4-BE49-F238E27FC236}">
                <a16:creationId xmlns:a16="http://schemas.microsoft.com/office/drawing/2014/main" id="{C1F5897B-9F6F-41E5-B793-766F882E1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4038600"/>
            <a:ext cx="6208713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βράχος&#10;&#10;Περιγραφή που δημιουργήθηκε αυτόματα">
            <a:extLst>
              <a:ext uri="{FF2B5EF4-FFF2-40B4-BE49-F238E27FC236}">
                <a16:creationId xmlns:a16="http://schemas.microsoft.com/office/drawing/2014/main" id="{C694B5D9-5271-4071-AC74-2346BE5CA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112" y="4096778"/>
            <a:ext cx="3240000" cy="2430854"/>
          </a:xfrm>
          <a:prstGeom prst="rect">
            <a:avLst/>
          </a:prstGeom>
        </p:spPr>
      </p:pic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738664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4124325" algn="l"/>
                <a:tab pos="8521700" algn="r"/>
              </a:tabLst>
            </a:pPr>
            <a:r>
              <a:rPr lang="it-IT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Ca(Mg,Fe,Al)(Al,Si)</a:t>
            </a:r>
            <a:r>
              <a:rPr lang="it-IT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it-IT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it-IT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6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000" b="1" dirty="0" err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Αυγίτης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Μονοκλινές</a:t>
            </a:r>
            <a:endParaRPr lang="el-GR" altLang="el-GR" sz="4000" b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Group 65">
            <a:extLst>
              <a:ext uri="{FF2B5EF4-FFF2-40B4-BE49-F238E27FC236}">
                <a16:creationId xmlns:a16="http://schemas.microsoft.com/office/drawing/2014/main" id="{E42FF3AA-4C1B-4F98-86D9-2835C3EAE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905153"/>
              </p:ext>
            </p:extLst>
          </p:nvPr>
        </p:nvGraphicFramePr>
        <p:xfrm>
          <a:off x="309464" y="1436011"/>
          <a:ext cx="5198640" cy="5257800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val="2634783396"/>
                    </a:ext>
                  </a:extLst>
                </a:gridCol>
                <a:gridCol w="3902496">
                  <a:extLst>
                    <a:ext uri="{9D8B030D-6E8A-4147-A177-3AD203B41FA5}">
                      <a16:colId xmlns:a16="http://schemas.microsoft.com/office/drawing/2014/main" val="3724510595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Λάμψη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Υαλώδης, ρητινώδης μέχρι θαμπή.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391803"/>
                  </a:ext>
                </a:extLst>
              </a:tr>
              <a:tr h="99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Χρώμα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Μαύρο, πρασινόμαυρο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923499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Γρ. σκόνης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Λευκή μέχρι τεφρή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087471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Σκληρότητα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5 - 6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906248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Σχισμός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Τέλειος πρισματικός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755344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Ειδ. βάρος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 – 3,6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600769"/>
                  </a:ext>
                </a:extLst>
              </a:tr>
            </a:tbl>
          </a:graphicData>
        </a:graphic>
      </p:graphicFrame>
      <p:pic>
        <p:nvPicPr>
          <p:cNvPr id="8" name="Picture 52">
            <a:extLst>
              <a:ext uri="{FF2B5EF4-FFF2-40B4-BE49-F238E27FC236}">
                <a16:creationId xmlns:a16="http://schemas.microsoft.com/office/drawing/2014/main" id="{732F728F-557F-4D3F-BC7D-23ED0776D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472" y="3604349"/>
            <a:ext cx="868363" cy="4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206EF211-4A71-49A4-BD8E-E9F5D3C52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536" y="1666778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602616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738664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4124325" algn="l"/>
                <a:tab pos="8521700" algn="r"/>
              </a:tabLst>
            </a:pPr>
            <a:r>
              <a:rPr lang="it-IT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Ca(Mg,Fe,Al)(Al,Si)</a:t>
            </a:r>
            <a:r>
              <a:rPr lang="it-IT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it-IT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it-IT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6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000" b="1" dirty="0" err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Αυγίτης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Μονοκλινές</a:t>
            </a:r>
            <a:endParaRPr lang="el-GR" altLang="el-GR" sz="4000" b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Group 64">
            <a:extLst>
              <a:ext uri="{FF2B5EF4-FFF2-40B4-BE49-F238E27FC236}">
                <a16:creationId xmlns:a16="http://schemas.microsoft.com/office/drawing/2014/main" id="{DA104594-FBED-4235-8D3D-54815490F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057007"/>
              </p:ext>
            </p:extLst>
          </p:nvPr>
        </p:nvGraphicFramePr>
        <p:xfrm>
          <a:off x="457200" y="1351032"/>
          <a:ext cx="8305800" cy="1645920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2208752115"/>
                    </a:ext>
                  </a:extLst>
                </a:gridCol>
              </a:tblGrid>
              <a:tr h="249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Εμφάνιση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704349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Σε 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ενδιάμεσα, βασικά και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υπερβασικά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πετρώματα (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μονζονίτες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ανδεσίτες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γάββροι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βασάλτες,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περιδοτίτες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πυροξενίτες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καθώς και σε μεταμορφωμένα.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529903"/>
                  </a:ext>
                </a:extLst>
              </a:tr>
            </a:tbl>
          </a:graphicData>
        </a:graphic>
      </p:graphicFrame>
      <p:pic>
        <p:nvPicPr>
          <p:cNvPr id="6146" name="Picture 2">
            <a:extLst>
              <a:ext uri="{FF2B5EF4-FFF2-40B4-BE49-F238E27FC236}">
                <a16:creationId xmlns:a16="http://schemas.microsoft.com/office/drawing/2014/main" id="{8FC66A64-0C09-43F2-AD76-5063B8C6F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56" y="3424273"/>
            <a:ext cx="3960000" cy="29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0654B995-EFF1-4B49-9ADC-748E15CF9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744" y="3426736"/>
            <a:ext cx="3960000" cy="29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040606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738664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4124325" algn="l"/>
                <a:tab pos="8521700" algn="r"/>
              </a:tabLst>
            </a:pPr>
            <a:r>
              <a:rPr lang="it-IT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Ca(Mg,Fe,Al)(Al,Si)</a:t>
            </a:r>
            <a:r>
              <a:rPr lang="it-IT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it-IT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it-IT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6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000" b="1" dirty="0" err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Αυγίτης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Μονοκλινές</a:t>
            </a:r>
            <a:endParaRPr lang="el-GR" altLang="el-GR" sz="4000" b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Group 12">
            <a:extLst>
              <a:ext uri="{FF2B5EF4-FFF2-40B4-BE49-F238E27FC236}">
                <a16:creationId xmlns:a16="http://schemas.microsoft.com/office/drawing/2014/main" id="{A3986AC3-AC32-4ED3-AB6B-EBB2A4404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829096"/>
              </p:ext>
            </p:extLst>
          </p:nvPr>
        </p:nvGraphicFramePr>
        <p:xfrm>
          <a:off x="107504" y="1676400"/>
          <a:ext cx="8915400" cy="3060192"/>
        </p:xfrm>
        <a:graphic>
          <a:graphicData uri="http://schemas.openxmlformats.org/drawingml/2006/table">
            <a:tbl>
              <a:tblPr/>
              <a:tblGrid>
                <a:gridCol w="815008">
                  <a:extLst>
                    <a:ext uri="{9D8B030D-6E8A-4147-A177-3AD203B41FA5}">
                      <a16:colId xmlns:a16="http://schemas.microsoft.com/office/drawing/2014/main" val="1965759954"/>
                    </a:ext>
                  </a:extLst>
                </a:gridCol>
                <a:gridCol w="8100392">
                  <a:extLst>
                    <a:ext uri="{9D8B030D-6E8A-4147-A177-3AD203B41FA5}">
                      <a16:colId xmlns:a16="http://schemas.microsoft.com/office/drawing/2014/main" val="1852352337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Μέλη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Ο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αυγίτης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είναι ο πιο κοινός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πυρόξενος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και βρίσκεται ως προς τη σύσταση μεταξύ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διοψίδιου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CaMgSi</a:t>
                      </a:r>
                      <a:r>
                        <a:rPr kumimoji="0" lang="el-GR" altLang="el-GR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el-GR" altLang="el-GR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και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εδενβεργίτη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CaFeSi</a:t>
                      </a:r>
                      <a:r>
                        <a:rPr kumimoji="0" lang="el-GR" altLang="el-GR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el-GR" altLang="el-GR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Hd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με μερική αντικατάσταση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Mg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(ή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και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από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991101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Όνομα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Αυγίτης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από την ελληνική λέξη </a:t>
                      </a:r>
                      <a:r>
                        <a:rPr kumimoji="0" lang="el-GR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αυγή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λόγω της λάμψης των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σχισμογενών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επιπέδων του.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229794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Augite</a:t>
                      </a:r>
                      <a:r>
                        <a:rPr kumimoji="0" lang="el-GR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(GB),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Augite (F),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  <a:t>Augit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  <a:t> (D)</a:t>
                      </a:r>
                      <a:endParaRPr kumimoji="0" lang="el-GR" alt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23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325665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2BAA0D5F-5F5B-4DCD-A80B-1907485063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67553" y="533400"/>
            <a:ext cx="3320011" cy="738664"/>
          </a:xfrm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l-GR" altLang="el-G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ΑΜΦΙΒΟΛΟΙ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5868A88-A128-4CED-BEC9-7BDFCC367479}"/>
              </a:ext>
            </a:extLst>
          </p:cNvPr>
          <p:cNvSpPr/>
          <p:nvPr/>
        </p:nvSpPr>
        <p:spPr>
          <a:xfrm>
            <a:off x="971600" y="6093296"/>
            <a:ext cx="72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Μορφή και σχισμός των αμφιβόλων (τομή κάθετα στον άξονα c)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5ADD366C-1AB2-4E2A-9A0D-24CD56C2F3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40" t="-6172" r="-2340" b="-4235"/>
          <a:stretch/>
        </p:blipFill>
        <p:spPr>
          <a:xfrm>
            <a:off x="611560" y="1700808"/>
            <a:ext cx="7920880" cy="410445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622524929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2BAA0D5F-5F5B-4DCD-A80B-1907485063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67553" y="533400"/>
            <a:ext cx="3320011" cy="738664"/>
          </a:xfrm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l-GR" altLang="el-G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ΑΜΦΙΒΟΛΟΙ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077C30D-7F35-46D3-958C-6546B22E56BE}"/>
              </a:ext>
            </a:extLst>
          </p:cNvPr>
          <p:cNvSpPr/>
          <p:nvPr/>
        </p:nvSpPr>
        <p:spPr>
          <a:xfrm>
            <a:off x="555036" y="1340768"/>
            <a:ext cx="8049411" cy="1415772"/>
          </a:xfrm>
          <a:prstGeom prst="rect">
            <a:avLst/>
          </a:prstGeom>
          <a:effectLst>
            <a:outerShdw dist="38100" dir="2700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0-1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l-PL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l-PL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l-PL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  <a:r>
              <a:rPr lang="pl-PL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(W= Na, K), (X= Ca, Na, Fe, Mg)</a:t>
            </a:r>
          </a:p>
          <a:p>
            <a:pPr algn="ctr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(Y= Fe, Mg, Al), (Z= Si, Al)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C790A0B-C079-4A5C-AAF3-2CE763ED1D74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3471391"/>
            <a:ext cx="7848600" cy="1569660"/>
          </a:xfrm>
          <a:prstGeom prst="rect">
            <a:avLst/>
          </a:prstGeo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vert="horz" lIns="91440" tIns="45720" rIns="91440" bIns="45720" rtlCol="0">
            <a:sp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None/>
              <a:tabLst>
                <a:tab pos="2332038" algn="l"/>
                <a:tab pos="4687888" algn="l"/>
              </a:tabLst>
            </a:pPr>
            <a:r>
              <a:rPr lang="el-GR" altLang="el-GR" sz="2400" b="1" dirty="0" err="1">
                <a:latin typeface="Arial" panose="020B0604020202020204" pitchFamily="34" charset="0"/>
              </a:rPr>
              <a:t>Τρεμολίτης</a:t>
            </a:r>
            <a:r>
              <a:rPr lang="el-GR" altLang="el-GR" sz="2400" b="1" dirty="0">
                <a:latin typeface="Arial" panose="020B0604020202020204" pitchFamily="34" charset="0"/>
              </a:rPr>
              <a:t>	</a:t>
            </a:r>
            <a:r>
              <a:rPr lang="en-US" altLang="el-GR" sz="2400" b="1" dirty="0">
                <a:latin typeface="Arial" panose="020B0604020202020204" pitchFamily="34" charset="0"/>
              </a:rPr>
              <a:t>Ca</a:t>
            </a:r>
            <a:r>
              <a:rPr lang="en-US" altLang="el-GR" sz="2400" b="1" baseline="-25000" dirty="0">
                <a:latin typeface="Arial" panose="020B0604020202020204" pitchFamily="34" charset="0"/>
              </a:rPr>
              <a:t>2</a:t>
            </a:r>
            <a:r>
              <a:rPr lang="en-US" altLang="el-GR" sz="2400" b="1" dirty="0">
                <a:latin typeface="Arial" panose="020B0604020202020204" pitchFamily="34" charset="0"/>
              </a:rPr>
              <a:t>Mg</a:t>
            </a:r>
            <a:r>
              <a:rPr lang="en-US" altLang="el-GR" sz="2400" b="1" baseline="-25000" dirty="0">
                <a:latin typeface="Arial" panose="020B0604020202020204" pitchFamily="34" charset="0"/>
              </a:rPr>
              <a:t>5</a:t>
            </a:r>
            <a:r>
              <a:rPr lang="en-US" altLang="el-GR" sz="2400" b="1" dirty="0">
                <a:latin typeface="Arial" panose="020B0604020202020204" pitchFamily="34" charset="0"/>
              </a:rPr>
              <a:t>Si</a:t>
            </a:r>
            <a:r>
              <a:rPr lang="en-US" altLang="el-GR" sz="2400" b="1" baseline="-25000" dirty="0">
                <a:latin typeface="Arial" panose="020B0604020202020204" pitchFamily="34" charset="0"/>
              </a:rPr>
              <a:t>8</a:t>
            </a:r>
            <a:r>
              <a:rPr lang="en-US" altLang="el-GR" sz="2400" b="1" dirty="0">
                <a:latin typeface="Arial" panose="020B0604020202020204" pitchFamily="34" charset="0"/>
              </a:rPr>
              <a:t>O</a:t>
            </a:r>
            <a:r>
              <a:rPr lang="en-US" altLang="el-GR" sz="2400" b="1" baseline="-25000" dirty="0">
                <a:latin typeface="Arial" panose="020B0604020202020204" pitchFamily="34" charset="0"/>
              </a:rPr>
              <a:t>22</a:t>
            </a:r>
            <a:r>
              <a:rPr lang="en-US" altLang="el-GR" sz="2400" b="1" dirty="0">
                <a:latin typeface="Arial" panose="020B0604020202020204" pitchFamily="34" charset="0"/>
              </a:rPr>
              <a:t>(OH)</a:t>
            </a:r>
            <a:r>
              <a:rPr lang="en-US" altLang="el-GR" sz="2400" b="1" baseline="-25000" dirty="0">
                <a:latin typeface="Arial" panose="020B0604020202020204" pitchFamily="34" charset="0"/>
              </a:rPr>
              <a:t>2</a:t>
            </a:r>
          </a:p>
          <a:p>
            <a:pPr>
              <a:spcBef>
                <a:spcPts val="0"/>
              </a:spcBef>
              <a:buSzPct val="50000"/>
              <a:buNone/>
              <a:tabLst>
                <a:tab pos="2332038" algn="l"/>
                <a:tab pos="4687888" algn="l"/>
              </a:tabLst>
            </a:pPr>
            <a:r>
              <a:rPr lang="el-GR" altLang="el-GR" sz="2400" b="1" dirty="0" err="1">
                <a:latin typeface="Arial" panose="020B0604020202020204" pitchFamily="34" charset="0"/>
              </a:rPr>
              <a:t>Ακτινόλιθος</a:t>
            </a:r>
            <a:r>
              <a:rPr lang="el-GR" altLang="el-GR" sz="2400" b="1" dirty="0">
                <a:latin typeface="Arial" panose="020B0604020202020204" pitchFamily="34" charset="0"/>
              </a:rPr>
              <a:t>	</a:t>
            </a:r>
            <a:r>
              <a:rPr lang="en-US" altLang="el-GR" sz="2400" b="1" dirty="0">
                <a:latin typeface="Arial" panose="020B0604020202020204" pitchFamily="34" charset="0"/>
              </a:rPr>
              <a:t>Ca</a:t>
            </a:r>
            <a:r>
              <a:rPr lang="en-US" altLang="el-GR" sz="2400" b="1" baseline="-25000" dirty="0">
                <a:latin typeface="Arial" panose="020B0604020202020204" pitchFamily="34" charset="0"/>
              </a:rPr>
              <a:t>2</a:t>
            </a:r>
            <a:r>
              <a:rPr lang="el-GR" altLang="el-GR" sz="2400" b="1" dirty="0">
                <a:latin typeface="Arial" panose="020B0604020202020204" pitchFamily="34" charset="0"/>
              </a:rPr>
              <a:t>(</a:t>
            </a:r>
            <a:r>
              <a:rPr lang="en-US" altLang="el-GR" sz="2400" b="1" dirty="0" err="1">
                <a:latin typeface="Arial" panose="020B0604020202020204" pitchFamily="34" charset="0"/>
              </a:rPr>
              <a:t>Mg,Fe</a:t>
            </a:r>
            <a:r>
              <a:rPr lang="en-US" altLang="el-GR" sz="2400" b="1" dirty="0">
                <a:latin typeface="Arial" panose="020B0604020202020204" pitchFamily="34" charset="0"/>
              </a:rPr>
              <a:t>)</a:t>
            </a:r>
            <a:r>
              <a:rPr lang="en-US" altLang="el-GR" sz="2400" b="1" baseline="-25000" dirty="0">
                <a:latin typeface="Arial" panose="020B0604020202020204" pitchFamily="34" charset="0"/>
              </a:rPr>
              <a:t>5</a:t>
            </a:r>
            <a:r>
              <a:rPr lang="en-US" altLang="el-GR" sz="2400" b="1" dirty="0">
                <a:latin typeface="Arial" panose="020B0604020202020204" pitchFamily="34" charset="0"/>
              </a:rPr>
              <a:t>Si</a:t>
            </a:r>
            <a:r>
              <a:rPr lang="en-US" altLang="el-GR" sz="2400" b="1" baseline="-25000" dirty="0">
                <a:latin typeface="Arial" panose="020B0604020202020204" pitchFamily="34" charset="0"/>
              </a:rPr>
              <a:t>8</a:t>
            </a:r>
            <a:r>
              <a:rPr lang="en-US" altLang="el-GR" sz="2400" b="1" dirty="0">
                <a:latin typeface="Arial" panose="020B0604020202020204" pitchFamily="34" charset="0"/>
              </a:rPr>
              <a:t>O</a:t>
            </a:r>
            <a:r>
              <a:rPr lang="en-US" altLang="el-GR" sz="2400" b="1" baseline="-25000" dirty="0">
                <a:latin typeface="Arial" panose="020B0604020202020204" pitchFamily="34" charset="0"/>
              </a:rPr>
              <a:t>22</a:t>
            </a:r>
            <a:r>
              <a:rPr lang="en-US" altLang="el-GR" sz="2400" b="1" dirty="0">
                <a:latin typeface="Arial" panose="020B0604020202020204" pitchFamily="34" charset="0"/>
              </a:rPr>
              <a:t>(OH)</a:t>
            </a:r>
            <a:r>
              <a:rPr lang="en-US" altLang="el-GR" sz="2400" b="1" baseline="-25000" dirty="0">
                <a:latin typeface="Arial" panose="020B0604020202020204" pitchFamily="34" charset="0"/>
              </a:rPr>
              <a:t>2</a:t>
            </a:r>
            <a:endParaRPr lang="el-GR" altLang="el-GR" sz="2400" b="1" baseline="-25000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SzPct val="50000"/>
              <a:buNone/>
              <a:tabLst>
                <a:tab pos="2332038" algn="l"/>
                <a:tab pos="4687888" algn="l"/>
              </a:tabLst>
            </a:pPr>
            <a:endParaRPr lang="el-GR" altLang="el-GR" sz="2400" b="1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SzPct val="50000"/>
              <a:buNone/>
              <a:tabLst>
                <a:tab pos="2332038" algn="l"/>
                <a:tab pos="4687888" algn="l"/>
              </a:tabLst>
            </a:pPr>
            <a:r>
              <a:rPr lang="el-GR" altLang="el-GR" sz="2400" b="1" dirty="0" err="1">
                <a:latin typeface="Arial" panose="020B0604020202020204" pitchFamily="34" charset="0"/>
              </a:rPr>
              <a:t>Κεροστίλβη</a:t>
            </a:r>
            <a:r>
              <a:rPr lang="el-GR" altLang="el-GR" sz="2400" b="1" dirty="0">
                <a:latin typeface="Arial" panose="020B0604020202020204" pitchFamily="34" charset="0"/>
              </a:rPr>
              <a:t>	</a:t>
            </a:r>
            <a:r>
              <a:rPr lang="it-IT" altLang="el-GR" sz="2400" b="1" dirty="0">
                <a:latin typeface="Arial" panose="020B0604020202020204" pitchFamily="34" charset="0"/>
              </a:rPr>
              <a:t>(Na,K)Ca</a:t>
            </a:r>
            <a:r>
              <a:rPr lang="it-IT" altLang="el-GR" sz="2400" b="1" baseline="-25000" dirty="0">
                <a:latin typeface="Arial" panose="020B0604020202020204" pitchFamily="34" charset="0"/>
              </a:rPr>
              <a:t>2</a:t>
            </a:r>
            <a:r>
              <a:rPr lang="it-IT" altLang="el-GR" sz="2400" b="1" dirty="0">
                <a:latin typeface="Arial" panose="020B0604020202020204" pitchFamily="34" charset="0"/>
              </a:rPr>
              <a:t>(Mg,Fe,Al)</a:t>
            </a:r>
            <a:r>
              <a:rPr lang="it-IT" altLang="el-GR" sz="2400" b="1" baseline="-25000" dirty="0">
                <a:latin typeface="Arial" panose="020B0604020202020204" pitchFamily="34" charset="0"/>
              </a:rPr>
              <a:t>5</a:t>
            </a:r>
            <a:r>
              <a:rPr lang="it-IT" altLang="el-GR" sz="2400" b="1" dirty="0">
                <a:latin typeface="Arial" panose="020B0604020202020204" pitchFamily="34" charset="0"/>
              </a:rPr>
              <a:t>(Si,Al)</a:t>
            </a:r>
            <a:r>
              <a:rPr lang="it-IT" altLang="el-GR" sz="2400" b="1" baseline="-25000" dirty="0">
                <a:latin typeface="Arial" panose="020B0604020202020204" pitchFamily="34" charset="0"/>
              </a:rPr>
              <a:t>8</a:t>
            </a:r>
            <a:r>
              <a:rPr lang="it-IT" altLang="el-GR" sz="2400" b="1" dirty="0">
                <a:latin typeface="Arial" panose="020B0604020202020204" pitchFamily="34" charset="0"/>
              </a:rPr>
              <a:t>O</a:t>
            </a:r>
            <a:r>
              <a:rPr lang="it-IT" altLang="el-GR" sz="2400" b="1" baseline="-25000" dirty="0">
                <a:latin typeface="Arial" panose="020B0604020202020204" pitchFamily="34" charset="0"/>
              </a:rPr>
              <a:t>22</a:t>
            </a:r>
            <a:r>
              <a:rPr lang="it-IT" altLang="el-GR" sz="2400" b="1" dirty="0">
                <a:latin typeface="Arial" panose="020B0604020202020204" pitchFamily="34" charset="0"/>
              </a:rPr>
              <a:t>(OH)</a:t>
            </a:r>
            <a:r>
              <a:rPr lang="it-IT" altLang="el-GR" sz="2400" b="1" baseline="-25000" dirty="0">
                <a:latin typeface="Arial" panose="020B0604020202020204" pitchFamily="34" charset="0"/>
              </a:rPr>
              <a:t>2</a:t>
            </a:r>
            <a:endParaRPr lang="el-GR" altLang="el-GR" sz="2400" b="1" baseline="-25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070397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68" name="Group 20">
            <a:extLst>
              <a:ext uri="{FF2B5EF4-FFF2-40B4-BE49-F238E27FC236}">
                <a16:creationId xmlns:a16="http://schemas.microsoft.com/office/drawing/2014/main" id="{D34E9498-EB7D-492F-A066-28011AE31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81888"/>
              </p:ext>
            </p:extLst>
          </p:nvPr>
        </p:nvGraphicFramePr>
        <p:xfrm>
          <a:off x="251520" y="1340768"/>
          <a:ext cx="8712968" cy="2084832"/>
        </p:xfrm>
        <a:graphic>
          <a:graphicData uri="http://schemas.openxmlformats.org/drawingml/2006/table">
            <a:tbl>
              <a:tblPr/>
              <a:tblGrid>
                <a:gridCol w="6696744">
                  <a:extLst>
                    <a:ext uri="{9D8B030D-6E8A-4147-A177-3AD203B41FA5}">
                      <a16:colId xmlns:a16="http://schemas.microsoft.com/office/drawing/2014/main" val="182666427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930336458"/>
                    </a:ext>
                  </a:extLst>
                </a:gridCol>
              </a:tblGrid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Μορφή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44994"/>
                  </a:ext>
                </a:extLst>
              </a:tr>
              <a:tr h="1200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Κρύσταλλοι επιμήκεις. Λεπτά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λεπιδόμορφα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πρίσματα.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Στηλοειδή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νηματοειδή, ακτινωτά, συμπαγή και κοκκώδη συσσωματώματα.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501018"/>
                  </a:ext>
                </a:extLst>
              </a:tr>
            </a:tbl>
          </a:graphicData>
        </a:graphic>
      </p:graphicFrame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738664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3584575" algn="l"/>
                <a:tab pos="8521700" algn="r"/>
              </a:tabLst>
            </a:pPr>
            <a:r>
              <a:rPr lang="it-IT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Ca</a:t>
            </a:r>
            <a:r>
              <a:rPr lang="it-IT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it-IT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(Mg,Fe)</a:t>
            </a:r>
            <a:r>
              <a:rPr lang="it-IT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5</a:t>
            </a:r>
            <a:r>
              <a:rPr lang="it-IT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Si</a:t>
            </a:r>
            <a:r>
              <a:rPr lang="it-IT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8</a:t>
            </a:r>
            <a:r>
              <a:rPr lang="it-IT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it-IT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22</a:t>
            </a:r>
            <a:r>
              <a:rPr lang="it-IT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(OH)</a:t>
            </a:r>
            <a:r>
              <a:rPr lang="it-IT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000" b="1" dirty="0" err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Ακτινόλιθος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Μονοκλινές</a:t>
            </a:r>
            <a:endParaRPr lang="el-GR" altLang="el-GR" sz="4000" b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83CC0EC-09FC-4602-802F-0B94E800B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1484784"/>
            <a:ext cx="1452101" cy="1728193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6AC7299F-2A19-4D87-BE81-24C4951B6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44" y="3579856"/>
            <a:ext cx="3960000" cy="2971043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E6E309DE-C52D-42EB-9E79-1C1ED24BC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3960000" cy="29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968395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738664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3584575" algn="l"/>
                <a:tab pos="8521700" algn="r"/>
              </a:tabLst>
            </a:pPr>
            <a:r>
              <a:rPr lang="it-IT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Ca</a:t>
            </a:r>
            <a:r>
              <a:rPr lang="it-IT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it-IT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(Mg,Fe)</a:t>
            </a:r>
            <a:r>
              <a:rPr lang="it-IT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5</a:t>
            </a:r>
            <a:r>
              <a:rPr lang="it-IT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Si</a:t>
            </a:r>
            <a:r>
              <a:rPr lang="it-IT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8</a:t>
            </a:r>
            <a:r>
              <a:rPr lang="it-IT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it-IT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22</a:t>
            </a:r>
            <a:r>
              <a:rPr lang="it-IT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(OH)</a:t>
            </a:r>
            <a:r>
              <a:rPr lang="it-IT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000" b="1" dirty="0" err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Ακτινόλιθος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Μονοκλινές</a:t>
            </a:r>
            <a:endParaRPr lang="el-GR" altLang="el-GR" sz="4000" b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Group 65">
            <a:extLst>
              <a:ext uri="{FF2B5EF4-FFF2-40B4-BE49-F238E27FC236}">
                <a16:creationId xmlns:a16="http://schemas.microsoft.com/office/drawing/2014/main" id="{B965C6BF-3BAB-45C1-8662-FB2F12B98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755926"/>
              </p:ext>
            </p:extLst>
          </p:nvPr>
        </p:nvGraphicFramePr>
        <p:xfrm>
          <a:off x="309464" y="1436011"/>
          <a:ext cx="5198640" cy="5257800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val="2634783396"/>
                    </a:ext>
                  </a:extLst>
                </a:gridCol>
                <a:gridCol w="3902496">
                  <a:extLst>
                    <a:ext uri="{9D8B030D-6E8A-4147-A177-3AD203B41FA5}">
                      <a16:colId xmlns:a16="http://schemas.microsoft.com/office/drawing/2014/main" val="3724510595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Λάμψη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Υαλώδης,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μεταξώδης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391803"/>
                  </a:ext>
                </a:extLst>
              </a:tr>
              <a:tr h="99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Χρώμα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Τρεμολίτης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Λευκό, τεφρό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Ακτινόλιθος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Πράσινο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923499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Γρ. σκόνης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Λευκή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087471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Σκληρότητα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5 - 6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906248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Σχισμός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Τέλειος πρισματικός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755344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Ειδ. βάρος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 – 3,3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600769"/>
                  </a:ext>
                </a:extLst>
              </a:tr>
            </a:tbl>
          </a:graphicData>
        </a:graphic>
      </p:graphicFrame>
      <p:pic>
        <p:nvPicPr>
          <p:cNvPr id="8" name="Picture 52">
            <a:extLst>
              <a:ext uri="{FF2B5EF4-FFF2-40B4-BE49-F238E27FC236}">
                <a16:creationId xmlns:a16="http://schemas.microsoft.com/office/drawing/2014/main" id="{D32A2C7B-5B45-4164-A556-AA58D02B3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84" y="3596599"/>
            <a:ext cx="868363" cy="4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928C2AF9-344F-4CE1-88DE-56EB973AD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30311DC0-5C48-49B3-9EC0-FA6BF7B4A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7072"/>
            <a:ext cx="3600000" cy="270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112D2FD6-E4D5-4951-8D76-7B468046DA6D}"/>
              </a:ext>
            </a:extLst>
          </p:cNvPr>
          <p:cNvSpPr/>
          <p:nvPr/>
        </p:nvSpPr>
        <p:spPr>
          <a:xfrm>
            <a:off x="7662222" y="3636023"/>
            <a:ext cx="1313565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l-GR" altLang="el-GR" dirty="0" err="1">
                <a:solidFill>
                  <a:srgbClr val="000000"/>
                </a:solidFill>
                <a:latin typeface="Arial" panose="020B0604020202020204" pitchFamily="34" charset="0"/>
              </a:rPr>
              <a:t>Τρεμολίτης</a:t>
            </a:r>
            <a:endParaRPr lang="el-GR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848A1CC-B9F6-4492-8445-4DFC3C81EB18}"/>
              </a:ext>
            </a:extLst>
          </p:cNvPr>
          <p:cNvSpPr/>
          <p:nvPr/>
        </p:nvSpPr>
        <p:spPr>
          <a:xfrm>
            <a:off x="7612239" y="4293096"/>
            <a:ext cx="1369670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l-GR" altLang="el-GR" dirty="0" err="1">
                <a:solidFill>
                  <a:srgbClr val="000000"/>
                </a:solidFill>
                <a:latin typeface="Arial" panose="020B0604020202020204" pitchFamily="34" charset="0"/>
              </a:rPr>
              <a:t>Ακτινόλιθος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3743338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738664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3584575" algn="l"/>
                <a:tab pos="8521700" algn="r"/>
              </a:tabLst>
            </a:pPr>
            <a:r>
              <a:rPr lang="it-IT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Ca</a:t>
            </a:r>
            <a:r>
              <a:rPr lang="it-IT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it-IT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(Mg,Fe)</a:t>
            </a:r>
            <a:r>
              <a:rPr lang="it-IT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5</a:t>
            </a:r>
            <a:r>
              <a:rPr lang="it-IT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Si</a:t>
            </a:r>
            <a:r>
              <a:rPr lang="it-IT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8</a:t>
            </a:r>
            <a:r>
              <a:rPr lang="it-IT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it-IT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22</a:t>
            </a:r>
            <a:r>
              <a:rPr lang="it-IT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(OH)</a:t>
            </a:r>
            <a:r>
              <a:rPr lang="it-IT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000" b="1" dirty="0" err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Ακτινόλιθος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Μονοκλινές</a:t>
            </a:r>
            <a:endParaRPr lang="el-GR" altLang="el-GR" sz="4000" b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Group 64">
            <a:extLst>
              <a:ext uri="{FF2B5EF4-FFF2-40B4-BE49-F238E27FC236}">
                <a16:creationId xmlns:a16="http://schemas.microsoft.com/office/drawing/2014/main" id="{DD860BB0-9F36-470B-9631-315D074F8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024661"/>
              </p:ext>
            </p:extLst>
          </p:nvPr>
        </p:nvGraphicFramePr>
        <p:xfrm>
          <a:off x="457200" y="1351032"/>
          <a:ext cx="8305800" cy="1280160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2208752115"/>
                    </a:ext>
                  </a:extLst>
                </a:gridCol>
              </a:tblGrid>
              <a:tr h="249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Εμφάνιση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704349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Σε χαμηλού έως μέσου βαθμού 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μεταμορφωμένα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πετρώματα.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529903"/>
                  </a:ext>
                </a:extLst>
              </a:tr>
            </a:tbl>
          </a:graphicData>
        </a:graphic>
      </p:graphicFrame>
      <p:pic>
        <p:nvPicPr>
          <p:cNvPr id="10242" name="Picture 2">
            <a:extLst>
              <a:ext uri="{FF2B5EF4-FFF2-40B4-BE49-F238E27FC236}">
                <a16:creationId xmlns:a16="http://schemas.microsoft.com/office/drawing/2014/main" id="{99E21485-5A23-4E82-99B2-74C3E75C0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3212975"/>
            <a:ext cx="3960000" cy="29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ED0B1588-B0AF-4FB7-B2FC-5247758F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3960000" cy="29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803535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738664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3584575" algn="l"/>
                <a:tab pos="8521700" algn="r"/>
              </a:tabLst>
            </a:pPr>
            <a:r>
              <a:rPr lang="it-IT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Ca</a:t>
            </a:r>
            <a:r>
              <a:rPr lang="it-IT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it-IT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(Mg,Fe)</a:t>
            </a:r>
            <a:r>
              <a:rPr lang="it-IT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5</a:t>
            </a:r>
            <a:r>
              <a:rPr lang="it-IT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Si</a:t>
            </a:r>
            <a:r>
              <a:rPr lang="it-IT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8</a:t>
            </a:r>
            <a:r>
              <a:rPr lang="it-IT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it-IT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22</a:t>
            </a:r>
            <a:r>
              <a:rPr lang="it-IT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(OH)</a:t>
            </a:r>
            <a:r>
              <a:rPr lang="it-IT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000" b="1" dirty="0" err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Ακτινόλιθος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Μονοκλινές</a:t>
            </a:r>
            <a:endParaRPr lang="el-GR" altLang="el-GR" sz="4000" b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Group 12">
            <a:extLst>
              <a:ext uri="{FF2B5EF4-FFF2-40B4-BE49-F238E27FC236}">
                <a16:creationId xmlns:a16="http://schemas.microsoft.com/office/drawing/2014/main" id="{66440422-00D1-491E-8101-F7F9BC521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075346"/>
              </p:ext>
            </p:extLst>
          </p:nvPr>
        </p:nvGraphicFramePr>
        <p:xfrm>
          <a:off x="107504" y="1484784"/>
          <a:ext cx="8915400" cy="5035296"/>
        </p:xfrm>
        <a:graphic>
          <a:graphicData uri="http://schemas.openxmlformats.org/drawingml/2006/table">
            <a:tbl>
              <a:tblPr/>
              <a:tblGrid>
                <a:gridCol w="815008">
                  <a:extLst>
                    <a:ext uri="{9D8B030D-6E8A-4147-A177-3AD203B41FA5}">
                      <a16:colId xmlns:a16="http://schemas.microsoft.com/office/drawing/2014/main" val="1965759954"/>
                    </a:ext>
                  </a:extLst>
                </a:gridCol>
                <a:gridCol w="8100392">
                  <a:extLst>
                    <a:ext uri="{9D8B030D-6E8A-4147-A177-3AD203B41FA5}">
                      <a16:colId xmlns:a16="http://schemas.microsoft.com/office/drawing/2014/main" val="1852352337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Μέλη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Ο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ακτινόλιθος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</a:t>
                      </a:r>
                      <a:r>
                        <a:rPr kumimoji="0" lang="en-US" altLang="el-GR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en-US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Fe,Mg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r>
                        <a:rPr kumimoji="0" lang="el-GR" altLang="el-GR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</a:t>
                      </a:r>
                      <a:r>
                        <a:rPr kumimoji="0" lang="en-US" altLang="el-GR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en-US" altLang="el-GR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(OH)</a:t>
                      </a:r>
                      <a:r>
                        <a:rPr kumimoji="0" lang="en-US" altLang="el-GR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αποτελεί ενδιάμεσο μέλος της σειράς μεταξύ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τρεμολίτη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</a:t>
                      </a:r>
                      <a:r>
                        <a:rPr kumimoji="0" lang="en-US" altLang="el-GR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Mg</a:t>
                      </a:r>
                      <a:r>
                        <a:rPr kumimoji="0" lang="en-US" altLang="el-GR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</a:t>
                      </a:r>
                      <a:r>
                        <a:rPr kumimoji="0" lang="en-US" altLang="el-GR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en-US" altLang="el-GR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(OH)</a:t>
                      </a:r>
                      <a:r>
                        <a:rPr kumimoji="0" lang="en-US" altLang="el-GR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και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σιδηροακτινόλιθου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</a:t>
                      </a:r>
                      <a:r>
                        <a:rPr kumimoji="0" lang="en-US" altLang="el-GR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</a:t>
                      </a:r>
                      <a:r>
                        <a:rPr kumimoji="0" lang="en-US" altLang="el-GR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</a:t>
                      </a:r>
                      <a:r>
                        <a:rPr kumimoji="0" lang="en-US" altLang="el-GR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en-US" altLang="el-GR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(OH)</a:t>
                      </a:r>
                      <a:r>
                        <a:rPr kumimoji="0" lang="en-US" altLang="el-GR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Οι νηματώδεις ποικιλίες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τρεμολίτη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χρησιμοποιούναι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ως 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αμίαντος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. Ο 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νεφρίτης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είναι μία πράσινη σκληρή συμπαγής ποικιλία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ακτινόλιθου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. Ο όρος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jade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τζέϊντ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ιάδης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) αναφέρεται τόσο στο νεφρίτη όσο και στον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ιαδεΐτη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πυρόξενο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) και χρησιμοποιείται ως διακοσμητικός λίθος.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991101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Όνομα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Ακτινόλιθος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από τις ελληνικές λέξεις </a:t>
                      </a:r>
                      <a:r>
                        <a:rPr kumimoji="0" lang="el-GR" altLang="el-G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ακτίς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και </a:t>
                      </a:r>
                      <a:r>
                        <a:rPr kumimoji="0" lang="el-GR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λίθος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λόγω της ακτινωτής μορφής του.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229794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Actinolite</a:t>
                      </a:r>
                      <a:r>
                        <a:rPr kumimoji="0" lang="el-GR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(GB),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Actinote  (F),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  <a:t>Aktinolith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  <a:t> (D)</a:t>
                      </a:r>
                      <a:endParaRPr kumimoji="0" lang="el-GR" alt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23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066791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68" name="Group 20">
            <a:extLst>
              <a:ext uri="{FF2B5EF4-FFF2-40B4-BE49-F238E27FC236}">
                <a16:creationId xmlns:a16="http://schemas.microsoft.com/office/drawing/2014/main" id="{D34E9498-EB7D-492F-A066-28011AE31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761796"/>
              </p:ext>
            </p:extLst>
          </p:nvPr>
        </p:nvGraphicFramePr>
        <p:xfrm>
          <a:off x="251520" y="1340768"/>
          <a:ext cx="8712968" cy="2084832"/>
        </p:xfrm>
        <a:graphic>
          <a:graphicData uri="http://schemas.openxmlformats.org/drawingml/2006/table">
            <a:tbl>
              <a:tblPr/>
              <a:tblGrid>
                <a:gridCol w="6696744">
                  <a:extLst>
                    <a:ext uri="{9D8B030D-6E8A-4147-A177-3AD203B41FA5}">
                      <a16:colId xmlns:a16="http://schemas.microsoft.com/office/drawing/2014/main" val="182666427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930336458"/>
                    </a:ext>
                  </a:extLst>
                </a:gridCol>
              </a:tblGrid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Μορφή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44994"/>
                  </a:ext>
                </a:extLst>
              </a:tr>
              <a:tr h="1200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Κρύσταλλοι πρισματικοί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ψευδοεξαγωνικής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διατομής. Επίσης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στηλοειδείς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νηματοειδείς ή σε ακανόνιστους κόκκους και μάζες.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501018"/>
                  </a:ext>
                </a:extLst>
              </a:tr>
            </a:tbl>
          </a:graphicData>
        </a:graphic>
      </p:graphicFrame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738664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4214813" algn="l"/>
                <a:tab pos="8521700" algn="r"/>
              </a:tabLst>
            </a:pPr>
            <a:r>
              <a:rPr lang="it-IT" altLang="el-GR" sz="1800" b="1" dirty="0">
                <a:latin typeface="Arial" panose="020B0604020202020204" pitchFamily="34" charset="0"/>
              </a:rPr>
              <a:t>(Na,K)Ca</a:t>
            </a:r>
            <a:r>
              <a:rPr lang="it-IT" altLang="el-GR" sz="1800" b="1" baseline="-25000" dirty="0">
                <a:latin typeface="Arial" panose="020B0604020202020204" pitchFamily="34" charset="0"/>
              </a:rPr>
              <a:t>2</a:t>
            </a:r>
            <a:r>
              <a:rPr lang="it-IT" altLang="el-GR" sz="1800" b="1" dirty="0">
                <a:latin typeface="Arial" panose="020B0604020202020204" pitchFamily="34" charset="0"/>
              </a:rPr>
              <a:t>(Mg,Fe,Al)</a:t>
            </a:r>
            <a:r>
              <a:rPr lang="it-IT" altLang="el-GR" sz="1800" b="1" baseline="-25000" dirty="0">
                <a:latin typeface="Arial" panose="020B0604020202020204" pitchFamily="34" charset="0"/>
              </a:rPr>
              <a:t>5</a:t>
            </a:r>
            <a:r>
              <a:rPr lang="it-IT" altLang="el-GR" sz="1800" b="1" dirty="0">
                <a:latin typeface="Arial" panose="020B0604020202020204" pitchFamily="34" charset="0"/>
              </a:rPr>
              <a:t>(Si,Al)</a:t>
            </a:r>
            <a:r>
              <a:rPr lang="it-IT" altLang="el-GR" sz="1800" b="1" baseline="-25000" dirty="0">
                <a:latin typeface="Arial" panose="020B0604020202020204" pitchFamily="34" charset="0"/>
              </a:rPr>
              <a:t>8</a:t>
            </a:r>
            <a:r>
              <a:rPr lang="it-IT" altLang="el-GR" sz="1800" b="1" dirty="0">
                <a:latin typeface="Arial" panose="020B0604020202020204" pitchFamily="34" charset="0"/>
              </a:rPr>
              <a:t>O</a:t>
            </a:r>
            <a:r>
              <a:rPr lang="it-IT" altLang="el-GR" sz="1800" b="1" baseline="-25000" dirty="0">
                <a:latin typeface="Arial" panose="020B0604020202020204" pitchFamily="34" charset="0"/>
              </a:rPr>
              <a:t>22</a:t>
            </a:r>
            <a:r>
              <a:rPr lang="it-IT" altLang="el-GR" sz="1800" b="1" dirty="0">
                <a:latin typeface="Arial" panose="020B0604020202020204" pitchFamily="34" charset="0"/>
              </a:rPr>
              <a:t>(OH)</a:t>
            </a:r>
            <a:r>
              <a:rPr lang="it-IT" altLang="el-GR" sz="1800" b="1" baseline="-25000" dirty="0">
                <a:latin typeface="Arial" panose="020B0604020202020204" pitchFamily="34" charset="0"/>
              </a:rPr>
              <a:t>2 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000" b="1" dirty="0" err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Κεροστίλβη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18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Μονοκλινές</a:t>
            </a:r>
            <a:endParaRPr lang="el-GR" altLang="el-GR" sz="1800" b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43A881D2-2026-4626-83F9-8F43BB966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710" y="1473813"/>
            <a:ext cx="1429770" cy="1908355"/>
          </a:xfrm>
          <a:prstGeom prst="rect">
            <a:avLst/>
          </a:prstGeom>
        </p:spPr>
      </p:pic>
      <p:pic>
        <p:nvPicPr>
          <p:cNvPr id="5" name="Εικόνα 4" descr="Εικόνα που περιέχει κείμενο, κομμάτι&#10;&#10;Περιγραφή που δημιουργήθηκε αυτόματα">
            <a:extLst>
              <a:ext uri="{FF2B5EF4-FFF2-40B4-BE49-F238E27FC236}">
                <a16:creationId xmlns:a16="http://schemas.microsoft.com/office/drawing/2014/main" id="{A67B0794-5271-4E13-9BEA-2BB448E6F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3573016"/>
            <a:ext cx="3960000" cy="2971043"/>
          </a:xfrm>
          <a:prstGeom prst="rect">
            <a:avLst/>
          </a:prstGeom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CB274515-7F7A-4830-A096-716758E22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08" y="3573016"/>
            <a:ext cx="3960000" cy="29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50056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2BAA0D5F-5F5B-4DCD-A80B-1907485063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99969" y="533400"/>
            <a:ext cx="3655168" cy="738664"/>
          </a:xfrm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l-GR" altLang="el-G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ΙΝΟΠΥΡΙΤΙΚΑ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1507AA1-FC22-4113-B80C-6890309190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71800" y="1981200"/>
            <a:ext cx="3340979" cy="1697901"/>
          </a:xfrm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buSzPct val="50000"/>
            </a:pPr>
            <a:r>
              <a:rPr lang="el-GR" altLang="el-GR" sz="48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Πυρόξενοι</a:t>
            </a:r>
            <a:endParaRPr lang="el-GR" altLang="el-GR" sz="48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el-GR" altLang="el-GR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Αμφίβολοι</a:t>
            </a:r>
            <a:endParaRPr lang="el-GR" altLang="el-GR" sz="48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738664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4214813" algn="l"/>
                <a:tab pos="8521700" algn="r"/>
              </a:tabLst>
            </a:pPr>
            <a:r>
              <a:rPr lang="it-IT" altLang="el-GR" sz="1800" b="1" dirty="0">
                <a:latin typeface="Arial" panose="020B0604020202020204" pitchFamily="34" charset="0"/>
              </a:rPr>
              <a:t>(Na,K)Ca</a:t>
            </a:r>
            <a:r>
              <a:rPr lang="it-IT" altLang="el-GR" sz="1800" b="1" baseline="-25000" dirty="0">
                <a:latin typeface="Arial" panose="020B0604020202020204" pitchFamily="34" charset="0"/>
              </a:rPr>
              <a:t>2</a:t>
            </a:r>
            <a:r>
              <a:rPr lang="it-IT" altLang="el-GR" sz="1800" b="1" dirty="0">
                <a:latin typeface="Arial" panose="020B0604020202020204" pitchFamily="34" charset="0"/>
              </a:rPr>
              <a:t>(Mg,Fe,Al)</a:t>
            </a:r>
            <a:r>
              <a:rPr lang="it-IT" altLang="el-GR" sz="1800" b="1" baseline="-25000" dirty="0">
                <a:latin typeface="Arial" panose="020B0604020202020204" pitchFamily="34" charset="0"/>
              </a:rPr>
              <a:t>5</a:t>
            </a:r>
            <a:r>
              <a:rPr lang="it-IT" altLang="el-GR" sz="1800" b="1" dirty="0">
                <a:latin typeface="Arial" panose="020B0604020202020204" pitchFamily="34" charset="0"/>
              </a:rPr>
              <a:t>(Si,Al)</a:t>
            </a:r>
            <a:r>
              <a:rPr lang="it-IT" altLang="el-GR" sz="1800" b="1" baseline="-25000" dirty="0">
                <a:latin typeface="Arial" panose="020B0604020202020204" pitchFamily="34" charset="0"/>
              </a:rPr>
              <a:t>8</a:t>
            </a:r>
            <a:r>
              <a:rPr lang="it-IT" altLang="el-GR" sz="1800" b="1" dirty="0">
                <a:latin typeface="Arial" panose="020B0604020202020204" pitchFamily="34" charset="0"/>
              </a:rPr>
              <a:t>O</a:t>
            </a:r>
            <a:r>
              <a:rPr lang="it-IT" altLang="el-GR" sz="1800" b="1" baseline="-25000" dirty="0">
                <a:latin typeface="Arial" panose="020B0604020202020204" pitchFamily="34" charset="0"/>
              </a:rPr>
              <a:t>22</a:t>
            </a:r>
            <a:r>
              <a:rPr lang="it-IT" altLang="el-GR" sz="1800" b="1" dirty="0">
                <a:latin typeface="Arial" panose="020B0604020202020204" pitchFamily="34" charset="0"/>
              </a:rPr>
              <a:t>(OH)</a:t>
            </a:r>
            <a:r>
              <a:rPr lang="it-IT" altLang="el-GR" sz="1800" b="1" baseline="-25000" dirty="0">
                <a:latin typeface="Arial" panose="020B0604020202020204" pitchFamily="34" charset="0"/>
              </a:rPr>
              <a:t>2 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000" b="1" dirty="0" err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Κεροστίλβη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18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Μονοκλινές</a:t>
            </a:r>
            <a:endParaRPr lang="el-GR" altLang="el-GR" sz="1800" b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Group 65">
            <a:extLst>
              <a:ext uri="{FF2B5EF4-FFF2-40B4-BE49-F238E27FC236}">
                <a16:creationId xmlns:a16="http://schemas.microsoft.com/office/drawing/2014/main" id="{9AA111B9-DCC6-4FFF-8E41-4C9835F6E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341909"/>
              </p:ext>
            </p:extLst>
          </p:nvPr>
        </p:nvGraphicFramePr>
        <p:xfrm>
          <a:off x="309464" y="1268760"/>
          <a:ext cx="5198640" cy="5257800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val="2634783396"/>
                    </a:ext>
                  </a:extLst>
                </a:gridCol>
                <a:gridCol w="3902496">
                  <a:extLst>
                    <a:ext uri="{9D8B030D-6E8A-4147-A177-3AD203B41FA5}">
                      <a16:colId xmlns:a16="http://schemas.microsoft.com/office/drawing/2014/main" val="3724510595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Λάμψη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Υαλώδης,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μεταξώδης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391803"/>
                  </a:ext>
                </a:extLst>
              </a:tr>
              <a:tr h="99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Χρώμα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Σκούρο πράσινο, μαύρο.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923499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Γρ. σκόνης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Λευκή, τεφρή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087471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Σκληρότητα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5 - 6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906248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Σχισμός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Τέλειος πρισματικός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755344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Ειδ. βάρος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 – 3,4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600769"/>
                  </a:ext>
                </a:extLst>
              </a:tr>
            </a:tbl>
          </a:graphicData>
        </a:graphic>
      </p:graphicFrame>
      <p:pic>
        <p:nvPicPr>
          <p:cNvPr id="8" name="Picture 52">
            <a:extLst>
              <a:ext uri="{FF2B5EF4-FFF2-40B4-BE49-F238E27FC236}">
                <a16:creationId xmlns:a16="http://schemas.microsoft.com/office/drawing/2014/main" id="{D7249D99-5BB4-4E55-B794-A1CA9B2B0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15280"/>
            <a:ext cx="868363" cy="4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Εικόνα 3" descr="Εικόνα που περιέχει υπαίθριος, βράχος&#10;&#10;Περιγραφή που δημιουργήθηκε αυτόματα">
            <a:extLst>
              <a:ext uri="{FF2B5EF4-FFF2-40B4-BE49-F238E27FC236}">
                <a16:creationId xmlns:a16="http://schemas.microsoft.com/office/drawing/2014/main" id="{E6760EEC-0773-4593-943D-D56F29D2D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825612"/>
            <a:ext cx="3600000" cy="2700948"/>
          </a:xfrm>
          <a:prstGeom prst="rect">
            <a:avLst/>
          </a:prstGeom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7B1B363B-3DA1-464D-9D19-24DA095A9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84" y="1121134"/>
            <a:ext cx="3600000" cy="270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122538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738664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4214813" algn="l"/>
                <a:tab pos="8521700" algn="r"/>
              </a:tabLst>
            </a:pPr>
            <a:r>
              <a:rPr lang="it-IT" altLang="el-GR" sz="1800" b="1" dirty="0">
                <a:latin typeface="Arial" panose="020B0604020202020204" pitchFamily="34" charset="0"/>
              </a:rPr>
              <a:t>(Na,K)Ca</a:t>
            </a:r>
            <a:r>
              <a:rPr lang="it-IT" altLang="el-GR" sz="1800" b="1" baseline="-25000" dirty="0">
                <a:latin typeface="Arial" panose="020B0604020202020204" pitchFamily="34" charset="0"/>
              </a:rPr>
              <a:t>2</a:t>
            </a:r>
            <a:r>
              <a:rPr lang="it-IT" altLang="el-GR" sz="1800" b="1" dirty="0">
                <a:latin typeface="Arial" panose="020B0604020202020204" pitchFamily="34" charset="0"/>
              </a:rPr>
              <a:t>(Mg,Fe,Al)</a:t>
            </a:r>
            <a:r>
              <a:rPr lang="it-IT" altLang="el-GR" sz="1800" b="1" baseline="-25000" dirty="0">
                <a:latin typeface="Arial" panose="020B0604020202020204" pitchFamily="34" charset="0"/>
              </a:rPr>
              <a:t>5</a:t>
            </a:r>
            <a:r>
              <a:rPr lang="it-IT" altLang="el-GR" sz="1800" b="1" dirty="0">
                <a:latin typeface="Arial" panose="020B0604020202020204" pitchFamily="34" charset="0"/>
              </a:rPr>
              <a:t>(Si,Al)</a:t>
            </a:r>
            <a:r>
              <a:rPr lang="it-IT" altLang="el-GR" sz="1800" b="1" baseline="-25000" dirty="0">
                <a:latin typeface="Arial" panose="020B0604020202020204" pitchFamily="34" charset="0"/>
              </a:rPr>
              <a:t>8</a:t>
            </a:r>
            <a:r>
              <a:rPr lang="it-IT" altLang="el-GR" sz="1800" b="1" dirty="0">
                <a:latin typeface="Arial" panose="020B0604020202020204" pitchFamily="34" charset="0"/>
              </a:rPr>
              <a:t>O</a:t>
            </a:r>
            <a:r>
              <a:rPr lang="it-IT" altLang="el-GR" sz="1800" b="1" baseline="-25000" dirty="0">
                <a:latin typeface="Arial" panose="020B0604020202020204" pitchFamily="34" charset="0"/>
              </a:rPr>
              <a:t>22</a:t>
            </a:r>
            <a:r>
              <a:rPr lang="it-IT" altLang="el-GR" sz="1800" b="1" dirty="0">
                <a:latin typeface="Arial" panose="020B0604020202020204" pitchFamily="34" charset="0"/>
              </a:rPr>
              <a:t>(OH)</a:t>
            </a:r>
            <a:r>
              <a:rPr lang="it-IT" altLang="el-GR" sz="1800" b="1" baseline="-25000" dirty="0">
                <a:latin typeface="Arial" panose="020B0604020202020204" pitchFamily="34" charset="0"/>
              </a:rPr>
              <a:t>2 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000" b="1" dirty="0" err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Κεροστίλβη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18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Μονοκλινές</a:t>
            </a:r>
            <a:endParaRPr lang="el-GR" altLang="el-GR" sz="1800" b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Group 64">
            <a:extLst>
              <a:ext uri="{FF2B5EF4-FFF2-40B4-BE49-F238E27FC236}">
                <a16:creationId xmlns:a16="http://schemas.microsoft.com/office/drawing/2014/main" id="{2DDE8416-FC18-4BBC-8688-EF026A6D0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955023"/>
              </p:ext>
            </p:extLst>
          </p:nvPr>
        </p:nvGraphicFramePr>
        <p:xfrm>
          <a:off x="457200" y="1351032"/>
          <a:ext cx="8305800" cy="1645920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2208752115"/>
                    </a:ext>
                  </a:extLst>
                </a:gridCol>
              </a:tblGrid>
              <a:tr h="249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Εμφάνιση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704349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Διαδεδομένο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σιδηρομαγνησιούχο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ορυκτό 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πυριγενών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(όξινων, ενδιάμεσων) και 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μεταμορφωμένων 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πετρωμάτων. Στα ηφαιστειακά ως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οξυκεροστίλβη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ή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βασαλτική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κεροστίλβη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529903"/>
                  </a:ext>
                </a:extLst>
              </a:tr>
            </a:tbl>
          </a:graphicData>
        </a:graphic>
      </p:graphicFrame>
      <p:pic>
        <p:nvPicPr>
          <p:cNvPr id="14338" name="Picture 2">
            <a:extLst>
              <a:ext uri="{FF2B5EF4-FFF2-40B4-BE49-F238E27FC236}">
                <a16:creationId xmlns:a16="http://schemas.microsoft.com/office/drawing/2014/main" id="{BDCAFD8F-7FAC-42E0-BE40-9518C8069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64" y="3429000"/>
            <a:ext cx="3960000" cy="29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2CC5ACA1-D3BC-480E-8EB9-4D16DFCA7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960000" cy="29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926429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738664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4214813" algn="l"/>
                <a:tab pos="8521700" algn="r"/>
              </a:tabLst>
            </a:pPr>
            <a:r>
              <a:rPr lang="it-IT" altLang="el-GR" sz="1800" b="1" dirty="0">
                <a:latin typeface="Arial" panose="020B0604020202020204" pitchFamily="34" charset="0"/>
              </a:rPr>
              <a:t>(Na,K)Ca</a:t>
            </a:r>
            <a:r>
              <a:rPr lang="it-IT" altLang="el-GR" sz="1800" b="1" baseline="-25000" dirty="0">
                <a:latin typeface="Arial" panose="020B0604020202020204" pitchFamily="34" charset="0"/>
              </a:rPr>
              <a:t>2</a:t>
            </a:r>
            <a:r>
              <a:rPr lang="it-IT" altLang="el-GR" sz="1800" b="1" dirty="0">
                <a:latin typeface="Arial" panose="020B0604020202020204" pitchFamily="34" charset="0"/>
              </a:rPr>
              <a:t>(Mg,Fe,Al)</a:t>
            </a:r>
            <a:r>
              <a:rPr lang="it-IT" altLang="el-GR" sz="1800" b="1" baseline="-25000" dirty="0">
                <a:latin typeface="Arial" panose="020B0604020202020204" pitchFamily="34" charset="0"/>
              </a:rPr>
              <a:t>5</a:t>
            </a:r>
            <a:r>
              <a:rPr lang="it-IT" altLang="el-GR" sz="1800" b="1" dirty="0">
                <a:latin typeface="Arial" panose="020B0604020202020204" pitchFamily="34" charset="0"/>
              </a:rPr>
              <a:t>(Si,Al)</a:t>
            </a:r>
            <a:r>
              <a:rPr lang="it-IT" altLang="el-GR" sz="1800" b="1" baseline="-25000" dirty="0">
                <a:latin typeface="Arial" panose="020B0604020202020204" pitchFamily="34" charset="0"/>
              </a:rPr>
              <a:t>8</a:t>
            </a:r>
            <a:r>
              <a:rPr lang="it-IT" altLang="el-GR" sz="1800" b="1" dirty="0">
                <a:latin typeface="Arial" panose="020B0604020202020204" pitchFamily="34" charset="0"/>
              </a:rPr>
              <a:t>O</a:t>
            </a:r>
            <a:r>
              <a:rPr lang="it-IT" altLang="el-GR" sz="1800" b="1" baseline="-25000" dirty="0">
                <a:latin typeface="Arial" panose="020B0604020202020204" pitchFamily="34" charset="0"/>
              </a:rPr>
              <a:t>22</a:t>
            </a:r>
            <a:r>
              <a:rPr lang="it-IT" altLang="el-GR" sz="1800" b="1" dirty="0">
                <a:latin typeface="Arial" panose="020B0604020202020204" pitchFamily="34" charset="0"/>
              </a:rPr>
              <a:t>(OH)</a:t>
            </a:r>
            <a:r>
              <a:rPr lang="it-IT" altLang="el-GR" sz="1800" b="1" baseline="-25000" dirty="0">
                <a:latin typeface="Arial" panose="020B0604020202020204" pitchFamily="34" charset="0"/>
              </a:rPr>
              <a:t>2 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000" b="1" dirty="0" err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Κεροστίλβη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18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Μονοκλινές</a:t>
            </a:r>
            <a:endParaRPr lang="el-GR" altLang="el-GR" sz="1800" b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Group 12">
            <a:extLst>
              <a:ext uri="{FF2B5EF4-FFF2-40B4-BE49-F238E27FC236}">
                <a16:creationId xmlns:a16="http://schemas.microsoft.com/office/drawing/2014/main" id="{949B9538-3E0B-412D-B2CB-A6ED744514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518505"/>
              </p:ext>
            </p:extLst>
          </p:nvPr>
        </p:nvGraphicFramePr>
        <p:xfrm>
          <a:off x="107504" y="1484784"/>
          <a:ext cx="8915400" cy="3352800"/>
        </p:xfrm>
        <a:graphic>
          <a:graphicData uri="http://schemas.openxmlformats.org/drawingml/2006/table">
            <a:tbl>
              <a:tblPr/>
              <a:tblGrid>
                <a:gridCol w="815008">
                  <a:extLst>
                    <a:ext uri="{9D8B030D-6E8A-4147-A177-3AD203B41FA5}">
                      <a16:colId xmlns:a16="http://schemas.microsoft.com/office/drawing/2014/main" val="1965759954"/>
                    </a:ext>
                  </a:extLst>
                </a:gridCol>
                <a:gridCol w="8100392">
                  <a:extLst>
                    <a:ext uri="{9D8B030D-6E8A-4147-A177-3AD203B41FA5}">
                      <a16:colId xmlns:a16="http://schemas.microsoft.com/office/drawing/2014/main" val="1852352337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Μέλη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Η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κεροστίλβη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είναι αμφίβολος. Ο όρος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κεροστίλβη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καλύπτει ένα ευρύ φάσμα συστάσεων.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991101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Όνομα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Από ένα παλιό γερμανικό μεταλλευτικό όρο </a:t>
                      </a:r>
                      <a:r>
                        <a:rPr kumimoji="0" lang="el-GR" altLang="el-G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hornblende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kumimoji="0" lang="el-GR" altLang="el-G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horn</a:t>
                      </a:r>
                      <a:r>
                        <a:rPr kumimoji="0" lang="el-GR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= </a:t>
                      </a:r>
                      <a:r>
                        <a:rPr kumimoji="0" lang="el-GR" altLang="el-G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κέρας</a:t>
                      </a:r>
                      <a:r>
                        <a:rPr kumimoji="0" lang="el-GR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el-GR" altLang="el-G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blende</a:t>
                      </a:r>
                      <a:r>
                        <a:rPr kumimoji="0" lang="el-GR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= στίλβη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λάμψη, παραπλάνηση) με τον οποίο ονόμαζαν κάθε μαύρο, λαμπρό, πρισματικό ορυκτό που βρισκόταν σε μεταλλεύματα αλλά δεν περιείχε πολύτιμα μέταλλα.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229794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Hornblende</a:t>
                      </a:r>
                      <a:r>
                        <a:rPr kumimoji="0" lang="el-GR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(GB),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Hornblende  (F),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  <a:t>Hornblende (D)</a:t>
                      </a:r>
                      <a:endParaRPr kumimoji="0" lang="el-GR" alt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23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332937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2BAA0D5F-5F5B-4DCD-A80B-1907485063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41037" y="533400"/>
            <a:ext cx="3373039" cy="738664"/>
          </a:xfrm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l-GR" altLang="el-G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ΠΥΡΟΞΕΝΟΙ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07615B9-FE38-475D-9048-C61F328F3D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67" t="-4290" r="-2678" b="-5115"/>
          <a:stretch/>
        </p:blipFill>
        <p:spPr>
          <a:xfrm>
            <a:off x="971600" y="1461175"/>
            <a:ext cx="7200000" cy="464810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5868A88-A128-4CED-BEC9-7BDFCC367479}"/>
              </a:ext>
            </a:extLst>
          </p:cNvPr>
          <p:cNvSpPr/>
          <p:nvPr/>
        </p:nvSpPr>
        <p:spPr>
          <a:xfrm>
            <a:off x="971600" y="6258798"/>
            <a:ext cx="72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Μορφή και σχισμός των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πυροξένων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(τομή κάθετα στον άξονα c)</a:t>
            </a:r>
          </a:p>
        </p:txBody>
      </p:sp>
    </p:spTree>
    <p:extLst>
      <p:ext uri="{BB962C8B-B14F-4D97-AF65-F5344CB8AC3E}">
        <p14:creationId xmlns:p14="http://schemas.microsoft.com/office/powerpoint/2010/main" val="125807673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2BAA0D5F-5F5B-4DCD-A80B-1907485063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41037" y="533400"/>
            <a:ext cx="3373039" cy="738664"/>
          </a:xfrm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l-GR" altLang="el-G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ΠΥΡΟΞΕΝΟΙ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077C30D-7F35-46D3-958C-6546B22E56BE}"/>
              </a:ext>
            </a:extLst>
          </p:cNvPr>
          <p:cNvSpPr/>
          <p:nvPr/>
        </p:nvSpPr>
        <p:spPr>
          <a:xfrm>
            <a:off x="555036" y="1268760"/>
            <a:ext cx="8049411" cy="1415772"/>
          </a:xfrm>
          <a:prstGeom prst="rect">
            <a:avLst/>
          </a:prstGeom>
          <a:effectLst>
            <a:outerShdw dist="38100" dir="2700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XYZ</a:t>
            </a:r>
            <a:r>
              <a:rPr lang="it-IT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(X= Ca, Na, Mg, Fe, πιο σπάνια Li)</a:t>
            </a: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(Y= Μg, Fe, Al), (Z= Si, Al)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F5DC3D9-2A7B-48F7-9A2D-2F6F57A55D2D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2724690"/>
            <a:ext cx="7848600" cy="3785652"/>
          </a:xfrm>
          <a:prstGeom prst="rect">
            <a:avLst/>
          </a:prstGeo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vert="horz" lIns="91440" tIns="45720" rIns="91440" bIns="45720" rtlCol="0">
            <a:sp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None/>
              <a:tabLst>
                <a:tab pos="3949700" algn="l"/>
                <a:tab pos="4687888" algn="l"/>
              </a:tabLst>
            </a:pPr>
            <a:r>
              <a:rPr lang="el-GR" altLang="el-GR" sz="2400" b="1" u="sng" dirty="0" err="1">
                <a:solidFill>
                  <a:srgbClr val="FF5050"/>
                </a:solidFill>
                <a:latin typeface="Arial" panose="020B0604020202020204" pitchFamily="34" charset="0"/>
              </a:rPr>
              <a:t>Ορθοπυρόξενοι</a:t>
            </a:r>
            <a:r>
              <a:rPr lang="el-GR" altLang="el-GR" sz="2400" b="1" dirty="0">
                <a:solidFill>
                  <a:srgbClr val="FF5050"/>
                </a:solidFill>
                <a:latin typeface="Arial" panose="020B0604020202020204" pitchFamily="34" charset="0"/>
              </a:rPr>
              <a:t>	</a:t>
            </a:r>
            <a:r>
              <a:rPr lang="el-GR" altLang="el-GR" sz="2400" b="1" u="sng" dirty="0">
                <a:solidFill>
                  <a:srgbClr val="FF5050"/>
                </a:solidFill>
                <a:latin typeface="Arial" panose="020B0604020202020204" pitchFamily="34" charset="0"/>
              </a:rPr>
              <a:t>(Ρομβικό)</a:t>
            </a: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None/>
              <a:tabLst>
                <a:tab pos="3949700" algn="l"/>
                <a:tab pos="4687888" algn="l"/>
              </a:tabLst>
            </a:pPr>
            <a:r>
              <a:rPr lang="el-GR" altLang="el-GR" sz="2400" b="1" dirty="0">
                <a:solidFill>
                  <a:srgbClr val="FFCC00"/>
                </a:solidFill>
                <a:latin typeface="Arial" panose="020B0604020202020204" pitchFamily="34" charset="0"/>
              </a:rPr>
              <a:t>	</a:t>
            </a:r>
            <a:r>
              <a:rPr lang="el-GR" altLang="el-GR" sz="2400" b="1" dirty="0" err="1">
                <a:latin typeface="Arial" panose="020B0604020202020204" pitchFamily="34" charset="0"/>
              </a:rPr>
              <a:t>Ενστατίτης</a:t>
            </a:r>
            <a:r>
              <a:rPr lang="el-GR" altLang="el-GR" sz="2400" b="1" dirty="0">
                <a:latin typeface="Arial" panose="020B0604020202020204" pitchFamily="34" charset="0"/>
              </a:rPr>
              <a:t>	</a:t>
            </a:r>
            <a:r>
              <a:rPr lang="en-US" altLang="el-GR" sz="2400" b="1" dirty="0">
                <a:latin typeface="Arial" panose="020B0604020202020204" pitchFamily="34" charset="0"/>
              </a:rPr>
              <a:t>MgSiO</a:t>
            </a:r>
            <a:r>
              <a:rPr lang="en-US" altLang="el-GR" sz="2400" b="1" baseline="-25000" dirty="0">
                <a:latin typeface="Arial" panose="020B0604020202020204" pitchFamily="34" charset="0"/>
              </a:rPr>
              <a:t>3</a:t>
            </a:r>
            <a:endParaRPr lang="el-GR" altLang="el-GR" sz="2400" b="1" baseline="-25000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None/>
              <a:tabLst>
                <a:tab pos="3949700" algn="l"/>
                <a:tab pos="4687888" algn="l"/>
              </a:tabLst>
            </a:pPr>
            <a:r>
              <a:rPr lang="el-GR" altLang="el-GR" sz="2400" b="1" dirty="0">
                <a:latin typeface="Arial" panose="020B0604020202020204" pitchFamily="34" charset="0"/>
              </a:rPr>
              <a:t>	</a:t>
            </a:r>
            <a:r>
              <a:rPr lang="el-GR" altLang="el-GR" sz="2400" b="1" dirty="0" err="1">
                <a:latin typeface="Arial" panose="020B0604020202020204" pitchFamily="34" charset="0"/>
              </a:rPr>
              <a:t>Βρονζίτης</a:t>
            </a:r>
            <a:r>
              <a:rPr lang="el-GR" altLang="el-GR" sz="2400" b="1" dirty="0">
                <a:latin typeface="Arial" panose="020B0604020202020204" pitchFamily="34" charset="0"/>
              </a:rPr>
              <a:t>	(</a:t>
            </a:r>
            <a:r>
              <a:rPr lang="en-US" altLang="el-GR" sz="2400" b="1" dirty="0" err="1">
                <a:latin typeface="Arial" panose="020B0604020202020204" pitchFamily="34" charset="0"/>
              </a:rPr>
              <a:t>Mg,Fe</a:t>
            </a:r>
            <a:r>
              <a:rPr lang="en-US" altLang="el-GR" sz="2400" b="1" dirty="0">
                <a:latin typeface="Arial" panose="020B0604020202020204" pitchFamily="34" charset="0"/>
              </a:rPr>
              <a:t>)SiO</a:t>
            </a:r>
            <a:r>
              <a:rPr lang="en-US" altLang="el-GR" sz="2400" b="1" baseline="-25000" dirty="0">
                <a:latin typeface="Arial" panose="020B0604020202020204" pitchFamily="34" charset="0"/>
              </a:rPr>
              <a:t>3</a:t>
            </a:r>
            <a:endParaRPr lang="el-GR" altLang="el-GR" sz="2400" b="1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None/>
              <a:tabLst>
                <a:tab pos="3949700" algn="l"/>
                <a:tab pos="4687888" algn="l"/>
              </a:tabLst>
            </a:pPr>
            <a:r>
              <a:rPr lang="el-GR" altLang="el-GR" sz="2400" b="1" dirty="0">
                <a:latin typeface="Arial" panose="020B0604020202020204" pitchFamily="34" charset="0"/>
              </a:rPr>
              <a:t>	</a:t>
            </a:r>
            <a:r>
              <a:rPr lang="el-GR" altLang="el-GR" sz="2400" b="1" dirty="0" err="1">
                <a:latin typeface="Arial" panose="020B0604020202020204" pitchFamily="34" charset="0"/>
              </a:rPr>
              <a:t>Υπερσθενής</a:t>
            </a:r>
            <a:r>
              <a:rPr lang="el-GR" altLang="el-GR" sz="2400" b="1" dirty="0">
                <a:latin typeface="Arial" panose="020B0604020202020204" pitchFamily="34" charset="0"/>
              </a:rPr>
              <a:t>	(</a:t>
            </a:r>
            <a:r>
              <a:rPr lang="en-US" altLang="el-GR" sz="2400" b="1" dirty="0" err="1">
                <a:latin typeface="Arial" panose="020B0604020202020204" pitchFamily="34" charset="0"/>
              </a:rPr>
              <a:t>Mg,Fe</a:t>
            </a:r>
            <a:r>
              <a:rPr lang="en-US" altLang="el-GR" sz="2400" b="1" dirty="0">
                <a:latin typeface="Arial" panose="020B0604020202020204" pitchFamily="34" charset="0"/>
              </a:rPr>
              <a:t>)SiO</a:t>
            </a:r>
            <a:r>
              <a:rPr lang="en-US" altLang="el-GR" sz="2400" b="1" baseline="-25000" dirty="0">
                <a:latin typeface="Arial" panose="020B0604020202020204" pitchFamily="34" charset="0"/>
              </a:rPr>
              <a:t>3</a:t>
            </a: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None/>
              <a:tabLst>
                <a:tab pos="3949700" algn="l"/>
                <a:tab pos="4687888" algn="l"/>
              </a:tabLst>
            </a:pPr>
            <a:r>
              <a:rPr lang="en-US" altLang="el-GR" sz="2400" b="1" dirty="0">
                <a:latin typeface="Arial" panose="020B0604020202020204" pitchFamily="34" charset="0"/>
              </a:rPr>
              <a:t>	</a:t>
            </a:r>
            <a:r>
              <a:rPr lang="el-GR" altLang="el-GR" sz="2400" b="1" dirty="0" err="1">
                <a:latin typeface="Arial" panose="020B0604020202020204" pitchFamily="34" charset="0"/>
              </a:rPr>
              <a:t>Φερροσιλίτης</a:t>
            </a:r>
            <a:r>
              <a:rPr lang="el-GR" altLang="el-GR" sz="2400" b="1" dirty="0">
                <a:latin typeface="Arial" panose="020B0604020202020204" pitchFamily="34" charset="0"/>
              </a:rPr>
              <a:t>	</a:t>
            </a:r>
            <a:r>
              <a:rPr lang="en-US" altLang="el-GR" sz="2400" b="1" dirty="0">
                <a:latin typeface="Arial" panose="020B0604020202020204" pitchFamily="34" charset="0"/>
              </a:rPr>
              <a:t>FeSiO</a:t>
            </a:r>
            <a:r>
              <a:rPr lang="en-US" altLang="el-GR" sz="2400" b="1" baseline="-25000" dirty="0">
                <a:latin typeface="Arial" panose="020B0604020202020204" pitchFamily="34" charset="0"/>
              </a:rPr>
              <a:t>3</a:t>
            </a:r>
            <a:endParaRPr lang="el-GR" altLang="el-GR" sz="2400" b="1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None/>
              <a:tabLst>
                <a:tab pos="4687888" algn="l"/>
              </a:tabLst>
            </a:pPr>
            <a:endParaRPr lang="en-US" altLang="el-GR" sz="2400" b="1" u="sng" dirty="0">
              <a:solidFill>
                <a:srgbClr val="33CC33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None/>
              <a:tabLst>
                <a:tab pos="3949700" algn="l"/>
              </a:tabLst>
            </a:pPr>
            <a:r>
              <a:rPr lang="el-GR" altLang="el-GR" sz="2400" b="1" u="sng" dirty="0" err="1">
                <a:solidFill>
                  <a:srgbClr val="33CC33"/>
                </a:solidFill>
                <a:latin typeface="Arial" panose="020B0604020202020204" pitchFamily="34" charset="0"/>
              </a:rPr>
              <a:t>Κλινοπυρόξενοι</a:t>
            </a:r>
            <a:r>
              <a:rPr lang="en-US" altLang="el-GR" sz="2400" b="1" dirty="0">
                <a:solidFill>
                  <a:srgbClr val="33CC33"/>
                </a:solidFill>
                <a:latin typeface="Arial" panose="020B0604020202020204" pitchFamily="34" charset="0"/>
              </a:rPr>
              <a:t>	</a:t>
            </a:r>
            <a:r>
              <a:rPr lang="en-US" altLang="el-GR" sz="2400" b="1" u="sng" dirty="0">
                <a:solidFill>
                  <a:srgbClr val="33CC33"/>
                </a:solidFill>
                <a:latin typeface="Arial" panose="020B0604020202020204" pitchFamily="34" charset="0"/>
              </a:rPr>
              <a:t>(</a:t>
            </a:r>
            <a:r>
              <a:rPr lang="el-GR" altLang="el-GR" sz="2400" b="1" u="sng" dirty="0" err="1">
                <a:solidFill>
                  <a:srgbClr val="33CC33"/>
                </a:solidFill>
                <a:latin typeface="Arial" panose="020B0604020202020204" pitchFamily="34" charset="0"/>
              </a:rPr>
              <a:t>Μονοκλινές</a:t>
            </a:r>
            <a:r>
              <a:rPr lang="el-GR" altLang="el-GR" sz="2400" b="1" u="sng" dirty="0">
                <a:solidFill>
                  <a:srgbClr val="33CC33"/>
                </a:solidFill>
                <a:latin typeface="Arial" panose="020B0604020202020204" pitchFamily="34" charset="0"/>
              </a:rPr>
              <a:t>)</a:t>
            </a: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None/>
              <a:tabLst>
                <a:tab pos="3949700" algn="l"/>
              </a:tabLst>
            </a:pPr>
            <a:r>
              <a:rPr lang="el-GR" altLang="el-GR" sz="2400" b="1" dirty="0">
                <a:solidFill>
                  <a:srgbClr val="FFCC00"/>
                </a:solidFill>
                <a:latin typeface="Arial" panose="020B0604020202020204" pitchFamily="34" charset="0"/>
              </a:rPr>
              <a:t>	</a:t>
            </a:r>
            <a:r>
              <a:rPr lang="el-GR" altLang="el-GR" sz="2400" b="1" dirty="0" err="1">
                <a:latin typeface="Arial" panose="020B0604020202020204" pitchFamily="34" charset="0"/>
              </a:rPr>
              <a:t>Διοψίδιος</a:t>
            </a:r>
            <a:r>
              <a:rPr lang="el-GR" altLang="el-GR" sz="2400" b="1" dirty="0">
                <a:latin typeface="Arial" panose="020B0604020202020204" pitchFamily="34" charset="0"/>
              </a:rPr>
              <a:t>	</a:t>
            </a:r>
            <a:r>
              <a:rPr lang="en-US" altLang="el-GR" sz="2400" b="1" dirty="0">
                <a:latin typeface="Arial" panose="020B0604020202020204" pitchFamily="34" charset="0"/>
              </a:rPr>
              <a:t>CaMgSi</a:t>
            </a:r>
            <a:r>
              <a:rPr lang="en-US" altLang="el-GR" sz="2400" b="1" baseline="-25000" dirty="0">
                <a:latin typeface="Arial" panose="020B0604020202020204" pitchFamily="34" charset="0"/>
              </a:rPr>
              <a:t>2</a:t>
            </a:r>
            <a:r>
              <a:rPr lang="en-US" altLang="el-GR" sz="2400" b="1" dirty="0">
                <a:latin typeface="Arial" panose="020B0604020202020204" pitchFamily="34" charset="0"/>
              </a:rPr>
              <a:t>O</a:t>
            </a:r>
            <a:r>
              <a:rPr lang="en-US" altLang="el-GR" sz="2400" b="1" baseline="-25000" dirty="0">
                <a:latin typeface="Arial" panose="020B0604020202020204" pitchFamily="34" charset="0"/>
              </a:rPr>
              <a:t>6</a:t>
            </a:r>
            <a:endParaRPr lang="el-GR" altLang="el-GR" sz="2400" b="1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None/>
              <a:tabLst>
                <a:tab pos="3949700" algn="l"/>
              </a:tabLst>
            </a:pPr>
            <a:r>
              <a:rPr lang="el-GR" altLang="el-GR" sz="2400" b="1" dirty="0">
                <a:latin typeface="Arial" panose="020B0604020202020204" pitchFamily="34" charset="0"/>
              </a:rPr>
              <a:t>	</a:t>
            </a:r>
            <a:r>
              <a:rPr lang="el-GR" altLang="el-GR" sz="2400" b="1" dirty="0" err="1">
                <a:latin typeface="Arial" panose="020B0604020202020204" pitchFamily="34" charset="0"/>
              </a:rPr>
              <a:t>Αυγίτης</a:t>
            </a:r>
            <a:r>
              <a:rPr lang="el-GR" altLang="el-GR" sz="2400" b="1" dirty="0">
                <a:latin typeface="Arial" panose="020B0604020202020204" pitchFamily="34" charset="0"/>
              </a:rPr>
              <a:t>	</a:t>
            </a:r>
            <a:r>
              <a:rPr lang="it-IT" altLang="el-GR" sz="2400" b="1" dirty="0">
                <a:latin typeface="Arial" panose="020B0604020202020204" pitchFamily="34" charset="0"/>
              </a:rPr>
              <a:t>Ca(Mg,Fe,Al)(Al,Si)</a:t>
            </a:r>
            <a:r>
              <a:rPr lang="it-IT" altLang="el-GR" sz="2400" b="1" baseline="-25000" dirty="0">
                <a:latin typeface="Arial" panose="020B0604020202020204" pitchFamily="34" charset="0"/>
              </a:rPr>
              <a:t>2</a:t>
            </a:r>
            <a:r>
              <a:rPr lang="it-IT" altLang="el-GR" sz="2400" b="1" dirty="0">
                <a:latin typeface="Arial" panose="020B0604020202020204" pitchFamily="34" charset="0"/>
              </a:rPr>
              <a:t>O</a:t>
            </a:r>
            <a:r>
              <a:rPr lang="it-IT" altLang="el-GR" sz="2400" b="1" baseline="-25000" dirty="0">
                <a:latin typeface="Arial" panose="020B0604020202020204" pitchFamily="34" charset="0"/>
              </a:rPr>
              <a:t>6</a:t>
            </a:r>
            <a:endParaRPr lang="el-GR" altLang="el-GR" sz="2400" b="1" baseline="-25000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None/>
              <a:tabLst>
                <a:tab pos="3949700" algn="l"/>
              </a:tabLst>
            </a:pPr>
            <a:r>
              <a:rPr lang="el-GR" altLang="el-GR" sz="2400" b="1" dirty="0">
                <a:latin typeface="Arial" panose="020B0604020202020204" pitchFamily="34" charset="0"/>
              </a:rPr>
              <a:t>	</a:t>
            </a:r>
            <a:r>
              <a:rPr lang="el-GR" altLang="el-GR" sz="2400" b="1" dirty="0" err="1">
                <a:latin typeface="Arial" panose="020B0604020202020204" pitchFamily="34" charset="0"/>
              </a:rPr>
              <a:t>Εδενβεργίτης</a:t>
            </a:r>
            <a:r>
              <a:rPr lang="el-GR" altLang="el-GR" sz="2400" b="1" dirty="0">
                <a:latin typeface="Arial" panose="020B0604020202020204" pitchFamily="34" charset="0"/>
              </a:rPr>
              <a:t>	</a:t>
            </a:r>
            <a:r>
              <a:rPr lang="en-US" altLang="el-GR" sz="2400" b="1" dirty="0" err="1">
                <a:latin typeface="Arial" panose="020B0604020202020204" pitchFamily="34" charset="0"/>
              </a:rPr>
              <a:t>CaFeSi</a:t>
            </a:r>
            <a:r>
              <a:rPr lang="el-GR" altLang="el-GR" sz="2400" b="1" baseline="-25000" dirty="0">
                <a:latin typeface="Arial" panose="020B0604020202020204" pitchFamily="34" charset="0"/>
              </a:rPr>
              <a:t>2</a:t>
            </a:r>
            <a:r>
              <a:rPr lang="en-US" altLang="el-GR" sz="2400" b="1" dirty="0">
                <a:latin typeface="Arial" panose="020B0604020202020204" pitchFamily="34" charset="0"/>
              </a:rPr>
              <a:t>O</a:t>
            </a:r>
            <a:r>
              <a:rPr lang="el-GR" altLang="el-GR" sz="2400" b="1" baseline="-25000" dirty="0">
                <a:latin typeface="Arial" panose="020B0604020202020204" pitchFamily="34" charset="0"/>
              </a:rPr>
              <a:t>6</a:t>
            </a:r>
            <a:endParaRPr lang="el-GR" altLang="el-GR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852715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68" name="Group 20">
            <a:extLst>
              <a:ext uri="{FF2B5EF4-FFF2-40B4-BE49-F238E27FC236}">
                <a16:creationId xmlns:a16="http://schemas.microsoft.com/office/drawing/2014/main" id="{D34E9498-EB7D-492F-A066-28011AE31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369023"/>
              </p:ext>
            </p:extLst>
          </p:nvPr>
        </p:nvGraphicFramePr>
        <p:xfrm>
          <a:off x="381000" y="1340768"/>
          <a:ext cx="8511480" cy="1657350"/>
        </p:xfrm>
        <a:graphic>
          <a:graphicData uri="http://schemas.openxmlformats.org/drawingml/2006/table">
            <a:tbl>
              <a:tblPr/>
              <a:tblGrid>
                <a:gridCol w="6090784">
                  <a:extLst>
                    <a:ext uri="{9D8B030D-6E8A-4147-A177-3AD203B41FA5}">
                      <a16:colId xmlns:a16="http://schemas.microsoft.com/office/drawing/2014/main" val="1826664272"/>
                    </a:ext>
                  </a:extLst>
                </a:gridCol>
                <a:gridCol w="2420696">
                  <a:extLst>
                    <a:ext uri="{9D8B030D-6E8A-4147-A177-3AD203B41FA5}">
                      <a16:colId xmlns:a16="http://schemas.microsoft.com/office/drawing/2014/main" val="3930336458"/>
                    </a:ext>
                  </a:extLst>
                </a:gridCol>
              </a:tblGrid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Μορφή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44994"/>
                  </a:ext>
                </a:extLst>
              </a:tr>
              <a:tr h="1200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Πρισματική μορφή. Σπάνια σε διακριτούς κρυστάλλους. Συνήθως σε ινώδη, φυλλώδη και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στηλοειδή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συσσωματώματα.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501018"/>
                  </a:ext>
                </a:extLst>
              </a:tr>
            </a:tbl>
          </a:graphicData>
        </a:graphic>
      </p:graphicFrame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738664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3136900" algn="l"/>
                <a:tab pos="8521700" algn="r"/>
              </a:tabLst>
            </a:pPr>
            <a:r>
              <a:rPr lang="en-US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(Mg</a:t>
            </a:r>
            <a:r>
              <a:rPr lang="it-IT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,Fe)SiO</a:t>
            </a:r>
            <a:r>
              <a:rPr lang="it-IT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000" b="1" dirty="0" err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Βρονζίτης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Ρομβικό</a:t>
            </a:r>
            <a:endParaRPr lang="el-GR" altLang="el-GR" sz="4000" b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72147AF-1B14-45C1-A311-4F56544FF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164" y="1340768"/>
            <a:ext cx="1255252" cy="1605611"/>
          </a:xfrm>
          <a:prstGeom prst="rect">
            <a:avLst/>
          </a:prstGeom>
        </p:spPr>
      </p:pic>
      <p:pic>
        <p:nvPicPr>
          <p:cNvPr id="7" name="Εικόνα 6" descr="Εικόνα που περιέχει βράχος&#10;&#10;Περιγραφή που δημιουργήθηκε αυτόματα">
            <a:extLst>
              <a:ext uri="{FF2B5EF4-FFF2-40B4-BE49-F238E27FC236}">
                <a16:creationId xmlns:a16="http://schemas.microsoft.com/office/drawing/2014/main" id="{B8CEB1D3-5E33-4956-B28C-C76D2CC94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3429000"/>
            <a:ext cx="3960000" cy="2971043"/>
          </a:xfrm>
          <a:prstGeom prst="rect">
            <a:avLst/>
          </a:prstGeom>
        </p:spPr>
      </p:pic>
      <p:pic>
        <p:nvPicPr>
          <p:cNvPr id="9" name="Εικόνα 8" descr="Εικόνα που περιέχει κείμενο, φύση, βράχος&#10;&#10;Περιγραφή που δημιουργήθηκε αυτόματα">
            <a:extLst>
              <a:ext uri="{FF2B5EF4-FFF2-40B4-BE49-F238E27FC236}">
                <a16:creationId xmlns:a16="http://schemas.microsoft.com/office/drawing/2014/main" id="{CD9E0CC8-9047-4E8D-8B4C-FC480B440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3960000" cy="297104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738664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3136900" algn="l"/>
                <a:tab pos="8521700" algn="r"/>
              </a:tabLst>
            </a:pPr>
            <a:r>
              <a:rPr lang="en-US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(Mg</a:t>
            </a:r>
            <a:r>
              <a:rPr lang="it-IT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,Fe)SiO</a:t>
            </a:r>
            <a:r>
              <a:rPr lang="it-IT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000" b="1" dirty="0" err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Βρονζίτης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Ρομβικό</a:t>
            </a:r>
            <a:endParaRPr lang="el-GR" altLang="el-GR" sz="4000" b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Group 65">
            <a:extLst>
              <a:ext uri="{FF2B5EF4-FFF2-40B4-BE49-F238E27FC236}">
                <a16:creationId xmlns:a16="http://schemas.microsoft.com/office/drawing/2014/main" id="{15DC3AE2-F046-4827-A845-09F1847E1EC8}"/>
              </a:ext>
            </a:extLst>
          </p:cNvPr>
          <p:cNvGraphicFramePr>
            <a:graphicFrameLocks noGrp="1"/>
          </p:cNvGraphicFramePr>
          <p:nvPr/>
        </p:nvGraphicFramePr>
        <p:xfrm>
          <a:off x="309464" y="1436011"/>
          <a:ext cx="5198640" cy="5257800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val="2634783396"/>
                    </a:ext>
                  </a:extLst>
                </a:gridCol>
                <a:gridCol w="3902496">
                  <a:extLst>
                    <a:ext uri="{9D8B030D-6E8A-4147-A177-3AD203B41FA5}">
                      <a16:colId xmlns:a16="http://schemas.microsoft.com/office/drawing/2014/main" val="3724510595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Λάμψη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Υαλώδης,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μεταξώδης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μπρούντζινη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391803"/>
                  </a:ext>
                </a:extLst>
              </a:tr>
              <a:tr h="99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Χρώμα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Μπρουτζοκίτρινο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923499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Γρ. σκόνης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Λευκή μέχρι τεφρή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087471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Σκληρότητα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5 - 6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906248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Σχισμός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Τέλειος πρισματικός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755344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Ειδ. βάρος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 – 3,6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600769"/>
                  </a:ext>
                </a:extLst>
              </a:tr>
            </a:tbl>
          </a:graphicData>
        </a:graphic>
      </p:graphicFrame>
      <p:pic>
        <p:nvPicPr>
          <p:cNvPr id="10" name="Picture 52">
            <a:extLst>
              <a:ext uri="{FF2B5EF4-FFF2-40B4-BE49-F238E27FC236}">
                <a16:creationId xmlns:a16="http://schemas.microsoft.com/office/drawing/2014/main" id="{517ABA4A-EB8F-4013-AAD0-DEC89BDFF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472" y="3604349"/>
            <a:ext cx="868363" cy="4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Εικόνα 2" descr="Εικόνα που περιέχει βράχος, μεγάλιθος&#10;&#10;Περιγραφή που δημιουργήθηκε αυτόματα">
            <a:extLst>
              <a:ext uri="{FF2B5EF4-FFF2-40B4-BE49-F238E27FC236}">
                <a16:creationId xmlns:a16="http://schemas.microsoft.com/office/drawing/2014/main" id="{462928BA-7B9B-48EB-81F5-A65D3BC22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536" y="1647636"/>
            <a:ext cx="3240000" cy="243085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EEF535A-7929-43E6-9A7A-9B42AA63E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536" y="4091314"/>
            <a:ext cx="3240000" cy="243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810927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B5B631B9-C5AF-4A02-B69C-63517538B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15630"/>
            <a:ext cx="3960000" cy="29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738664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3136900" algn="l"/>
                <a:tab pos="8521700" algn="r"/>
              </a:tabLst>
            </a:pPr>
            <a:r>
              <a:rPr lang="en-US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(Mg</a:t>
            </a:r>
            <a:r>
              <a:rPr lang="it-IT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,Fe)SiO</a:t>
            </a:r>
            <a:r>
              <a:rPr lang="it-IT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000" b="1" dirty="0" err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Βρονζίτης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Ρομβικό</a:t>
            </a:r>
            <a:endParaRPr lang="el-GR" altLang="el-GR" sz="4000" b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Group 64">
            <a:extLst>
              <a:ext uri="{FF2B5EF4-FFF2-40B4-BE49-F238E27FC236}">
                <a16:creationId xmlns:a16="http://schemas.microsoft.com/office/drawing/2014/main" id="{393EFD5E-349C-455E-AE2C-611C9278F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623920"/>
              </p:ext>
            </p:extLst>
          </p:nvPr>
        </p:nvGraphicFramePr>
        <p:xfrm>
          <a:off x="457200" y="1124744"/>
          <a:ext cx="8305800" cy="2011680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2208752115"/>
                    </a:ext>
                  </a:extLst>
                </a:gridCol>
              </a:tblGrid>
              <a:tr h="249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Εμφάνιση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704349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Σε 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βασικά και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υπερβασικά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πετρώματα (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γάββροι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νορίτες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βασάλτες,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περιδοτίτες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πυροξενίτες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καθώς και σε μερικά πετρώματα υψηλού βαθμού μεταμόρφωσης (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γρανουλίτες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). Συνήθως συνυπάρχει με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κλινοπυροξένους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529903"/>
                  </a:ext>
                </a:extLst>
              </a:tr>
            </a:tbl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id="{782AB86F-4F49-490A-A8C7-352AD222B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3429000"/>
            <a:ext cx="3960000" cy="297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341978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738664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3136900" algn="l"/>
                <a:tab pos="8521700" algn="r"/>
              </a:tabLst>
            </a:pPr>
            <a:r>
              <a:rPr lang="en-US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(Mg</a:t>
            </a:r>
            <a:r>
              <a:rPr lang="it-IT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,Fe)SiO</a:t>
            </a:r>
            <a:r>
              <a:rPr lang="it-IT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000" b="1" dirty="0" err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Βρονζίτης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Ρομβικό</a:t>
            </a:r>
            <a:endParaRPr lang="el-GR" altLang="el-GR" sz="4000" b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Group 12">
            <a:extLst>
              <a:ext uri="{FF2B5EF4-FFF2-40B4-BE49-F238E27FC236}">
                <a16:creationId xmlns:a16="http://schemas.microsoft.com/office/drawing/2014/main" id="{B8BE8480-1087-454B-BAD6-267361E1D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94802"/>
              </p:ext>
            </p:extLst>
          </p:nvPr>
        </p:nvGraphicFramePr>
        <p:xfrm>
          <a:off x="228600" y="1676400"/>
          <a:ext cx="8686800" cy="3499104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1965759954"/>
                    </a:ext>
                  </a:extLst>
                </a:gridCol>
                <a:gridCol w="7747000">
                  <a:extLst>
                    <a:ext uri="{9D8B030D-6E8A-4147-A177-3AD203B41FA5}">
                      <a16:colId xmlns:a16="http://schemas.microsoft.com/office/drawing/2014/main" val="1852352337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Μέλη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Οι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ορθοπυρόξενοι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είναι ισόμορφες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παραμείξεις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μεταξύ των ακραίων μελών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ενστατίτη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MgSiO</a:t>
                      </a:r>
                      <a:r>
                        <a:rPr kumimoji="0" lang="el-GR" altLang="el-GR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και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ορθοφερροσιλίτη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FeSiO</a:t>
                      </a:r>
                      <a:r>
                        <a:rPr kumimoji="0" lang="el-GR" altLang="el-GR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Fs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με ενδιάμεσα μέλη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βρονζίτη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Mg,Fe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)SiO</a:t>
                      </a:r>
                      <a:r>
                        <a:rPr kumimoji="0" lang="el-GR" altLang="el-GR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και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υπερσθενή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Mg,Fe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)SiO</a:t>
                      </a:r>
                      <a:r>
                        <a:rPr kumimoji="0" lang="el-GR" altLang="el-GR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991101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Όνομα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Βρονζίτης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λόγω του </a:t>
                      </a:r>
                      <a:r>
                        <a:rPr kumimoji="0" lang="el-GR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μπρούντζινου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χρώματος και λάμψης του.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229794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Bronzite</a:t>
                      </a:r>
                      <a:r>
                        <a:rPr kumimoji="0" lang="el-GR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(GB),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Bronzite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(F),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  <a:t>Bronzit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  <a:t> (D)</a:t>
                      </a:r>
                      <a:endParaRPr kumimoji="0" lang="el-GR" alt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23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27400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68" name="Group 20">
            <a:extLst>
              <a:ext uri="{FF2B5EF4-FFF2-40B4-BE49-F238E27FC236}">
                <a16:creationId xmlns:a16="http://schemas.microsoft.com/office/drawing/2014/main" id="{D34E9498-EB7D-492F-A066-28011AE31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213731"/>
              </p:ext>
            </p:extLst>
          </p:nvPr>
        </p:nvGraphicFramePr>
        <p:xfrm>
          <a:off x="251520" y="1340768"/>
          <a:ext cx="8712968" cy="2011680"/>
        </p:xfrm>
        <a:graphic>
          <a:graphicData uri="http://schemas.openxmlformats.org/drawingml/2006/table">
            <a:tbl>
              <a:tblPr/>
              <a:tblGrid>
                <a:gridCol w="7128792">
                  <a:extLst>
                    <a:ext uri="{9D8B030D-6E8A-4147-A177-3AD203B41FA5}">
                      <a16:colId xmlns:a16="http://schemas.microsoft.com/office/drawing/2014/main" val="182666427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930336458"/>
                    </a:ext>
                  </a:extLst>
                </a:gridCol>
              </a:tblGrid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Μορφή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44994"/>
                  </a:ext>
                </a:extLst>
              </a:tr>
              <a:tr h="1200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Κρύσταλλοι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βραχυπρισματικοί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ή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χονδροπλακώδεις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με τετραγωνικές ή οκταγωνικές διατομές. Συνήθως σχηματίζει κοκκώδη,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μαζώδη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και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στηλοειδή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συσσωματώματα.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501018"/>
                  </a:ext>
                </a:extLst>
              </a:tr>
            </a:tbl>
          </a:graphicData>
        </a:graphic>
      </p:graphicFrame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738664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4124325" algn="l"/>
                <a:tab pos="8521700" algn="r"/>
              </a:tabLst>
            </a:pPr>
            <a:r>
              <a:rPr lang="it-IT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Ca(Mg,Fe,Al)(Al,Si)</a:t>
            </a:r>
            <a:r>
              <a:rPr lang="it-IT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it-IT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it-IT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6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000" b="1" dirty="0" err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Αυγίτης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Μονοκλινές</a:t>
            </a:r>
            <a:endParaRPr lang="el-GR" altLang="el-GR" sz="4000" b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927F903F-E6E9-4F4F-BD06-D5C1E7DDE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591" y="1564205"/>
            <a:ext cx="1358409" cy="1641358"/>
          </a:xfrm>
          <a:prstGeom prst="rect">
            <a:avLst/>
          </a:prstGeom>
        </p:spPr>
      </p:pic>
      <p:pic>
        <p:nvPicPr>
          <p:cNvPr id="4" name="Εικόνα 3" descr="Εικόνα που περιέχει διαφορετικός, σοκολάτα, διάφορα, βράχος&#10;&#10;Περιγραφή που δημιουργήθηκε αυτόματα">
            <a:extLst>
              <a:ext uri="{FF2B5EF4-FFF2-40B4-BE49-F238E27FC236}">
                <a16:creationId xmlns:a16="http://schemas.microsoft.com/office/drawing/2014/main" id="{BA1C857D-05B9-4EB2-AA56-83887AA1D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4" y="3641922"/>
            <a:ext cx="3960000" cy="2971043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A962189-5699-4940-BE15-AA57BFFFB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3643082"/>
            <a:ext cx="3960000" cy="29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488982"/>
      </p:ext>
    </p:extLst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1052</TotalTime>
  <Words>1084</Words>
  <Application>Microsoft Office PowerPoint</Application>
  <PresentationFormat>Προβολή στην οθόνη (4:3)</PresentationFormat>
  <Paragraphs>141</Paragraphs>
  <Slides>22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9" baseType="lpstr">
      <vt:lpstr>Arial</vt:lpstr>
      <vt:lpstr>Arial Narrow</vt:lpstr>
      <vt:lpstr>Calibri</vt:lpstr>
      <vt:lpstr>Century Gothic</vt:lpstr>
      <vt:lpstr>Wingdings</vt:lpstr>
      <vt:lpstr>Wingdings 3</vt:lpstr>
      <vt:lpstr>Ιόν</vt:lpstr>
      <vt:lpstr>Πυριτικά ορυκτά</vt:lpstr>
      <vt:lpstr>ΙΝΟΠΥΡΙΤΙΚΑ</vt:lpstr>
      <vt:lpstr>ΠΥΡΟΞΕΝΟΙ</vt:lpstr>
      <vt:lpstr>ΠΥΡΟΞΕΝΟΙ</vt:lpstr>
      <vt:lpstr>(Mg,Fe)SiO3 Βρονζίτης Ρομβικό</vt:lpstr>
      <vt:lpstr>(Mg,Fe)SiO3 Βρονζίτης Ρομβικό</vt:lpstr>
      <vt:lpstr>(Mg,Fe)SiO3 Βρονζίτης Ρομβικό</vt:lpstr>
      <vt:lpstr>(Mg,Fe)SiO3 Βρονζίτης Ρομβικό</vt:lpstr>
      <vt:lpstr>Ca(Mg,Fe,Al)(Al,Si)2O6 Αυγίτης Μονοκλινές</vt:lpstr>
      <vt:lpstr>Ca(Mg,Fe,Al)(Al,Si)2O6 Αυγίτης Μονοκλινές</vt:lpstr>
      <vt:lpstr>Ca(Mg,Fe,Al)(Al,Si)2O6 Αυγίτης Μονοκλινές</vt:lpstr>
      <vt:lpstr>Ca(Mg,Fe,Al)(Al,Si)2O6 Αυγίτης Μονοκλινές</vt:lpstr>
      <vt:lpstr>ΑΜΦΙΒΟΛΟΙ</vt:lpstr>
      <vt:lpstr>ΑΜΦΙΒΟΛΟΙ</vt:lpstr>
      <vt:lpstr>Ca2(Mg,Fe)5Si8O22(OH)2 Ακτινόλιθος Μονοκλινές</vt:lpstr>
      <vt:lpstr>Ca2(Mg,Fe)5Si8O22(OH)2 Ακτινόλιθος Μονοκλινές</vt:lpstr>
      <vt:lpstr>Ca2(Mg,Fe)5Si8O22(OH)2 Ακτινόλιθος Μονοκλινές</vt:lpstr>
      <vt:lpstr>Ca2(Mg,Fe)5Si8O22(OH)2 Ακτινόλιθος Μονοκλινές</vt:lpstr>
      <vt:lpstr>(Na,K)Ca2(Mg,Fe,Al)5(Si,Al)8O22(OH)2  Κεροστίλβη Μονοκλινές</vt:lpstr>
      <vt:lpstr>(Na,K)Ca2(Mg,Fe,Al)5(Si,Al)8O22(OH)2  Κεροστίλβη Μονοκλινές</vt:lpstr>
      <vt:lpstr>(Na,K)Ca2(Mg,Fe,Al)5(Si,Al)8O22(OH)2  Κεροστίλβη Μονοκλινές</vt:lpstr>
      <vt:lpstr>(Na,K)Ca2(Mg,Fe,Al)5(Si,Al)8O22(OH)2  Κεροστίλβη Μονοκλινές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Νησοπυριτικά</dc:title>
  <dc:creator>ST</dc:creator>
  <cp:lastModifiedBy>Triantafyllos Soldatos</cp:lastModifiedBy>
  <cp:revision>218</cp:revision>
  <cp:lastPrinted>2003-12-18T12:44:40Z</cp:lastPrinted>
  <dcterms:created xsi:type="dcterms:W3CDTF">2002-12-01T15:39:30Z</dcterms:created>
  <dcterms:modified xsi:type="dcterms:W3CDTF">2021-01-12T07:42:29Z</dcterms:modified>
</cp:coreProperties>
</file>