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2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9933"/>
    <a:srgbClr val="CCECFF"/>
    <a:srgbClr val="CCFF99"/>
    <a:srgbClr val="0033CC"/>
    <a:srgbClr val="FF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0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734" y="96"/>
      </p:cViewPr>
      <p:guideLst>
        <p:guide orient="horz" pos="3504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>
            <a:extLst>
              <a:ext uri="{FF2B5EF4-FFF2-40B4-BE49-F238E27FC236}">
                <a16:creationId xmlns:a16="http://schemas.microsoft.com/office/drawing/2014/main" id="{87A1EB12-F41E-4EF8-B1DE-9DA5F8A9921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45059" name="Picture 3">
              <a:extLst>
                <a:ext uri="{FF2B5EF4-FFF2-40B4-BE49-F238E27FC236}">
                  <a16:creationId xmlns:a16="http://schemas.microsoft.com/office/drawing/2014/main" id="{AB9E7F7C-1827-4094-9568-A78745192D1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060" name="Picture 4">
              <a:extLst>
                <a:ext uri="{FF2B5EF4-FFF2-40B4-BE49-F238E27FC236}">
                  <a16:creationId xmlns:a16="http://schemas.microsoft.com/office/drawing/2014/main" id="{0770D7EC-D37C-4FD7-97D2-52CA6EE1889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061" name="Rectangle 5">
            <a:extLst>
              <a:ext uri="{FF2B5EF4-FFF2-40B4-BE49-F238E27FC236}">
                <a16:creationId xmlns:a16="http://schemas.microsoft.com/office/drawing/2014/main" id="{63BA59B6-433F-4EF3-A62F-9A5121FD19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EBD43BE7-2C4B-4632-B752-0DEF99230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163A1961-A984-41BF-8E87-054CAD1CE9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2D3BC4BC-F914-49A4-8943-9307AE566C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228D90B4-5E1D-46F3-94CA-91BA45E514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EE075A-2A15-4BC7-AA56-A163DCCBDB6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9F9F8A-C74B-49E2-8688-010E8066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C4847A2-B069-4F34-9E86-42B31777E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26DC2A-523C-4B78-8DDF-506FA730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71AD06-B943-4634-8DE2-65A2D08C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E69A6C-0CB7-4407-8DFF-B63FD314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6BC30-B2E0-4842-998D-5EC2990BCDF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84385634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ED4B8F6-CCE1-4015-9A76-18410D06B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5CEA6D0-2345-4D13-BA21-1FAD36340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3F7A89-4275-4DD2-920C-B8D4F3B2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B1C673-2071-4750-9AB6-853015A9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2DB265-CA29-47E7-82BF-2DD238C2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3A85-343E-4EA3-B99F-7A75C10C3A8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6044747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2EB0E6-37B5-441F-9FB4-8929F716C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25AFD2-CADF-4CB7-AB0D-D39688EA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74FAC8-8007-4609-8CC3-A3F5BAE2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8686CD-4850-4383-B5ED-62A2054A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00FB589-4650-4E7F-A49E-7C3FD17F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332A5-7002-4D0E-9DD7-76D854CE420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34580184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3C8F12-16F7-4EA0-A1C3-AC284E15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9A92C4-D46F-4ED9-847A-640B2C53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7CBD8D-FABC-45D5-9474-3ED36B36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046B3A-2AD4-40F1-87D0-60B4427A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AEF53A7-F645-45DE-B220-A7790557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D07F-3856-4C1F-BA7C-78A13D2C476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4448880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F4BDE7-2901-4E9E-88B7-9169802F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354A60-6E9F-4C59-B637-84A80A8E7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B36E564-FE24-4A50-93FF-05D6BF0EF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C72C952-3663-44BA-8FBF-6CEE46A7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22E25C-1509-4EC8-834D-B7630371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6DE806-9D2F-432A-9EA0-A0A43962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2AD2-3020-4864-812A-B1F3EBC52B7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435940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07BE87-AB56-4C5D-BD83-CF181FDC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2D4418-3043-48A0-BFCB-034FB31E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A14420E-5CC8-4EEC-BB27-44B4CB0DD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D1B8C02-B70C-4A07-9CC2-928D5D08B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8A2B24D-6EDA-431B-BF30-A4021D52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8666DA2-2F49-43D0-A51B-A7C8F43E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C10ED55-1522-4E31-9170-AF4AAC77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D28A9C8-7F32-47C3-84DE-AD77E3D5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5E266-9AC0-4E7D-93C5-6C6F2C8583D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24623249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DDC4DE-63C7-4049-AE2D-BFC339324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F03B997-4141-400F-875F-A103C0AA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410E128-AE47-4F07-B108-71A4B43D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5BE1473-2470-480B-987B-6CC00264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177F3-34F9-437E-ADD8-8722C027EB6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05724753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436B1A1-F07B-42F8-9723-128634D9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22C560-2953-4183-B7E7-94458D85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F196727-C269-4F56-BB3B-82E12200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C83A6-53AD-4989-AD40-26F583C42A7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10925424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1890AD-66AF-4FAC-AD84-6962BA87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BE7443-7596-4D94-96EF-86C190C14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17C9D2-647D-4D7E-857F-CA0333EFB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06D387C-E02F-4F48-A9CB-9616DF04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8FFF85-4C6B-42CE-8AFF-E2E12A69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B0E72C0-2589-4ECD-807B-C800B72B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3FD9D-5B00-4A94-8666-19E22907B13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93125566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107E1A-BE06-44D0-A9D4-97DBF36A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E7BC16F-68FD-4360-9C27-716041A16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4EF6027-55B9-4F76-8C35-B4A4774D6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D57FEE3-0060-4EB3-8A85-F7A81613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334B552-B5A1-4863-8BA6-2B8230E9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57077F-D28D-4D1F-A1DF-1C750731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E4755-5950-4DED-AEAB-B264EDAAA5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2562929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>
            <a:extLst>
              <a:ext uri="{FF2B5EF4-FFF2-40B4-BE49-F238E27FC236}">
                <a16:creationId xmlns:a16="http://schemas.microsoft.com/office/drawing/2014/main" id="{EF1712CE-C88A-4258-824F-A4A694310A05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44035" name="Picture 3">
              <a:extLst>
                <a:ext uri="{FF2B5EF4-FFF2-40B4-BE49-F238E27FC236}">
                  <a16:creationId xmlns:a16="http://schemas.microsoft.com/office/drawing/2014/main" id="{EE717798-0FCA-411E-ACD3-2D24BAC4CE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36" name="Picture 4">
              <a:extLst>
                <a:ext uri="{FF2B5EF4-FFF2-40B4-BE49-F238E27FC236}">
                  <a16:creationId xmlns:a16="http://schemas.microsoft.com/office/drawing/2014/main" id="{ED82455B-AA4B-4EEE-A23B-F78F166838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037" name="Rectangle 5">
            <a:extLst>
              <a:ext uri="{FF2B5EF4-FFF2-40B4-BE49-F238E27FC236}">
                <a16:creationId xmlns:a16="http://schemas.microsoft.com/office/drawing/2014/main" id="{D3245BB5-A70B-4960-A685-4A0023163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0FE0559-69E1-4CE0-8E66-B2119797B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F5849948-B3A7-4E6D-9364-B0155FEDEB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38DDA1B7-0ECD-4540-BA07-EF2EBBFE27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F868CC52-7EE2-4949-8F64-631A4EDEA7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5EE23519-F572-4FE8-AE18-4182A502B8B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2" name="Picture 8">
            <a:extLst>
              <a:ext uri="{FF2B5EF4-FFF2-40B4-BE49-F238E27FC236}">
                <a16:creationId xmlns:a16="http://schemas.microsoft.com/office/drawing/2014/main" id="{F6BECC79-69FD-4642-8FED-9514C50F6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4648200" cy="3017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82B60F58-2A34-4CF3-92C2-F575518A1D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b="1"/>
              <a:t>Πετρογραφικά στοιχεία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97" name="Picture 25">
            <a:extLst>
              <a:ext uri="{FF2B5EF4-FFF2-40B4-BE49-F238E27FC236}">
                <a16:creationId xmlns:a16="http://schemas.microsoft.com/office/drawing/2014/main" id="{29C9EF28-514A-482D-A2C9-33C89B5A3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667000"/>
            <a:ext cx="4295775" cy="3095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4" name="Rectangle 2">
            <a:extLst>
              <a:ext uri="{FF2B5EF4-FFF2-40B4-BE49-F238E27FC236}">
                <a16:creationId xmlns:a16="http://schemas.microsoft.com/office/drawing/2014/main" id="{54BD556F-1478-4E4E-9404-5D96E99EC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Μεταμορφωμένα πετρώματα</a:t>
            </a:r>
          </a:p>
        </p:txBody>
      </p:sp>
      <p:graphicFrame>
        <p:nvGraphicFramePr>
          <p:cNvPr id="54294" name="Group 22">
            <a:extLst>
              <a:ext uri="{FF2B5EF4-FFF2-40B4-BE49-F238E27FC236}">
                <a16:creationId xmlns:a16="http://schemas.microsoft.com/office/drawing/2014/main" id="{E3C227D5-8ABE-4D1F-802B-862C2E157D1A}"/>
              </a:ext>
            </a:extLst>
          </p:cNvPr>
          <p:cNvGraphicFramePr>
            <a:graphicFrameLocks noGrp="1"/>
          </p:cNvGraphicFramePr>
          <p:nvPr/>
        </p:nvGraphicFramePr>
        <p:xfrm>
          <a:off x="4876800" y="1828800"/>
          <a:ext cx="3810000" cy="480695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477752233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Πηγή του υλικού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801478"/>
                  </a:ext>
                </a:extLst>
              </a:tr>
              <a:tr h="175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Πετρώματα κάτω από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υψηλές συνθήκες </a:t>
                      </a:r>
                      <a:r>
                        <a:rPr kumimoji="0" lang="en-US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P-T</a:t>
                      </a:r>
                      <a:r>
                        <a:rPr kumimoji="0" lang="en-US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στο φλοιό ή στον άνω μανδύα.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32480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Διαδικασία γένεσης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012983"/>
                  </a:ext>
                </a:extLst>
              </a:tr>
              <a:tr h="163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Επανακρυστάλλωση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σε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στερεά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κατάσταση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και δημιουργία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νέων ορυκτών.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105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3" name="Picture 15">
            <a:extLst>
              <a:ext uri="{FF2B5EF4-FFF2-40B4-BE49-F238E27FC236}">
                <a16:creationId xmlns:a16="http://schemas.microsoft.com/office/drawing/2014/main" id="{558144E6-A167-4DBE-AE33-627A5F91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81500"/>
            <a:ext cx="3429000" cy="22479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8" name="Picture 10">
            <a:extLst>
              <a:ext uri="{FF2B5EF4-FFF2-40B4-BE49-F238E27FC236}">
                <a16:creationId xmlns:a16="http://schemas.microsoft.com/office/drawing/2014/main" id="{EA09945E-DA19-4822-97B3-8DF751030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3276600" cy="2330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0" name="Rectangle 2">
            <a:extLst>
              <a:ext uri="{FF2B5EF4-FFF2-40B4-BE49-F238E27FC236}">
                <a16:creationId xmlns:a16="http://schemas.microsoft.com/office/drawing/2014/main" id="{098F1406-4AEF-4C6F-9E0D-EEBF0BF23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/>
              <a:t>Τι είναι πετρώματα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61AAF13-3DB0-41B3-BC0F-2FCE0C744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Πετρώματα είναι οι </a:t>
            </a:r>
            <a:r>
              <a:rPr lang="el-GR" altLang="el-GR">
                <a:solidFill>
                  <a:srgbClr val="FF0000"/>
                </a:solidFill>
              </a:rPr>
              <a:t>δομικές μονάδες</a:t>
            </a:r>
            <a:r>
              <a:rPr lang="el-GR" altLang="el-GR"/>
              <a:t> του </a:t>
            </a:r>
            <a:r>
              <a:rPr lang="el-GR" altLang="el-GR">
                <a:solidFill>
                  <a:srgbClr val="FF0000"/>
                </a:solidFill>
              </a:rPr>
              <a:t>στερεού φλοιού</a:t>
            </a:r>
            <a:r>
              <a:rPr lang="el-GR" altLang="el-GR"/>
              <a:t> της γής</a:t>
            </a:r>
          </a:p>
          <a:p>
            <a:r>
              <a:rPr lang="el-GR" altLang="el-GR"/>
              <a:t>Συγκεκριμένη </a:t>
            </a:r>
            <a:r>
              <a:rPr lang="el-GR" altLang="el-GR">
                <a:solidFill>
                  <a:srgbClr val="FF0000"/>
                </a:solidFill>
              </a:rPr>
              <a:t>ορυκτολογική σύσταση</a:t>
            </a:r>
          </a:p>
          <a:p>
            <a:r>
              <a:rPr lang="el-GR" altLang="el-GR"/>
              <a:t>Συγκεκριμένη </a:t>
            </a:r>
            <a:r>
              <a:rPr lang="el-GR" altLang="el-GR">
                <a:solidFill>
                  <a:srgbClr val="FF0000"/>
                </a:solidFill>
              </a:rPr>
              <a:t>χημική σύσταση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73667236-E36E-46F3-BF79-1454770ED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b="1" u="sng">
                <a:solidFill>
                  <a:schemeClr val="tx2"/>
                </a:solidFill>
              </a:rPr>
              <a:t>Ουσιώδη ή θεμελιώδη ορυκτά</a:t>
            </a:r>
            <a:br>
              <a:rPr lang="el-GR" altLang="el-GR"/>
            </a:br>
            <a:r>
              <a:rPr lang="el-GR" altLang="el-GR">
                <a:solidFill>
                  <a:srgbClr val="FF0000"/>
                </a:solidFill>
              </a:rPr>
              <a:t>Απαραίτητη</a:t>
            </a:r>
            <a:r>
              <a:rPr lang="el-GR" altLang="el-GR"/>
              <a:t> η παρουσία τους για την </a:t>
            </a:r>
            <a:r>
              <a:rPr lang="el-GR" altLang="el-GR">
                <a:solidFill>
                  <a:srgbClr val="FF0000"/>
                </a:solidFill>
              </a:rPr>
              <a:t>ονομασία</a:t>
            </a:r>
            <a:r>
              <a:rPr lang="el-GR" altLang="el-GR"/>
              <a:t> του πετρώματος</a:t>
            </a:r>
          </a:p>
          <a:p>
            <a:pPr>
              <a:spcBef>
                <a:spcPct val="100000"/>
              </a:spcBef>
            </a:pPr>
            <a:r>
              <a:rPr lang="el-GR" altLang="el-GR" b="1" u="sng">
                <a:solidFill>
                  <a:schemeClr val="tx2"/>
                </a:solidFill>
              </a:rPr>
              <a:t>Επουσιώδη ορυκτά</a:t>
            </a:r>
            <a:br>
              <a:rPr lang="el-GR" altLang="el-GR"/>
            </a:br>
            <a:r>
              <a:rPr lang="el-GR" altLang="el-GR">
                <a:solidFill>
                  <a:srgbClr val="FF0000"/>
                </a:solidFill>
              </a:rPr>
              <a:t>Δεν έχουν</a:t>
            </a:r>
            <a:r>
              <a:rPr lang="el-GR" altLang="el-GR"/>
              <a:t> σημασία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84E077-9A54-45D3-8EA1-64303AC0D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/>
              <a:t>Ουσιώδη-Επουσιώδη ορυκτά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8" name="Picture 8">
            <a:extLst>
              <a:ext uri="{FF2B5EF4-FFF2-40B4-BE49-F238E27FC236}">
                <a16:creationId xmlns:a16="http://schemas.microsoft.com/office/drawing/2014/main" id="{09A1892D-8E64-472E-A0A9-58B9B6B20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4876800" cy="3657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Rectangle 2">
            <a:extLst>
              <a:ext uri="{FF2B5EF4-FFF2-40B4-BE49-F238E27FC236}">
                <a16:creationId xmlns:a16="http://schemas.microsoft.com/office/drawing/2014/main" id="{FA8A559E-B94A-4519-9E3F-0FDA3A4CE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el-GR" altLang="el-GR" b="1">
                <a:solidFill>
                  <a:schemeClr val="tx1"/>
                </a:solidFill>
              </a:rPr>
              <a:t>πχ. Γρανίτης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E236CBF-710C-4773-92BD-BB810310A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315200" cy="4114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sz="2800" b="1" u="sng">
                <a:solidFill>
                  <a:schemeClr val="tx2"/>
                </a:solidFill>
              </a:rPr>
              <a:t>Ουσιώδη</a:t>
            </a:r>
            <a:r>
              <a:rPr lang="en-US" altLang="el-GR" sz="2800" b="1">
                <a:solidFill>
                  <a:schemeClr val="tx2"/>
                </a:solidFill>
              </a:rPr>
              <a:t>: </a:t>
            </a:r>
            <a:r>
              <a:rPr lang="el-GR" altLang="el-GR" sz="2800" b="1"/>
              <a:t>Χαλαζίας, άστριοι, βιοτίτης</a:t>
            </a:r>
          </a:p>
          <a:p>
            <a:r>
              <a:rPr lang="el-GR" altLang="el-GR" sz="2800" u="sng">
                <a:solidFill>
                  <a:schemeClr val="tx2"/>
                </a:solidFill>
              </a:rPr>
              <a:t>Επουσιώδη</a:t>
            </a:r>
            <a:r>
              <a:rPr lang="en-US" altLang="el-GR" sz="2800">
                <a:solidFill>
                  <a:schemeClr val="tx2"/>
                </a:solidFill>
              </a:rPr>
              <a:t>: </a:t>
            </a:r>
            <a:r>
              <a:rPr lang="el-GR" altLang="el-GR" sz="2800"/>
              <a:t>Τιτανίτης, μαγνητίτης, επίδοτο</a:t>
            </a:r>
            <a:endParaRPr lang="el-GR" altLang="el-GR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20" name="Picture 16">
            <a:extLst>
              <a:ext uri="{FF2B5EF4-FFF2-40B4-BE49-F238E27FC236}">
                <a16:creationId xmlns:a16="http://schemas.microsoft.com/office/drawing/2014/main" id="{834A4204-6425-418A-896E-865E0D845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4275138" cy="3205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7" name="Rectangle 3">
            <a:extLst>
              <a:ext uri="{FF2B5EF4-FFF2-40B4-BE49-F238E27FC236}">
                <a16:creationId xmlns:a16="http://schemas.microsoft.com/office/drawing/2014/main" id="{93731A07-16A1-472D-9B9E-F92FB48F4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b="1" u="sng">
                <a:solidFill>
                  <a:schemeClr val="tx2"/>
                </a:solidFill>
              </a:rPr>
              <a:t>Μονόμεικτα πετρώματα</a:t>
            </a:r>
            <a:br>
              <a:rPr lang="el-GR" altLang="el-GR"/>
            </a:br>
            <a:r>
              <a:rPr lang="el-GR" altLang="el-GR"/>
              <a:t>Αποτελούνται από </a:t>
            </a:r>
            <a:r>
              <a:rPr lang="el-GR" altLang="el-GR">
                <a:solidFill>
                  <a:srgbClr val="FF0000"/>
                </a:solidFill>
              </a:rPr>
              <a:t>ένα</a:t>
            </a:r>
            <a:r>
              <a:rPr lang="el-GR" altLang="el-GR"/>
              <a:t> ορυκτό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4918938-F595-48D0-879B-480B0FDD2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/>
              <a:t>Μονόμεικτα πετρώματα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ACE1B1D5-138D-4D29-BD1E-23F43D8B3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2763" y="5619750"/>
            <a:ext cx="858837" cy="0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pic>
        <p:nvPicPr>
          <p:cNvPr id="47114" name="Picture 10">
            <a:extLst>
              <a:ext uri="{FF2B5EF4-FFF2-40B4-BE49-F238E27FC236}">
                <a16:creationId xmlns:a16="http://schemas.microsoft.com/office/drawing/2014/main" id="{C7D6B36D-7572-4B51-B04F-0F18B9CE1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451350" cy="3200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6" name="Text Box 12">
            <a:extLst>
              <a:ext uri="{FF2B5EF4-FFF2-40B4-BE49-F238E27FC236}">
                <a16:creationId xmlns:a16="http://schemas.microsoft.com/office/drawing/2014/main" id="{1730C30F-6EF3-4786-9416-C47F53228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4419600"/>
            <a:ext cx="2473325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  <a:t>Μάρμαρο </a:t>
            </a:r>
            <a:b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  <a:t>(Ασβεστίτης)</a:t>
            </a: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10EDEF65-3964-4FCB-94CF-795AAE2CA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950" y="4419600"/>
            <a:ext cx="205105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  <a:t>Δουνίτης </a:t>
            </a:r>
            <a:b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  <a:t>(Ολιβίνης)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7" name="Picture 19">
            <a:extLst>
              <a:ext uri="{FF2B5EF4-FFF2-40B4-BE49-F238E27FC236}">
                <a16:creationId xmlns:a16="http://schemas.microsoft.com/office/drawing/2014/main" id="{F6305879-B225-4F01-8A06-010AE47A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4271963" cy="32019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6" name="Picture 18">
            <a:extLst>
              <a:ext uri="{FF2B5EF4-FFF2-40B4-BE49-F238E27FC236}">
                <a16:creationId xmlns:a16="http://schemas.microsoft.com/office/drawing/2014/main" id="{315B133F-41AE-4737-AEE9-7049740F9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4267200" cy="3200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0" name="Rectangle 2">
            <a:extLst>
              <a:ext uri="{FF2B5EF4-FFF2-40B4-BE49-F238E27FC236}">
                <a16:creationId xmlns:a16="http://schemas.microsoft.com/office/drawing/2014/main" id="{B7006C32-7B5F-49E0-B220-596278BB5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b="1" u="sng">
                <a:solidFill>
                  <a:schemeClr val="tx2"/>
                </a:solidFill>
              </a:rPr>
              <a:t>Πολύμεικτα πετρώματα</a:t>
            </a:r>
            <a:br>
              <a:rPr lang="el-GR" altLang="el-GR"/>
            </a:br>
            <a:r>
              <a:rPr lang="el-GR" altLang="el-GR"/>
              <a:t>Αποτελούνται από </a:t>
            </a:r>
            <a:r>
              <a:rPr lang="el-GR" altLang="el-GR">
                <a:solidFill>
                  <a:srgbClr val="FF0000"/>
                </a:solidFill>
              </a:rPr>
              <a:t>διάφορα</a:t>
            </a:r>
            <a:r>
              <a:rPr lang="el-GR" altLang="el-GR"/>
              <a:t> ορυκτά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A0584B3-22D2-420A-ABA9-2FDD10870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/>
              <a:t>Πολύμεικτα πετρώματα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7D09CF7C-59BC-49C6-BEEE-1133637A5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4237038"/>
            <a:ext cx="3735387" cy="15541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  <a:t>Γρανίτης</a:t>
            </a:r>
            <a:br>
              <a:rPr lang="el-GR" altLang="el-GR" sz="3200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  <a:t>(Χαλαζίας, </a:t>
            </a:r>
            <a:r>
              <a:rPr lang="en-US" altLang="el-GR" sz="320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  <a:t>στριοι, </a:t>
            </a:r>
            <a:b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3200">
                <a:solidFill>
                  <a:schemeClr val="tx2"/>
                </a:solidFill>
                <a:latin typeface="Arial" panose="020B0604020202020204" pitchFamily="34" charset="0"/>
              </a:rPr>
              <a:t>Βιοτίτης κλπ.)</a:t>
            </a:r>
          </a:p>
        </p:txBody>
      </p:sp>
      <p:sp>
        <p:nvSpPr>
          <p:cNvPr id="48142" name="Text Box 14">
            <a:extLst>
              <a:ext uri="{FF2B5EF4-FFF2-40B4-BE49-F238E27FC236}">
                <a16:creationId xmlns:a16="http://schemas.microsoft.com/office/drawing/2014/main" id="{DF5A4BDD-8249-4188-BEF4-4C80D59AE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4495800"/>
            <a:ext cx="3856038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3200" b="1">
                <a:solidFill>
                  <a:srgbClr val="FFCC00"/>
                </a:solidFill>
                <a:latin typeface="Arial" panose="020B0604020202020204" pitchFamily="34" charset="0"/>
              </a:rPr>
              <a:t>Γάββρος</a:t>
            </a:r>
          </a:p>
          <a:p>
            <a:pPr algn="ctr"/>
            <a:r>
              <a:rPr lang="el-GR" altLang="el-GR" sz="3200">
                <a:solidFill>
                  <a:srgbClr val="FFCC00"/>
                </a:solidFill>
                <a:latin typeface="Arial" panose="020B0604020202020204" pitchFamily="34" charset="0"/>
              </a:rPr>
              <a:t>(Πυρόξενοι, </a:t>
            </a:r>
            <a:r>
              <a:rPr lang="en-US" altLang="el-GR" sz="3200">
                <a:solidFill>
                  <a:srgbClr val="FFCC00"/>
                </a:solidFill>
                <a:latin typeface="Arial" panose="020B0604020202020204" pitchFamily="34" charset="0"/>
              </a:rPr>
              <a:t>A</a:t>
            </a:r>
            <a:r>
              <a:rPr lang="el-GR" altLang="el-GR" sz="3200">
                <a:solidFill>
                  <a:srgbClr val="FFCC00"/>
                </a:solidFill>
                <a:latin typeface="Arial" panose="020B0604020202020204" pitchFamily="34" charset="0"/>
              </a:rPr>
              <a:t>στριοι</a:t>
            </a:r>
            <a:r>
              <a:rPr lang="en-US" altLang="el-GR" sz="3200">
                <a:solidFill>
                  <a:srgbClr val="FFCC00"/>
                </a:solidFill>
                <a:latin typeface="Arial" panose="020B0604020202020204" pitchFamily="34" charset="0"/>
              </a:rPr>
              <a:t>)</a:t>
            </a:r>
            <a:endParaRPr lang="el-GR" altLang="el-GR" sz="3200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373D3E9-B3D8-45D9-BDC9-1651B92B4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Κατηγορίες πετρωμάτων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1201C22-7F42-40F8-8A16-BB11548F5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l-GR" altLang="el-GR"/>
              <a:t>Πυριγενή ή μαγματογενή</a:t>
            </a:r>
          </a:p>
          <a:p>
            <a:pPr>
              <a:spcBef>
                <a:spcPct val="100000"/>
              </a:spcBef>
            </a:pPr>
            <a:r>
              <a:rPr lang="el-GR" altLang="el-GR"/>
              <a:t>Ιζηματογενή</a:t>
            </a:r>
          </a:p>
          <a:p>
            <a:pPr>
              <a:spcBef>
                <a:spcPct val="100000"/>
              </a:spcBef>
            </a:pPr>
            <a:r>
              <a:rPr lang="el-GR" altLang="el-GR"/>
              <a:t>Μεταμορφωμένα ή κρυσταλλοσχιστώδη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29" name="Picture 53">
            <a:extLst>
              <a:ext uri="{FF2B5EF4-FFF2-40B4-BE49-F238E27FC236}">
                <a16:creationId xmlns:a16="http://schemas.microsoft.com/office/drawing/2014/main" id="{6407F923-D905-4A27-A18D-A10A1DFF4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581275" cy="4000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Rectangle 5">
            <a:extLst>
              <a:ext uri="{FF2B5EF4-FFF2-40B4-BE49-F238E27FC236}">
                <a16:creationId xmlns:a16="http://schemas.microsoft.com/office/drawing/2014/main" id="{6541C4CD-8555-41B0-9554-2A1880E34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Πυριγενή πετρώματα</a:t>
            </a:r>
          </a:p>
        </p:txBody>
      </p:sp>
      <p:graphicFrame>
        <p:nvGraphicFramePr>
          <p:cNvPr id="50225" name="Group 49">
            <a:extLst>
              <a:ext uri="{FF2B5EF4-FFF2-40B4-BE49-F238E27FC236}">
                <a16:creationId xmlns:a16="http://schemas.microsoft.com/office/drawing/2014/main" id="{A41C0A48-49CB-4AB2-AD28-EDE28DE28A4C}"/>
              </a:ext>
            </a:extLst>
          </p:cNvPr>
          <p:cNvGraphicFramePr>
            <a:graphicFrameLocks noGrp="1"/>
          </p:cNvGraphicFramePr>
          <p:nvPr/>
        </p:nvGraphicFramePr>
        <p:xfrm>
          <a:off x="3505200" y="2514600"/>
          <a:ext cx="5181600" cy="3422650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1877008615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Πηγή του υλικού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04534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Μάγμα.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Τήξη πετρωμάτων στο θερμό κάτω φλοιό ή άνω μανδύα.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10148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Διαδικασία γένεσης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73631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Κρυστάλλωση </a:t>
                      </a:r>
                      <a:b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(στερεοποίηση μάγματος)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2782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>
            <a:extLst>
              <a:ext uri="{FF2B5EF4-FFF2-40B4-BE49-F238E27FC236}">
                <a16:creationId xmlns:a16="http://schemas.microsoft.com/office/drawing/2014/main" id="{499FE8FE-51AE-4354-A16E-20156E2C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3505200" cy="2790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5" name="Rectangle 3">
            <a:extLst>
              <a:ext uri="{FF2B5EF4-FFF2-40B4-BE49-F238E27FC236}">
                <a16:creationId xmlns:a16="http://schemas.microsoft.com/office/drawing/2014/main" id="{1A771F38-5CAA-49C6-8C5A-370D62526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Ιζηματογενή πετρώματα</a:t>
            </a:r>
          </a:p>
        </p:txBody>
      </p:sp>
      <p:graphicFrame>
        <p:nvGraphicFramePr>
          <p:cNvPr id="95236" name="Group 4">
            <a:extLst>
              <a:ext uri="{FF2B5EF4-FFF2-40B4-BE49-F238E27FC236}">
                <a16:creationId xmlns:a16="http://schemas.microsoft.com/office/drawing/2014/main" id="{283D70AE-DF9E-4804-9793-1CA3FECC0244}"/>
              </a:ext>
            </a:extLst>
          </p:cNvPr>
          <p:cNvGraphicFramePr>
            <a:graphicFrameLocks noGrp="1"/>
          </p:cNvGraphicFramePr>
          <p:nvPr/>
        </p:nvGraphicFramePr>
        <p:xfrm>
          <a:off x="4038600" y="1981200"/>
          <a:ext cx="4876800" cy="4613275"/>
        </p:xfrm>
        <a:graphic>
          <a:graphicData uri="http://schemas.openxmlformats.org/drawingml/2006/table">
            <a:tbl>
              <a:tblPr/>
              <a:tblGrid>
                <a:gridCol w="4876800">
                  <a:extLst>
                    <a:ext uri="{9D8B030D-6E8A-4147-A177-3AD203B41FA5}">
                      <a16:colId xmlns:a16="http://schemas.microsoft.com/office/drawing/2014/main" val="3522912678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Πηγή του υλικού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79869"/>
                  </a:ext>
                </a:extLst>
              </a:tr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Υλικά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διάβρωσης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και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αποσάθρωσης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πετρωμάτων στην επιφάνεια της γης.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4349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Διαδικασία γένεσης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87387"/>
                  </a:ext>
                </a:extLst>
              </a:tr>
              <a:tr h="118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Αποσάθρωση =&gt;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Μεταφορά =&gt;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Απόθεση =&gt;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Διαγένεση</a:t>
                      </a:r>
                      <a:endParaRPr kumimoji="0" lang="el-GR" alt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7356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Καλλιτεχνικό">
  <a:themeElements>
    <a:clrScheme name="Καλλιτεχνικό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Καλλιτεχνικ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αλλιτεχνικό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Designs\Καλλιτεχνικό.pot</Template>
  <TotalTime>504</TotalTime>
  <Words>196</Words>
  <Application>Microsoft Office PowerPoint</Application>
  <PresentationFormat>Προβολή στην οθόνη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Wingdings</vt:lpstr>
      <vt:lpstr>Times New Roman</vt:lpstr>
      <vt:lpstr>Καλλιτεχνικό</vt:lpstr>
      <vt:lpstr>Πετρογραφικά στοιχεία</vt:lpstr>
      <vt:lpstr>Τι είναι πετρώματα</vt:lpstr>
      <vt:lpstr>Ουσιώδη-Επουσιώδη ορυκτά</vt:lpstr>
      <vt:lpstr>πχ. Γρανίτης</vt:lpstr>
      <vt:lpstr>Μονόμεικτα πετρώματα</vt:lpstr>
      <vt:lpstr>Πολύμεικτα πετρώματα</vt:lpstr>
      <vt:lpstr>Κατηγορίες πετρωμάτων</vt:lpstr>
      <vt:lpstr>Πυριγενή πετρώματα</vt:lpstr>
      <vt:lpstr>Ιζηματογενή πετρώματα</vt:lpstr>
      <vt:lpstr>Μεταμορφωμένα πετρώματα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Πετρογραφικά στοιχεία</dc:title>
  <dc:creator>ST</dc:creator>
  <cp:lastModifiedBy>Triantafyllos Soldatos</cp:lastModifiedBy>
  <cp:revision>164</cp:revision>
  <cp:lastPrinted>2003-11-10T16:10:10Z</cp:lastPrinted>
  <dcterms:created xsi:type="dcterms:W3CDTF">2002-12-11T06:06:58Z</dcterms:created>
  <dcterms:modified xsi:type="dcterms:W3CDTF">2020-11-26T15:12:24Z</dcterms:modified>
</cp:coreProperties>
</file>