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3" r:id="rId3"/>
    <p:sldId id="269" r:id="rId4"/>
    <p:sldId id="300" r:id="rId5"/>
    <p:sldId id="301" r:id="rId6"/>
    <p:sldId id="302" r:id="rId7"/>
    <p:sldId id="29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8" r:id="rId21"/>
    <p:sldId id="289" r:id="rId22"/>
    <p:sldId id="290" r:id="rId23"/>
    <p:sldId id="286" r:id="rId24"/>
    <p:sldId id="282" r:id="rId25"/>
    <p:sldId id="283" r:id="rId26"/>
    <p:sldId id="284" r:id="rId27"/>
    <p:sldId id="285" r:id="rId28"/>
    <p:sldId id="287" r:id="rId29"/>
    <p:sldId id="291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FF9933"/>
    <a:srgbClr val="CCECFF"/>
    <a:srgbClr val="CCFF99"/>
    <a:srgbClr val="0033CC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0" autoAdjust="0"/>
    <p:restoredTop sz="94600"/>
  </p:normalViewPr>
  <p:slideViewPr>
    <p:cSldViewPr showGuides="1">
      <p:cViewPr varScale="1">
        <p:scale>
          <a:sx n="112" d="100"/>
          <a:sy n="112" d="100"/>
        </p:scale>
        <p:origin x="1728" y="96"/>
      </p:cViewPr>
      <p:guideLst>
        <p:guide orient="horz" pos="3504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E2DE497-24AB-4F6E-858E-F461C2459F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3" descr="ARTBANNA">
              <a:extLst>
                <a:ext uri="{FF2B5EF4-FFF2-40B4-BE49-F238E27FC236}">
                  <a16:creationId xmlns:a16="http://schemas.microsoft.com/office/drawing/2014/main" id="{31889DA8-E00B-47E5-8FD8-3A745269C1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Arthsepa">
              <a:extLst>
                <a:ext uri="{FF2B5EF4-FFF2-40B4-BE49-F238E27FC236}">
                  <a16:creationId xmlns:a16="http://schemas.microsoft.com/office/drawing/2014/main" id="{72C60646-1FA7-47CC-A2B4-720B641F18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BFB1104-10C3-40CD-A163-FCA59E25B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415A91F-2F2C-4627-82E4-504F3DEC8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090F0FA-03CD-4444-8466-2791B0DAA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D951B0-F0FC-4D61-A1B5-52A1DDA651A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7423938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2E3EA04-89DE-41FE-ACA4-9DD26CF66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B95E4F-D6B3-4AC2-BD60-C2B15A262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7F31A9-6DD0-4AD6-A105-4BBA79890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1DF97-087A-4FA3-96DA-7DD044F247E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2857653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1AF1B24-75EB-463B-8229-1DFB38123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D655F1-8357-493A-AA51-A11F6FEF8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8C1DE54-647E-4C76-8F18-42B8D1CAF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ECADB-FCE6-4EA9-9DDE-615C3CA84F4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806226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4936253-6B83-4333-B260-03F61F340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CF496DF-263E-47E1-9D3F-E834EE098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83EDC57-D0C1-4832-B089-7AB4445F5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55BE7-0D10-4207-A8EF-C224455E5C1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012445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C1A8D95-D6D3-406F-A7CA-DA6E3B9FB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3C62156-EA25-4E04-9B54-00A9A9519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6F5EDF2-037E-4ED0-B13F-E26EB82AD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4403B-DEA3-480D-A66E-A025A1F0327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434530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517619-AC79-4F57-85E1-82EC52B72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7CEA21B-070B-4954-AE35-7B83A3C74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98ED2A7-841D-4B4A-97FF-927318824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37454-127B-4910-A8CF-1CA39C5C490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617457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D0044F-97D0-4A95-AC5E-14931456B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3187BDB-D30D-4FEB-AD69-637C1B172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E1F68CA-B70E-4C4A-BA86-F2A275BE0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B00BD-DB2B-4B13-872A-DC14F35931E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356193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C1C47B1-8997-4393-8E8A-7390FCC38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EE0B769-C180-4021-994F-06B33425A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E855FF-6096-4D31-B256-0FF40A04C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D3D77-A77A-44B7-9759-9DD14AED3C6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367557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F9D434-690A-4ABC-BBC6-3D6303C80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E18C3D8-CEBF-403A-8727-A120F9988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20815B-0F09-4526-81D5-B6AD8549C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7E17-43FF-4F7B-8946-01606E04AA6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150634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63735D2-1696-453E-8577-376851D7F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A7791BA-26CB-4A56-8A04-1D0D7A05C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A756743-A565-4B1E-8B79-AD3CDDB5B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187B7-5B31-45C4-9137-17CF3027463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22183871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F108E9-54CA-4463-8935-B51780736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332417-34FC-4615-BB31-E6B4CD48A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5B4CECD-A911-44B7-B191-ACA5AE9B7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A2506-537C-4272-A75B-9328B2B16D3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981698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122C0F39-0BCB-41FC-B39F-EFB86BC79B0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4104" name="Picture 3" descr="ARTHSEPA">
              <a:extLst>
                <a:ext uri="{FF2B5EF4-FFF2-40B4-BE49-F238E27FC236}">
                  <a16:creationId xmlns:a16="http://schemas.microsoft.com/office/drawing/2014/main" id="{BD0646C6-AE2D-4987-8045-C57B1F5A4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4" descr="Arthsepa">
              <a:extLst>
                <a:ext uri="{FF2B5EF4-FFF2-40B4-BE49-F238E27FC236}">
                  <a16:creationId xmlns:a16="http://schemas.microsoft.com/office/drawing/2014/main" id="{99D42C24-8652-4469-B33D-B1946AC5C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5">
            <a:extLst>
              <a:ext uri="{FF2B5EF4-FFF2-40B4-BE49-F238E27FC236}">
                <a16:creationId xmlns:a16="http://schemas.microsoft.com/office/drawing/2014/main" id="{FC7429C4-B03A-4B01-97F5-74BF24EBB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42D66B4-232A-4CAF-B9DE-EA6F6EA50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D53381A-76C3-4E1E-ACBF-7ACF3164CC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6D8EE40A-643D-43CC-A0ED-8196EAA5E3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E1FB1B47-4408-4EB4-8409-2A4DFF83CB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D53ADCD-E3CD-48BA-9CE9-79F5279869F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F54B359-91B2-47FD-BC54-136F2AB290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ffectLst>
            <a:outerShdw dist="8980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 b="1"/>
              <a:t>Πυριγενή πετρώματα</a:t>
            </a:r>
          </a:p>
        </p:txBody>
      </p:sp>
      <p:pic>
        <p:nvPicPr>
          <p:cNvPr id="6147" name="Picture 18" descr="etna">
            <a:extLst>
              <a:ext uri="{FF2B5EF4-FFF2-40B4-BE49-F238E27FC236}">
                <a16:creationId xmlns:a16="http://schemas.microsoft.com/office/drawing/2014/main" id="{6E3EDAA4-491E-4777-A524-30E885E0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572000" cy="3078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ανώνυμο15">
            <a:extLst>
              <a:ext uri="{FF2B5EF4-FFF2-40B4-BE49-F238E27FC236}">
                <a16:creationId xmlns:a16="http://schemas.microsoft.com/office/drawing/2014/main" id="{B2D4E407-E364-4039-8861-089A48CA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19525" cy="2857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11" descr="ανώνυμο13">
            <a:extLst>
              <a:ext uri="{FF2B5EF4-FFF2-40B4-BE49-F238E27FC236}">
                <a16:creationId xmlns:a16="http://schemas.microsoft.com/office/drawing/2014/main" id="{7770C176-50EC-4A63-9AF8-59589FE5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819400" cy="30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9FA2D943-79E6-4CDE-A509-E28E1BD6A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1554162"/>
          </a:xfrm>
        </p:spPr>
        <p:txBody>
          <a:bodyPr>
            <a:spAutoFit/>
          </a:bodyPr>
          <a:lstStyle/>
          <a:p>
            <a:pPr eaLnBrk="1" hangingPunct="1"/>
            <a:r>
              <a:rPr lang="el-GR" altLang="el-GR" b="1" u="sng"/>
              <a:t>Ηφαιστειακά πετρώματα</a:t>
            </a:r>
            <a:br>
              <a:rPr lang="el-GR" altLang="el-GR"/>
            </a:br>
            <a:r>
              <a:rPr lang="el-GR" altLang="el-GR">
                <a:solidFill>
                  <a:srgbClr val="FF3300"/>
                </a:solidFill>
              </a:rPr>
              <a:t>Ταχεία </a:t>
            </a:r>
            <a:r>
              <a:rPr lang="el-GR" altLang="el-GR"/>
              <a:t>ψύξη στην επιφάνεια, </a:t>
            </a:r>
            <a:br>
              <a:rPr lang="el-GR" altLang="el-GR"/>
            </a:br>
            <a:r>
              <a:rPr lang="el-GR" altLang="el-GR">
                <a:solidFill>
                  <a:srgbClr val="FF3300"/>
                </a:solidFill>
              </a:rPr>
              <a:t>απουσία</a:t>
            </a:r>
            <a:r>
              <a:rPr lang="el-GR" altLang="el-GR"/>
              <a:t> κρυστάλλων, </a:t>
            </a:r>
            <a:r>
              <a:rPr lang="el-GR" altLang="el-GR">
                <a:solidFill>
                  <a:srgbClr val="FF3300"/>
                </a:solidFill>
              </a:rPr>
              <a:t>υαλώδης</a:t>
            </a:r>
            <a:r>
              <a:rPr lang="el-GR" altLang="el-GR"/>
              <a:t> μάζα</a:t>
            </a:r>
            <a:endParaRPr lang="el-GR" altLang="el-GR" sz="40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30711D6C-3CEB-4AB5-80E5-C4DF405D3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Αφυρικός ιστός</a:t>
            </a: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65DCFC6B-5A98-49D5-B780-BDF44DE0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5800"/>
            <a:ext cx="685800" cy="9144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0F12F860-98B2-41A6-B651-0912C57A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835650"/>
            <a:ext cx="229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Οψιδιανός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ανώνυμο26">
            <a:extLst>
              <a:ext uri="{FF2B5EF4-FFF2-40B4-BE49-F238E27FC236}">
                <a16:creationId xmlns:a16="http://schemas.microsoft.com/office/drawing/2014/main" id="{D5B2FA6E-12D7-41FB-8E14-7B2BCB6F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1900"/>
            <a:ext cx="3819525" cy="2867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12" descr="ανώνυμο13">
            <a:extLst>
              <a:ext uri="{FF2B5EF4-FFF2-40B4-BE49-F238E27FC236}">
                <a16:creationId xmlns:a16="http://schemas.microsoft.com/office/drawing/2014/main" id="{5B92FAAC-3813-4D0D-A956-18F5BB13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/>
          <a:stretch>
            <a:fillRect/>
          </a:stretch>
        </p:blipFill>
        <p:spPr bwMode="auto">
          <a:xfrm>
            <a:off x="1981200" y="3657600"/>
            <a:ext cx="2057400" cy="30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B7EF458A-F664-49E4-951E-A34E7766E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1554162"/>
          </a:xfrm>
        </p:spPr>
        <p:txBody>
          <a:bodyPr>
            <a:spAutoFit/>
          </a:bodyPr>
          <a:lstStyle/>
          <a:p>
            <a:pPr eaLnBrk="1" hangingPunct="1"/>
            <a:r>
              <a:rPr lang="el-GR" altLang="el-GR" b="1" u="sng"/>
              <a:t>Ηφαιστειακά πετρώματα</a:t>
            </a:r>
            <a:br>
              <a:rPr lang="el-GR" altLang="el-GR"/>
            </a:br>
            <a:r>
              <a:rPr lang="el-GR" altLang="el-GR">
                <a:solidFill>
                  <a:srgbClr val="FF3300"/>
                </a:solidFill>
              </a:rPr>
              <a:t>Φαινοκρύσταλλοι</a:t>
            </a:r>
            <a:r>
              <a:rPr lang="el-GR" altLang="el-GR"/>
              <a:t> στην </a:t>
            </a:r>
            <a:br>
              <a:rPr lang="el-GR" altLang="el-GR"/>
            </a:br>
            <a:r>
              <a:rPr lang="el-GR" altLang="el-GR">
                <a:solidFill>
                  <a:srgbClr val="FF3300"/>
                </a:solidFill>
              </a:rPr>
              <a:t>υαλώδη ή μικροκρυσταλλική</a:t>
            </a:r>
            <a:r>
              <a:rPr lang="el-GR" altLang="el-GR"/>
              <a:t> μάζα.</a:t>
            </a:r>
            <a:endParaRPr lang="el-GR" altLang="el-GR" sz="4000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D9B4D5DB-5101-4E28-9638-47C40A9BD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Πορφυριτικός ιστός</a:t>
            </a:r>
          </a:p>
        </p:txBody>
      </p:sp>
      <p:sp>
        <p:nvSpPr>
          <p:cNvPr id="60421" name="AutoShape 5">
            <a:extLst>
              <a:ext uri="{FF2B5EF4-FFF2-40B4-BE49-F238E27FC236}">
                <a16:creationId xmlns:a16="http://schemas.microsoft.com/office/drawing/2014/main" id="{2B55853D-BA7B-4057-A86D-C66E068C50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100" y="5219700"/>
            <a:ext cx="1066800" cy="1295400"/>
          </a:xfrm>
          <a:prstGeom prst="upArrow">
            <a:avLst>
              <a:gd name="adj1" fmla="val 50000"/>
              <a:gd name="adj2" fmla="val 30357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509B50D0-FBF5-41FF-8ED6-AE221B77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889625"/>
            <a:ext cx="218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Βασάλτης</a:t>
            </a:r>
          </a:p>
        </p:txBody>
      </p:sp>
      <p:pic>
        <p:nvPicPr>
          <p:cNvPr id="16392" name="Picture 15" descr="ανώνυμο16">
            <a:extLst>
              <a:ext uri="{FF2B5EF4-FFF2-40B4-BE49-F238E27FC236}">
                <a16:creationId xmlns:a16="http://schemas.microsoft.com/office/drawing/2014/main" id="{4BEA53F8-8990-4D48-9804-F51BC60D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92650"/>
            <a:ext cx="2057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" descr="ανώνυμο17">
            <a:extLst>
              <a:ext uri="{FF2B5EF4-FFF2-40B4-BE49-F238E27FC236}">
                <a16:creationId xmlns:a16="http://schemas.microsoft.com/office/drawing/2014/main" id="{1CC8D7AA-E416-4589-A534-E3AF1156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246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DE4F5C84-3210-48E3-AA7F-B0CDE3C77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Ορυκτά συστατικά</a:t>
            </a:r>
          </a:p>
        </p:txBody>
      </p:sp>
      <p:sp>
        <p:nvSpPr>
          <p:cNvPr id="17412" name="Line 12">
            <a:extLst>
              <a:ext uri="{FF2B5EF4-FFF2-40B4-BE49-F238E27FC236}">
                <a16:creationId xmlns:a16="http://schemas.microsoft.com/office/drawing/2014/main" id="{E2136AE7-AB51-4FA0-920C-84CCBD5956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4800600"/>
            <a:ext cx="739775" cy="11493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413" name="Line 13">
            <a:extLst>
              <a:ext uri="{FF2B5EF4-FFF2-40B4-BE49-F238E27FC236}">
                <a16:creationId xmlns:a16="http://schemas.microsoft.com/office/drawing/2014/main" id="{67BD15BE-9B33-4AA5-B983-E58A3DB05B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5334000"/>
            <a:ext cx="2392363" cy="6159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414" name="Line 14">
            <a:extLst>
              <a:ext uri="{FF2B5EF4-FFF2-40B4-BE49-F238E27FC236}">
                <a16:creationId xmlns:a16="http://schemas.microsoft.com/office/drawing/2014/main" id="{27C23152-1D02-4827-95D2-542BCAACC1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114800"/>
            <a:ext cx="720725" cy="18351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415" name="Text Box 10">
            <a:extLst>
              <a:ext uri="{FF2B5EF4-FFF2-40B4-BE49-F238E27FC236}">
                <a16:creationId xmlns:a16="http://schemas.microsoft.com/office/drawing/2014/main" id="{3A927C3D-0A59-4BCD-A2B9-E8CFA859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5661025"/>
            <a:ext cx="2509837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chemeClr val="bg2"/>
                </a:solidFill>
                <a:latin typeface="Arial" panose="020B0604020202020204" pitchFamily="34" charset="0"/>
              </a:rPr>
              <a:t>Σαλικά</a:t>
            </a:r>
            <a:br>
              <a:rPr lang="el-GR" altLang="el-GR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l-GR" altLang="el-GR">
                <a:solidFill>
                  <a:schemeClr val="bg2"/>
                </a:solidFill>
                <a:latin typeface="Arial" panose="020B0604020202020204" pitchFamily="34" charset="0"/>
              </a:rPr>
              <a:t>χαλαζίας, άστριοι</a:t>
            </a:r>
          </a:p>
        </p:txBody>
      </p:sp>
      <p:sp>
        <p:nvSpPr>
          <p:cNvPr id="17416" name="Line 15">
            <a:extLst>
              <a:ext uri="{FF2B5EF4-FFF2-40B4-BE49-F238E27FC236}">
                <a16:creationId xmlns:a16="http://schemas.microsoft.com/office/drawing/2014/main" id="{684EDE51-A984-4768-9C2C-D851EB1A3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492375"/>
            <a:ext cx="1658938" cy="1150938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417" name="Line 16">
            <a:extLst>
              <a:ext uri="{FF2B5EF4-FFF2-40B4-BE49-F238E27FC236}">
                <a16:creationId xmlns:a16="http://schemas.microsoft.com/office/drawing/2014/main" id="{4F1E2AF7-1C6C-417C-B167-1E26ED094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7525" y="2636838"/>
            <a:ext cx="74613" cy="1665287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7BB683C7-D6DD-4D11-81C5-28A88623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16113"/>
            <a:ext cx="2898775" cy="822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FF"/>
                </a:solidFill>
                <a:latin typeface="Arial" panose="020B0604020202020204" pitchFamily="34" charset="0"/>
              </a:rPr>
              <a:t>Φεμικά</a:t>
            </a:r>
            <a:br>
              <a:rPr lang="el-GR" altLang="el-GR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l-GR" altLang="el-GR">
                <a:solidFill>
                  <a:srgbClr val="FFFFFF"/>
                </a:solidFill>
                <a:latin typeface="Arial" panose="020B0604020202020204" pitchFamily="34" charset="0"/>
              </a:rPr>
              <a:t>βιοτίτης, κεροστίλβη</a:t>
            </a: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5735B60F-C02A-4558-9909-BFC9E16C1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05000"/>
            <a:ext cx="2338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>
                <a:solidFill>
                  <a:schemeClr val="tx2"/>
                </a:solidFill>
                <a:latin typeface="Arial" charset="0"/>
              </a:rPr>
              <a:t>Γρανίτης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0ACB7B-24FF-4644-8217-1E7F00D5C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1092200"/>
          </a:xfrm>
        </p:spPr>
        <p:txBody>
          <a:bodyPr>
            <a:spAutoFit/>
          </a:bodyPr>
          <a:lstStyle/>
          <a:p>
            <a:pPr eaLnBrk="1" hangingPunct="1"/>
            <a:r>
              <a:rPr lang="el-GR" altLang="el-GR" b="1"/>
              <a:t>Το ποσοστό των </a:t>
            </a:r>
            <a:r>
              <a:rPr lang="el-GR" altLang="el-GR" b="1">
                <a:solidFill>
                  <a:srgbClr val="FF3300"/>
                </a:solidFill>
              </a:rPr>
              <a:t>φεμικών</a:t>
            </a:r>
            <a:r>
              <a:rPr lang="el-GR" altLang="el-GR" b="1"/>
              <a:t> ορυκτών</a:t>
            </a:r>
          </a:p>
          <a:p>
            <a:pPr lvl="1" eaLnBrk="1" hangingPunct="1"/>
            <a:r>
              <a:rPr lang="el-GR" altLang="el-GR">
                <a:solidFill>
                  <a:srgbClr val="FF3300"/>
                </a:solidFill>
              </a:rPr>
              <a:t>Μόνο</a:t>
            </a:r>
            <a:r>
              <a:rPr lang="el-GR" altLang="el-GR"/>
              <a:t> για </a:t>
            </a:r>
            <a:r>
              <a:rPr lang="el-GR" altLang="el-GR">
                <a:solidFill>
                  <a:srgbClr val="FF3300"/>
                </a:solidFill>
              </a:rPr>
              <a:t>πλουτωνικά </a:t>
            </a:r>
            <a:r>
              <a:rPr lang="el-GR" altLang="el-GR"/>
              <a:t>(όχι  για ηφαιστειακά)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6552D85-FF80-40B3-941A-E1C650FE0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Χρωματικός δείκτης</a:t>
            </a:r>
          </a:p>
        </p:txBody>
      </p:sp>
      <p:pic>
        <p:nvPicPr>
          <p:cNvPr id="18436" name="Picture 11" descr="ανώνυμο14">
            <a:extLst>
              <a:ext uri="{FF2B5EF4-FFF2-40B4-BE49-F238E27FC236}">
                <a16:creationId xmlns:a16="http://schemas.microsoft.com/office/drawing/2014/main" id="{D5A26FAC-1D08-43B7-B9DA-BD629A33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733800"/>
            <a:ext cx="3743325" cy="2719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ανώνυμο18">
            <a:extLst>
              <a:ext uri="{FF2B5EF4-FFF2-40B4-BE49-F238E27FC236}">
                <a16:creationId xmlns:a16="http://schemas.microsoft.com/office/drawing/2014/main" id="{290FD51B-C587-4150-81C7-F14C9F2A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048000"/>
            <a:ext cx="4581525" cy="343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08694B26-431A-4D3B-966E-19E9EEF38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FFFFFF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bg2"/>
                </a:solidFill>
              </a:rPr>
              <a:t>Ολολευκοκρατικά (0 - 5%)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9F5FB33-CD79-4310-858B-06966CAC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Χρωματικός δείκτης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EF1825EE-A3CB-4104-8585-1625F1B3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5638800"/>
            <a:ext cx="214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>
                <a:solidFill>
                  <a:schemeClr val="tx2"/>
                </a:solidFill>
                <a:latin typeface="Arial" charset="0"/>
              </a:rPr>
              <a:t>Απλίτης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ανώνυμο19">
            <a:extLst>
              <a:ext uri="{FF2B5EF4-FFF2-40B4-BE49-F238E27FC236}">
                <a16:creationId xmlns:a16="http://schemas.microsoft.com/office/drawing/2014/main" id="{00F1F8AA-3ED8-4E2E-BACE-F53FCAFE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048000"/>
            <a:ext cx="4581525" cy="343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35EC55B1-5B5A-43A7-BFA4-3CF6A80EC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DDDDDD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bg2"/>
                </a:solidFill>
              </a:rPr>
              <a:t>Λευκοκρατικά (5 - 35%)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E273030-7E8D-4E3F-BB88-6DADF1750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Χρωματικός δείκτης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B8596B96-BB40-4DDC-B887-4E9C7D96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5638800"/>
            <a:ext cx="2338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>
                <a:solidFill>
                  <a:schemeClr val="tx2"/>
                </a:solidFill>
                <a:latin typeface="Arial" charset="0"/>
              </a:rPr>
              <a:t>Γρανίτης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ανώνυμο20">
            <a:extLst>
              <a:ext uri="{FF2B5EF4-FFF2-40B4-BE49-F238E27FC236}">
                <a16:creationId xmlns:a16="http://schemas.microsoft.com/office/drawing/2014/main" id="{C1B1C005-03FC-47D7-B6E5-70E24CA8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048000"/>
            <a:ext cx="4581525" cy="343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30C11DCD-CAD1-4286-A449-F1394233D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808080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FFFFFF"/>
                </a:solidFill>
              </a:rPr>
              <a:t>Μεσοκρατικά (35 - 65%)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82C7FE9-437D-49A6-806E-EF4046005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Χρωματικός δείκτης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7171CEF0-78E6-4892-8F9C-0ED3D79B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5638800"/>
            <a:ext cx="223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>
                <a:solidFill>
                  <a:schemeClr val="tx2"/>
                </a:solidFill>
                <a:latin typeface="Arial" charset="0"/>
              </a:rPr>
              <a:t>Διορίτης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ανώνυμο8">
            <a:extLst>
              <a:ext uri="{FF2B5EF4-FFF2-40B4-BE49-F238E27FC236}">
                <a16:creationId xmlns:a16="http://schemas.microsoft.com/office/drawing/2014/main" id="{8DDC512C-5DF8-43F4-BCE5-03524780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572000" cy="34274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5F5E496B-81EE-46F2-8E92-9E274E5A5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5F5F5F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FFFFFF"/>
                </a:solidFill>
              </a:rPr>
              <a:t>Μελανοκρατικά (65 - 95%)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1330456-3401-4457-A2EF-3624C683D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Χρωματικός δείκτης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3EAAEAE9-03C8-46BA-8007-72E5C369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5" y="5638800"/>
            <a:ext cx="2355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>
                <a:solidFill>
                  <a:schemeClr val="tx2"/>
                </a:solidFill>
                <a:latin typeface="Arial" charset="0"/>
              </a:rPr>
              <a:t>Γάββρος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ανώνυμο21">
            <a:extLst>
              <a:ext uri="{FF2B5EF4-FFF2-40B4-BE49-F238E27FC236}">
                <a16:creationId xmlns:a16="http://schemas.microsoft.com/office/drawing/2014/main" id="{5E4BEF62-0C57-4189-BEF8-409CE60E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114675"/>
            <a:ext cx="4581525" cy="3438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3D5C7BC6-FA5F-4883-B67A-0A11D866D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chemeClr val="bg2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FFFFFF"/>
                </a:solidFill>
              </a:rPr>
              <a:t>Ολομελανοκρατικά (95 - 100%)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44507E5-377F-49B9-9920-76BADC010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Χρωματικός δείκτης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B33C83BF-EF60-413A-9A97-C9FB020C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5638800"/>
            <a:ext cx="3046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>
                <a:solidFill>
                  <a:schemeClr val="tx2"/>
                </a:solidFill>
                <a:latin typeface="Arial" charset="0"/>
              </a:rPr>
              <a:t>Περιδοτίτης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64DFD68-0932-426A-89DB-3A6F1203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3778250" cy="4525962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l-GR" altLang="el-GR" b="1"/>
              <a:t>Κυρίως με βάση </a:t>
            </a:r>
            <a:br>
              <a:rPr lang="el-GR" altLang="el-GR" b="1"/>
            </a:br>
            <a:r>
              <a:rPr lang="el-GR" altLang="el-GR" b="1"/>
              <a:t>τα ποσοστά</a:t>
            </a:r>
            <a:br>
              <a:rPr lang="el-GR" altLang="el-GR" b="1"/>
            </a:br>
            <a:r>
              <a:rPr lang="el-GR" altLang="el-GR" b="1"/>
              <a:t>των </a:t>
            </a:r>
            <a:r>
              <a:rPr lang="el-GR" altLang="el-GR" b="1">
                <a:solidFill>
                  <a:srgbClr val="FF3300"/>
                </a:solidFill>
              </a:rPr>
              <a:t>ορυκτών</a:t>
            </a:r>
            <a:r>
              <a:rPr lang="el-GR" altLang="el-GR" b="1"/>
              <a:t> </a:t>
            </a:r>
            <a:br>
              <a:rPr lang="el-GR" altLang="el-GR" b="1"/>
            </a:br>
            <a:r>
              <a:rPr lang="el-GR" altLang="el-GR" b="1"/>
              <a:t>στο πέτρωμα</a:t>
            </a:r>
            <a:endParaRPr lang="en-US" altLang="el-GR" b="1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FFFF00"/>
                </a:solidFill>
              </a:rPr>
              <a:t>Q</a:t>
            </a:r>
            <a:r>
              <a:rPr lang="en-US" altLang="el-GR"/>
              <a:t> = </a:t>
            </a:r>
            <a:r>
              <a:rPr lang="el-GR" altLang="el-GR"/>
              <a:t>χαλαζίας</a:t>
            </a:r>
            <a:endParaRPr lang="en-US" altLang="el-GR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FFFF00"/>
                </a:solidFill>
              </a:rPr>
              <a:t>A</a:t>
            </a:r>
            <a:r>
              <a:rPr lang="el-GR" altLang="el-GR"/>
              <a:t> = Κ-άστριοι</a:t>
            </a:r>
            <a:endParaRPr lang="en-US" altLang="el-GR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FFFF00"/>
                </a:solidFill>
              </a:rPr>
              <a:t>P</a:t>
            </a:r>
            <a:r>
              <a:rPr lang="el-GR" altLang="el-GR"/>
              <a:t> = πλαγιόκλαστα</a:t>
            </a:r>
            <a:endParaRPr lang="en-US" altLang="el-GR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FFFF00"/>
                </a:solidFill>
              </a:rPr>
              <a:t>F</a:t>
            </a:r>
            <a:r>
              <a:rPr lang="el-GR" altLang="el-GR"/>
              <a:t> = αστριοειδή</a:t>
            </a:r>
            <a:endParaRPr lang="el-GR" altLang="el-GR" baseline="-25000">
              <a:solidFill>
                <a:srgbClr val="FF33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D5ACE2-48D0-4618-82A0-2EF166A5E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48296068-32E7-4991-B25A-A3346331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4478" r="9697" b="5972"/>
          <a:stretch>
            <a:fillRect/>
          </a:stretch>
        </p:blipFill>
        <p:spPr bwMode="auto">
          <a:xfrm>
            <a:off x="5551488" y="1889125"/>
            <a:ext cx="249237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>
            <a:extLst>
              <a:ext uri="{FF2B5EF4-FFF2-40B4-BE49-F238E27FC236}">
                <a16:creationId xmlns:a16="http://schemas.microsoft.com/office/drawing/2014/main" id="{4E75D3A9-8266-4568-8E85-31C6CC32A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01763"/>
            <a:ext cx="500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Q</a:t>
            </a:r>
            <a:endParaRPr lang="el-GR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11B88ECC-759E-4869-B8BA-D2B26CAA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37338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A</a:t>
            </a:r>
            <a:endParaRPr lang="el-GR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9642" name="Text Box 10">
            <a:extLst>
              <a:ext uri="{FF2B5EF4-FFF2-40B4-BE49-F238E27FC236}">
                <a16:creationId xmlns:a16="http://schemas.microsoft.com/office/drawing/2014/main" id="{E0559C1E-21BE-4911-92F0-FAC75D7D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7338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P</a:t>
            </a:r>
            <a:endParaRPr lang="el-GR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3A60B9DC-0C9D-415C-A93E-59501966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F</a:t>
            </a:r>
            <a:endParaRPr lang="el-GR" sz="32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3" descr="ανώνυμο9">
            <a:extLst>
              <a:ext uri="{FF2B5EF4-FFF2-40B4-BE49-F238E27FC236}">
                <a16:creationId xmlns:a16="http://schemas.microsoft.com/office/drawing/2014/main" id="{8CE266F0-A9E1-4FD5-A00A-14A11B83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581275" cy="4000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:a16="http://schemas.microsoft.com/office/drawing/2014/main" id="{55842907-600F-45FB-AED2-5E0CAC19B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Τι είναι</a:t>
            </a:r>
          </a:p>
        </p:txBody>
      </p:sp>
      <p:graphicFrame>
        <p:nvGraphicFramePr>
          <p:cNvPr id="50225" name="Group 49">
            <a:extLst>
              <a:ext uri="{FF2B5EF4-FFF2-40B4-BE49-F238E27FC236}">
                <a16:creationId xmlns:a16="http://schemas.microsoft.com/office/drawing/2014/main" id="{962FDE49-A14D-4BCF-AFB7-1CEDFA1CF82C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2514600"/>
          <a:ext cx="5181600" cy="3424238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Πηγή του υλικού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Μάγμα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Τήξη πετρωμάτων στο θερμό κάτω φλοιό ή άνω μανδύα.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Διαδικασία γένεσης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Κρυστάλλωση </a:t>
                      </a:r>
                      <a:b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(στερεοποίηση μάγματος)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B627B390-A9CE-43D3-A03B-419C9D9AB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277C260-6A40-46F8-82F3-08DEF6AC3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5715000"/>
            <a:ext cx="8208962" cy="341313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F269E4E4-1E37-4EF1-929A-0B86C8CC3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8713" y="1825625"/>
          <a:ext cx="6886575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9525" imgH="9525" progId="CorelDRAW.Graphic.10">
                  <p:embed/>
                </p:oleObj>
              </mc:Choice>
              <mc:Fallback>
                <p:oleObj name="CorelDRAW" r:id="rId3" imgW="9525" imgH="952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825625"/>
                        <a:ext cx="6886575" cy="495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>
            <a:extLst>
              <a:ext uri="{FF2B5EF4-FFF2-40B4-BE49-F238E27FC236}">
                <a16:creationId xmlns:a16="http://schemas.microsoft.com/office/drawing/2014/main" id="{BF884A54-B19D-4226-9C86-20B64CA7758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1775" y="4191000"/>
            <a:ext cx="24384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b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600" b="1">
                <a:solidFill>
                  <a:schemeClr val="bg2"/>
                </a:solidFill>
                <a:latin typeface="Arial" panose="020B0604020202020204" pitchFamily="34" charset="0"/>
              </a:rPr>
              <a:t>Ορυκτά (% κατ’ όγκο)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8461E48C-4708-4132-A36E-52DAF5CB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08725"/>
            <a:ext cx="2438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l-GR" sz="1400" b="1">
                <a:solidFill>
                  <a:schemeClr val="bg2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14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400" b="1">
                <a:solidFill>
                  <a:schemeClr val="bg2"/>
                </a:solidFill>
                <a:latin typeface="Arial" panose="020B0604020202020204" pitchFamily="34" charset="0"/>
              </a:rPr>
              <a:t> (% κατά βάρος)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3F7442DB-15CF-472B-B365-1A81B2A5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6526213"/>
            <a:ext cx="54102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chemeClr val="bg2"/>
                </a:solidFill>
                <a:latin typeface="Arial Narrow" panose="020B0606020202030204" pitchFamily="34" charset="0"/>
              </a:rPr>
              <a:t>ΟΞΙΝΑ                ΕΝΔΙΑΜΕΣΑ            ΒΑΣΙΚΑ             ΥΠΕΡΒΑΣΙΚΑ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1D563F93-AA25-4184-A7DA-7D9C4716CCAB}"/>
              </a:ext>
            </a:extLst>
          </p:cNvPr>
          <p:cNvSpPr txBox="1">
            <a:spLocks noChangeArrowheads="1"/>
          </p:cNvSpPr>
          <p:nvPr/>
        </p:nvSpPr>
        <p:spPr bwMode="auto">
          <a:xfrm rot="-2520000">
            <a:off x="6124575" y="5168900"/>
            <a:ext cx="2224088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>
                <a:solidFill>
                  <a:schemeClr val="bg2"/>
                </a:solidFill>
                <a:latin typeface="Arial Narrow" panose="020B0606020202030204" pitchFamily="34" charset="0"/>
              </a:rPr>
              <a:t>ΠΛΟΥΤΩΝΙΚΑ   ΗΦΑΙΣΤΕΙΑΚΑ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B9613630-1EB8-477A-B4DD-DCFAD3A823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" y="1825625"/>
          <a:ext cx="6886575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3" imgW="9525" imgH="9525" progId="CorelDRAW.Graphic.10">
                  <p:embed/>
                </p:oleObj>
              </mc:Choice>
              <mc:Fallback>
                <p:oleObj name="CorelDRAW" r:id="rId3" imgW="9525" imgH="952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825625"/>
                        <a:ext cx="6886575" cy="495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>
            <a:extLst>
              <a:ext uri="{FF2B5EF4-FFF2-40B4-BE49-F238E27FC236}">
                <a16:creationId xmlns:a16="http://schemas.microsoft.com/office/drawing/2014/main" id="{3CDFB3A5-039F-42DA-A7A4-63EAA875B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52F66AC7-1654-4EAD-85E8-5599DF55C94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77887" y="4191000"/>
            <a:ext cx="24384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b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600" b="1">
                <a:solidFill>
                  <a:schemeClr val="bg2"/>
                </a:solidFill>
                <a:latin typeface="Arial" panose="020B0604020202020204" pitchFamily="34" charset="0"/>
              </a:rPr>
              <a:t>Ορυκτά (% κατ’ όγκο)</a:t>
            </a:r>
          </a:p>
        </p:txBody>
      </p:sp>
      <p:sp>
        <p:nvSpPr>
          <p:cNvPr id="2053" name="Text Box 6">
            <a:extLst>
              <a:ext uri="{FF2B5EF4-FFF2-40B4-BE49-F238E27FC236}">
                <a16:creationId xmlns:a16="http://schemas.microsoft.com/office/drawing/2014/main" id="{43071650-4E2C-4EAD-8A29-22E57AE79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6308725"/>
            <a:ext cx="2438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l-GR" sz="1400" b="1">
                <a:solidFill>
                  <a:schemeClr val="bg2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14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400" b="1">
                <a:solidFill>
                  <a:schemeClr val="bg2"/>
                </a:solidFill>
                <a:latin typeface="Arial" panose="020B0604020202020204" pitchFamily="34" charset="0"/>
              </a:rPr>
              <a:t> (% κατά βάρος)</a:t>
            </a:r>
          </a:p>
        </p:txBody>
      </p:sp>
      <p:sp>
        <p:nvSpPr>
          <p:cNvPr id="2054" name="Text Box 7">
            <a:extLst>
              <a:ext uri="{FF2B5EF4-FFF2-40B4-BE49-F238E27FC236}">
                <a16:creationId xmlns:a16="http://schemas.microsoft.com/office/drawing/2014/main" id="{CA0BFADA-AF8E-4F4A-86C6-C7381DEEA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6526213"/>
            <a:ext cx="54102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chemeClr val="bg2"/>
                </a:solidFill>
                <a:latin typeface="Arial Narrow" panose="020B0606020202030204" pitchFamily="34" charset="0"/>
              </a:rPr>
              <a:t>ΟΞΙΝΑ                ΕΝΔΙΑΜΕΣΑ            ΒΑΣΙΚΑ             ΥΠΕΡΒΑΣΙΚΑ</a:t>
            </a:r>
          </a:p>
        </p:txBody>
      </p:sp>
      <p:sp>
        <p:nvSpPr>
          <p:cNvPr id="2055" name="Text Box 8">
            <a:extLst>
              <a:ext uri="{FF2B5EF4-FFF2-40B4-BE49-F238E27FC236}">
                <a16:creationId xmlns:a16="http://schemas.microsoft.com/office/drawing/2014/main" id="{A5424630-A30F-454C-9E44-F4E7E85A3E29}"/>
              </a:ext>
            </a:extLst>
          </p:cNvPr>
          <p:cNvSpPr txBox="1">
            <a:spLocks noChangeArrowheads="1"/>
          </p:cNvSpPr>
          <p:nvPr/>
        </p:nvSpPr>
        <p:spPr bwMode="auto">
          <a:xfrm rot="-2520000">
            <a:off x="5014913" y="5168900"/>
            <a:ext cx="2224087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>
                <a:solidFill>
                  <a:schemeClr val="bg2"/>
                </a:solidFill>
                <a:latin typeface="Arial Narrow" panose="020B0606020202030204" pitchFamily="34" charset="0"/>
              </a:rPr>
              <a:t>ΠΛΟΥΤΩΝΙΚΑ   ΗΦΑΙΣΤΕΙΑΚΑ</a:t>
            </a:r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BE04F341-E2D8-4B14-BC5A-49716084B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124200"/>
            <a:ext cx="0" cy="2667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l-GR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7D83F80-793D-4182-9C2D-EE2A69662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0" y="2416175"/>
            <a:ext cx="2971800" cy="3814763"/>
          </a:xfrm>
          <a:solidFill>
            <a:srgbClr val="FFFF99"/>
          </a:solidFill>
          <a:ln>
            <a:solidFill>
              <a:schemeClr val="bg2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800" b="1" u="sng">
                <a:solidFill>
                  <a:srgbClr val="FF3300"/>
                </a:solidFill>
              </a:rPr>
              <a:t>πχ. Γρανίτης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Ορθόκλαστο 	~25%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Χαλαζίας 	~30%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Πλαγιόκλαστο 	~20%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Μοσχοβίτης 	~5%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Βιοτίτης 	~10%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Αμφίβολος 	~ 10%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1FEC60DB-97F8-472B-98E1-4865D2CAE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" y="1825625"/>
          <a:ext cx="6886575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3" imgW="9525" imgH="9525" progId="CorelDRAW.Graphic.10">
                  <p:embed/>
                </p:oleObj>
              </mc:Choice>
              <mc:Fallback>
                <p:oleObj name="CorelDRAW" r:id="rId3" imgW="9525" imgH="9525" progId="CorelDRAW.Graphic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825625"/>
                        <a:ext cx="6886575" cy="495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>
            <a:extLst>
              <a:ext uri="{FF2B5EF4-FFF2-40B4-BE49-F238E27FC236}">
                <a16:creationId xmlns:a16="http://schemas.microsoft.com/office/drawing/2014/main" id="{3FFF336B-DE41-4F5A-9DF2-99EB699A1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C4002149-8B49-402B-BBB1-AC953CF59A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77887" y="4191000"/>
            <a:ext cx="24384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b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600" b="1">
                <a:solidFill>
                  <a:schemeClr val="bg2"/>
                </a:solidFill>
                <a:latin typeface="Arial" panose="020B0604020202020204" pitchFamily="34" charset="0"/>
              </a:rPr>
              <a:t>Ορυκτά (% κατ’ όγκο)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EF4B858D-4410-4711-9652-439B0508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6308725"/>
            <a:ext cx="2438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l-GR" sz="1400" b="1">
                <a:solidFill>
                  <a:schemeClr val="bg2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14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400" b="1">
                <a:solidFill>
                  <a:schemeClr val="bg2"/>
                </a:solidFill>
                <a:latin typeface="Arial" panose="020B0604020202020204" pitchFamily="34" charset="0"/>
              </a:rPr>
              <a:t> (% κατά βάρος)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7C188B86-4099-4F4F-912D-96D201A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6526213"/>
            <a:ext cx="54102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chemeClr val="bg2"/>
                </a:solidFill>
                <a:latin typeface="Arial Narrow" panose="020B0606020202030204" pitchFamily="34" charset="0"/>
              </a:rPr>
              <a:t>ΟΞΙΝΑ                ΕΝΔΙΑΜΕΣΑ            ΒΑΣΙΚΑ             ΥΠΕΡΒΑΣΙΚΑ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948704DC-A7B0-4CDE-9BD7-D71F8459CB48}"/>
              </a:ext>
            </a:extLst>
          </p:cNvPr>
          <p:cNvSpPr txBox="1">
            <a:spLocks noChangeArrowheads="1"/>
          </p:cNvSpPr>
          <p:nvPr/>
        </p:nvSpPr>
        <p:spPr bwMode="auto">
          <a:xfrm rot="-2520000">
            <a:off x="5014913" y="5168900"/>
            <a:ext cx="2224087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>
                <a:solidFill>
                  <a:schemeClr val="bg2"/>
                </a:solidFill>
                <a:latin typeface="Arial Narrow" panose="020B0606020202030204" pitchFamily="34" charset="0"/>
              </a:rPr>
              <a:t>ΠΛΟΥΤΩΝΙΚΑ   ΗΦΑΙΣΤΕΙΑΚΑ</a:t>
            </a:r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6075DCF7-1FC9-4D24-839C-71329FF10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0" cy="2667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l-GR"/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60F51240-3B34-40D7-A337-998E3FAC1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0" y="2416175"/>
            <a:ext cx="2971800" cy="2171700"/>
          </a:xfrm>
          <a:solidFill>
            <a:srgbClr val="FFFF99"/>
          </a:solidFill>
          <a:ln>
            <a:solidFill>
              <a:schemeClr val="bg2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800" b="1" u="sng">
                <a:solidFill>
                  <a:srgbClr val="FF3300"/>
                </a:solidFill>
              </a:rPr>
              <a:t>πχ. Γάββρος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Πλαγιόκλαστο 	~20%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Πυρόξενος 	~70%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238500" algn="r"/>
              </a:tabLst>
              <a:defRPr/>
            </a:pPr>
            <a:r>
              <a:rPr lang="el-GR" sz="2400">
                <a:solidFill>
                  <a:schemeClr val="bg2"/>
                </a:solidFill>
              </a:rPr>
              <a:t>Ολιβίνης 	~10%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ανώνυμο22">
            <a:extLst>
              <a:ext uri="{FF2B5EF4-FFF2-40B4-BE49-F238E27FC236}">
                <a16:creationId xmlns:a16="http://schemas.microsoft.com/office/drawing/2014/main" id="{DF36F03C-BF6D-430D-87E8-391384D5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3891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DF5EDB3C-27FF-4EC1-9906-0ECE88335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4318000" cy="3505200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b="1"/>
              <a:t>Με βάση το </a:t>
            </a:r>
            <a:br>
              <a:rPr lang="el-GR" altLang="el-GR" b="1"/>
            </a:br>
            <a:r>
              <a:rPr lang="el-GR" altLang="el-GR" b="1"/>
              <a:t>ποσοστό του </a:t>
            </a:r>
            <a:r>
              <a:rPr lang="en-US" altLang="el-GR" b="1">
                <a:solidFill>
                  <a:srgbClr val="FF3300"/>
                </a:solidFill>
              </a:rPr>
              <a:t>SiO</a:t>
            </a:r>
            <a:r>
              <a:rPr lang="en-US" altLang="el-GR" b="1" baseline="-25000">
                <a:solidFill>
                  <a:srgbClr val="FF3300"/>
                </a:solidFill>
              </a:rPr>
              <a:t>2</a:t>
            </a:r>
            <a:endParaRPr lang="el-GR" altLang="el-GR" b="1" baseline="-2500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/>
              <a:t>	- που βγαίνει από τη </a:t>
            </a:r>
            <a:br>
              <a:rPr lang="el-GR" altLang="el-GR"/>
            </a:br>
            <a:r>
              <a:rPr lang="el-GR" altLang="el-GR"/>
              <a:t>  </a:t>
            </a:r>
            <a:r>
              <a:rPr lang="el-GR" altLang="el-GR">
                <a:solidFill>
                  <a:srgbClr val="FF3300"/>
                </a:solidFill>
              </a:rPr>
              <a:t>χημική ανάλυση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/>
              <a:t>	- όχι το ποσοστό </a:t>
            </a:r>
            <a:br>
              <a:rPr lang="el-GR" altLang="el-GR"/>
            </a:br>
            <a:r>
              <a:rPr lang="el-GR" altLang="el-GR"/>
              <a:t>  του χαλαζία</a:t>
            </a:r>
            <a:endParaRPr lang="el-GR" altLang="el-GR" baseline="-25000">
              <a:solidFill>
                <a:srgbClr val="FF3300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C42B837-E47E-4FDA-865E-7DA62028C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7ED2E61D-DABB-43FD-BBEE-59DE4D614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2198688"/>
            <a:ext cx="2182812" cy="31591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4758" name="AutoShape 6">
            <a:extLst>
              <a:ext uri="{FF2B5EF4-FFF2-40B4-BE49-F238E27FC236}">
                <a16:creationId xmlns:a16="http://schemas.microsoft.com/office/drawing/2014/main" id="{C292B9A7-3033-4BEC-822E-F29AF80F7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1336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ανώνυμο23">
            <a:extLst>
              <a:ext uri="{FF2B5EF4-FFF2-40B4-BE49-F238E27FC236}">
                <a16:creationId xmlns:a16="http://schemas.microsoft.com/office/drawing/2014/main" id="{584A96E4-DF88-4FBD-A549-B0AE4587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76600"/>
            <a:ext cx="4295775" cy="3219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15" descr="ανώνυμο19">
            <a:extLst>
              <a:ext uri="{FF2B5EF4-FFF2-40B4-BE49-F238E27FC236}">
                <a16:creationId xmlns:a16="http://schemas.microsoft.com/office/drawing/2014/main" id="{4B4244B6-2261-475C-BC99-9088C497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318000" cy="3241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0353D70E-1C46-4423-B2CD-130B10D81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FFFFFF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bg2"/>
                </a:solidFill>
              </a:rPr>
              <a:t>Όξινα (&gt;66% </a:t>
            </a:r>
            <a:r>
              <a:rPr lang="en-US" altLang="el-GR" b="1">
                <a:solidFill>
                  <a:schemeClr val="bg2"/>
                </a:solidFill>
              </a:rPr>
              <a:t>SiO</a:t>
            </a:r>
            <a:r>
              <a:rPr lang="en-US" altLang="el-GR" b="1" baseline="-25000">
                <a:solidFill>
                  <a:schemeClr val="bg2"/>
                </a:solidFill>
              </a:rPr>
              <a:t>2</a:t>
            </a:r>
            <a:r>
              <a:rPr lang="el-GR" altLang="el-GR" b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6629" name="Rectangle 8">
            <a:extLst>
              <a:ext uri="{FF2B5EF4-FFF2-40B4-BE49-F238E27FC236}">
                <a16:creationId xmlns:a16="http://schemas.microsoft.com/office/drawing/2014/main" id="{9AF10C14-47B7-4761-A312-94EF6E32F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4F2C5013-073B-4CD2-BBEE-6B10FFFF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83250"/>
            <a:ext cx="1947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Γρανίτης</a:t>
            </a:r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8FE6BE51-A500-454A-95E1-7D2F29AB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5638800"/>
            <a:ext cx="205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Ρυόλιθος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ανώνυμο24">
            <a:extLst>
              <a:ext uri="{FF2B5EF4-FFF2-40B4-BE49-F238E27FC236}">
                <a16:creationId xmlns:a16="http://schemas.microsoft.com/office/drawing/2014/main" id="{4CE83873-1EF4-49BE-BB06-F191F3EF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57550"/>
            <a:ext cx="4295775" cy="3219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13" descr="ανώνυμο20">
            <a:extLst>
              <a:ext uri="{FF2B5EF4-FFF2-40B4-BE49-F238E27FC236}">
                <a16:creationId xmlns:a16="http://schemas.microsoft.com/office/drawing/2014/main" id="{E21179C9-4E7F-4C9D-9FD0-AF184F3B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5325"/>
            <a:ext cx="4318000" cy="3241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6BD43168-FA6E-4C81-8E1B-A86AD10A1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C0C0C0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bg2"/>
                </a:solidFill>
              </a:rPr>
              <a:t>Ενδιάμεσα (54 - 66% </a:t>
            </a:r>
            <a:r>
              <a:rPr lang="en-US" altLang="el-GR" b="1">
                <a:solidFill>
                  <a:schemeClr val="bg2"/>
                </a:solidFill>
              </a:rPr>
              <a:t>SiO</a:t>
            </a:r>
            <a:r>
              <a:rPr lang="en-US" altLang="el-GR" b="1" baseline="-25000">
                <a:solidFill>
                  <a:schemeClr val="bg2"/>
                </a:solidFill>
              </a:rPr>
              <a:t>2</a:t>
            </a:r>
            <a:r>
              <a:rPr lang="el-GR" altLang="el-GR" b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5C827E56-1F45-4CE7-AEAB-5B19AD01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5683250"/>
            <a:ext cx="186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Διορίτης</a:t>
            </a: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05C6F833-2456-479E-8292-FD3F67179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2014B049-98B3-4164-9F73-E404849C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638800"/>
            <a:ext cx="221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Ανδεσίτης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ανώνυμο25">
            <a:extLst>
              <a:ext uri="{FF2B5EF4-FFF2-40B4-BE49-F238E27FC236}">
                <a16:creationId xmlns:a16="http://schemas.microsoft.com/office/drawing/2014/main" id="{E0508438-6A2A-4EF4-A837-62F7EAAC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40088"/>
            <a:ext cx="4318000" cy="32369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12" descr="ανώνυμο8">
            <a:extLst>
              <a:ext uri="{FF2B5EF4-FFF2-40B4-BE49-F238E27FC236}">
                <a16:creationId xmlns:a16="http://schemas.microsoft.com/office/drawing/2014/main" id="{392827A2-7388-4C63-BB3B-2E8A61AC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0088"/>
            <a:ext cx="4318000" cy="32369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31474380-BC7A-42DC-B407-8988B4A76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rgbClr val="777777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FFFFFF"/>
                </a:solidFill>
              </a:rPr>
              <a:t>Βασικά (45 - 54% </a:t>
            </a:r>
            <a:r>
              <a:rPr lang="en-US" altLang="el-GR" b="1">
                <a:solidFill>
                  <a:srgbClr val="FFFFFF"/>
                </a:solidFill>
              </a:rPr>
              <a:t>SiO</a:t>
            </a:r>
            <a:r>
              <a:rPr lang="en-US" altLang="el-GR" b="1" baseline="-25000">
                <a:solidFill>
                  <a:srgbClr val="FFFFFF"/>
                </a:solidFill>
              </a:rPr>
              <a:t>2</a:t>
            </a:r>
            <a:r>
              <a:rPr lang="el-GR" altLang="el-GR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A5C71847-19D0-4541-8A0E-3A85E425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683250"/>
            <a:ext cx="196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Γάββρος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A0CAFE5-48E9-4A6C-A77A-12F8DE090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10D1A530-A2BB-4526-8305-0E3481854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5638800"/>
            <a:ext cx="218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Βασάλτης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olivine_02">
            <a:extLst>
              <a:ext uri="{FF2B5EF4-FFF2-40B4-BE49-F238E27FC236}">
                <a16:creationId xmlns:a16="http://schemas.microsoft.com/office/drawing/2014/main" id="{B844CF31-8176-44A2-95B7-1DAE964C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276600"/>
            <a:ext cx="4318000" cy="32766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13" descr="ανώνυμο21">
            <a:extLst>
              <a:ext uri="{FF2B5EF4-FFF2-40B4-BE49-F238E27FC236}">
                <a16:creationId xmlns:a16="http://schemas.microsoft.com/office/drawing/2014/main" id="{1B97F9C5-5D99-4FAF-942C-6D23D7FD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318000" cy="3241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096C52E1-1EF6-4561-9EDE-5BAEC6421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087563"/>
            <a:ext cx="8208962" cy="579437"/>
          </a:xfrm>
          <a:solidFill>
            <a:schemeClr val="bg2"/>
          </a:solidFill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rgbClr val="FFFFFF"/>
                </a:solidFill>
              </a:rPr>
              <a:t>Υπερβασικά (&lt;45% </a:t>
            </a:r>
            <a:r>
              <a:rPr lang="en-US" altLang="el-GR" b="1">
                <a:solidFill>
                  <a:srgbClr val="FFFFFF"/>
                </a:solidFill>
              </a:rPr>
              <a:t>SiO</a:t>
            </a:r>
            <a:r>
              <a:rPr lang="en-US" altLang="el-GR" b="1" baseline="-25000">
                <a:solidFill>
                  <a:srgbClr val="FFFFFF"/>
                </a:solidFill>
              </a:rPr>
              <a:t>2</a:t>
            </a:r>
            <a:r>
              <a:rPr lang="el-GR" altLang="el-GR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EEDD8DB4-0B9F-4181-98F7-9E433219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5683250"/>
            <a:ext cx="2525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Περιδοτίτης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0DE9581-BF51-46E2-A3BD-65350E41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Ταξινόμηση πυριγενών πετρωμάτων</a:t>
            </a: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7FC9A28A-4871-4A60-88A1-28526EF3E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5683250"/>
            <a:ext cx="1979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Δουνίτης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8FBA5DBE-1229-45F1-9911-9D7B10827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76454" name="Group 678">
            <a:extLst>
              <a:ext uri="{FF2B5EF4-FFF2-40B4-BE49-F238E27FC236}">
                <a16:creationId xmlns:a16="http://schemas.microsoft.com/office/drawing/2014/main" id="{A4297ABE-E066-40BE-BC76-06A14EC01FF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151063"/>
          <a:ext cx="8229600" cy="463232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Γρανίτης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Ρυόλιθος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Λευκοκρατικό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Πορφυριτικός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Χαλαζίας, Κ-άστριοι, Πλαγιόκλαστα, Βιοτίτης, Κεροστίλβη, Μοσχοβίτης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Χαλαζίας, Κ-άστριοι, Πλαγιόκλαστα, Βιοτίτης, Κεροστίλβη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57" name="Picture 673" descr="ανώνυμο29">
            <a:extLst>
              <a:ext uri="{FF2B5EF4-FFF2-40B4-BE49-F238E27FC236}">
                <a16:creationId xmlns:a16="http://schemas.microsoft.com/office/drawing/2014/main" id="{CFCE40C7-7786-4D4A-B7F3-C41AB164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1800225" cy="1349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8" name="Picture 676" descr="ανώνυμο31">
            <a:extLst>
              <a:ext uri="{FF2B5EF4-FFF2-40B4-BE49-F238E27FC236}">
                <a16:creationId xmlns:a16="http://schemas.microsoft.com/office/drawing/2014/main" id="{8A7F9DBE-74E8-4452-812B-9A8681A1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1800225" cy="134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2C5CD7D-C483-43AB-8D2A-A3A1F21AA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81991" name="Group 71">
            <a:extLst>
              <a:ext uri="{FF2B5EF4-FFF2-40B4-BE49-F238E27FC236}">
                <a16:creationId xmlns:a16="http://schemas.microsoft.com/office/drawing/2014/main" id="{823DE742-F0FC-47C2-BD49-4C739F1E8449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151063"/>
          <a:ext cx="7772400" cy="409892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Περλίτης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Κίσσηρη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Οψιδιανός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Υαλώδης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Κισσηρώδης υφή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Αφυρικός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Όπως ο ρυόλιθος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Δεν έχει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Δεν έχει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789" name="Picture 59" descr="pechstein (porphyritic) 040-1">
            <a:extLst>
              <a:ext uri="{FF2B5EF4-FFF2-40B4-BE49-F238E27FC236}">
                <a16:creationId xmlns:a16="http://schemas.microsoft.com/office/drawing/2014/main" id="{C3B2AB44-7C82-4B9C-87FE-97248C9C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619250" cy="1212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0" name="Picture 65" descr="pumice 042-3">
            <a:extLst>
              <a:ext uri="{FF2B5EF4-FFF2-40B4-BE49-F238E27FC236}">
                <a16:creationId xmlns:a16="http://schemas.microsoft.com/office/drawing/2014/main" id="{6B621E3F-10F8-4021-9E15-54B0474B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7963"/>
            <a:ext cx="1800225" cy="1349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1" name="Picture 68" descr="ανώνυμο33">
            <a:extLst>
              <a:ext uri="{FF2B5EF4-FFF2-40B4-BE49-F238E27FC236}">
                <a16:creationId xmlns:a16="http://schemas.microsoft.com/office/drawing/2014/main" id="{FA49D778-CCD1-4B12-8503-F8FA79A2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/>
          <a:stretch>
            <a:fillRect/>
          </a:stretch>
        </p:blipFill>
        <p:spPr bwMode="auto">
          <a:xfrm>
            <a:off x="6505575" y="2743200"/>
            <a:ext cx="1800225" cy="137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2" name="Picture 70" descr="ανώνυμο38">
            <a:extLst>
              <a:ext uri="{FF2B5EF4-FFF2-40B4-BE49-F238E27FC236}">
                <a16:creationId xmlns:a16="http://schemas.microsoft.com/office/drawing/2014/main" id="{65A85136-1179-4BFC-8583-640F6249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ανώνυμο12">
            <a:extLst>
              <a:ext uri="{FF2B5EF4-FFF2-40B4-BE49-F238E27FC236}">
                <a16:creationId xmlns:a16="http://schemas.microsoft.com/office/drawing/2014/main" id="{4C217A00-E143-41B8-BF23-DA47616C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4835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AC415B56-8A06-41C4-B4B7-1DF814DA5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Είδη πυριγενών πετρωμάτων</a:t>
            </a:r>
          </a:p>
        </p:txBody>
      </p:sp>
      <p:sp>
        <p:nvSpPr>
          <p:cNvPr id="56333" name="AutoShape 13">
            <a:extLst>
              <a:ext uri="{FF2B5EF4-FFF2-40B4-BE49-F238E27FC236}">
                <a16:creationId xmlns:a16="http://schemas.microsoft.com/office/drawing/2014/main" id="{C7B2572E-8694-41CB-8F23-6DD08526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96000"/>
            <a:ext cx="3448050" cy="466725"/>
          </a:xfrm>
          <a:prstGeom prst="wedgeRectCallout">
            <a:avLst>
              <a:gd name="adj1" fmla="val -50782"/>
              <a:gd name="adj2" fmla="val -11904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Πλουτωνικά ή βαθυγενή</a:t>
            </a:r>
          </a:p>
        </p:txBody>
      </p:sp>
      <p:sp>
        <p:nvSpPr>
          <p:cNvPr id="56334" name="AutoShape 14">
            <a:extLst>
              <a:ext uri="{FF2B5EF4-FFF2-40B4-BE49-F238E27FC236}">
                <a16:creationId xmlns:a16="http://schemas.microsoft.com/office/drawing/2014/main" id="{56EC96B4-CC2C-46AC-8E8E-15FBC3650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1600200"/>
            <a:ext cx="3662363" cy="466725"/>
          </a:xfrm>
          <a:prstGeom prst="wedgeRectCallout">
            <a:avLst>
              <a:gd name="adj1" fmla="val -57542"/>
              <a:gd name="adj2" fmla="val 148639"/>
            </a:avLst>
          </a:prstGeom>
          <a:solidFill>
            <a:srgbClr val="8000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Ηφαιστειακά ή εκρηξιγενή</a:t>
            </a:r>
          </a:p>
        </p:txBody>
      </p:sp>
      <p:sp>
        <p:nvSpPr>
          <p:cNvPr id="56335" name="AutoShape 15">
            <a:extLst>
              <a:ext uri="{FF2B5EF4-FFF2-40B4-BE49-F238E27FC236}">
                <a16:creationId xmlns:a16="http://schemas.microsoft.com/office/drawing/2014/main" id="{02DBDC64-FCCD-47C5-8105-161EE2F6E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10000"/>
            <a:ext cx="1296988" cy="466725"/>
          </a:xfrm>
          <a:prstGeom prst="wedgeRectCallout">
            <a:avLst>
              <a:gd name="adj1" fmla="val -133968"/>
              <a:gd name="adj2" fmla="val -25852"/>
            </a:avLst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Φλεβικά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8B0D8A3-0E91-498F-ADCF-419338151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84019" name="Group 51">
            <a:extLst>
              <a:ext uri="{FF2B5EF4-FFF2-40B4-BE49-F238E27FC236}">
                <a16:creationId xmlns:a16="http://schemas.microsoft.com/office/drawing/2014/main" id="{A9C10369-CC70-437C-9690-6EA0E1AE174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981200"/>
          <a:ext cx="8382000" cy="46323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Πηγματίτης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Απλίτης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Φλεβικό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Φλεβικό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Ολολευκοκρατικό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Ολολευκοκρατικό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Πηγματιτικός</a:t>
                      </a:r>
                      <a:b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(αδρόκοκκο)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Απλιτικός</a:t>
                      </a:r>
                      <a:b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(λεπτόκοκκο)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Χαλαζίας, Κ-άστριοι, Μαρμαρυγίες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Χαλαζίας, Κ-άστριοι, Μαρμαρυγίες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805" name="Picture 48" descr="ανώνυμο34">
            <a:extLst>
              <a:ext uri="{FF2B5EF4-FFF2-40B4-BE49-F238E27FC236}">
                <a16:creationId xmlns:a16="http://schemas.microsoft.com/office/drawing/2014/main" id="{F70EA450-31E8-42AE-9CDA-FB1E5C6C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3338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6" name="Picture 49" descr="ανώνυμο35">
            <a:extLst>
              <a:ext uri="{FF2B5EF4-FFF2-40B4-BE49-F238E27FC236}">
                <a16:creationId xmlns:a16="http://schemas.microsoft.com/office/drawing/2014/main" id="{0F7997E0-5AD0-470F-9720-C3EBC6A4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3338"/>
            <a:ext cx="1800225" cy="1354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451FC5F-1930-484F-A125-B931D1505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87223" name="Group 183">
            <a:extLst>
              <a:ext uri="{FF2B5EF4-FFF2-40B4-BE49-F238E27FC236}">
                <a16:creationId xmlns:a16="http://schemas.microsoft.com/office/drawing/2014/main" id="{87A1AF93-E1C4-4CB2-B0BC-4C2781E403B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981200"/>
          <a:ext cx="8686800" cy="46323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Γρανοδιορίτης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Δακίτης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Όξινο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Λευκοκρατικό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Πορφυριτικός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Χαλαζίας, Κ-άστριοι, Πλαγιόκλαστα, </a:t>
                      </a:r>
                      <a:b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Βιοτίτης, Κεροστίλβη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Χαλαζίας, Κ-άστριοι, Πλαγιόκλαστα,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Βιοτίτης, Κεροστίλβη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829" name="Picture 179" descr="ανώνυμο36">
            <a:extLst>
              <a:ext uri="{FF2B5EF4-FFF2-40B4-BE49-F238E27FC236}">
                <a16:creationId xmlns:a16="http://schemas.microsoft.com/office/drawing/2014/main" id="{31F48724-7ECE-4A60-98CF-D8E339EB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592388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30" name="Picture 180" descr="ανώνυμο37">
            <a:extLst>
              <a:ext uri="{FF2B5EF4-FFF2-40B4-BE49-F238E27FC236}">
                <a16:creationId xmlns:a16="http://schemas.microsoft.com/office/drawing/2014/main" id="{7BEA23EE-D2E1-4128-9AB2-61A3294B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589213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BB8BAE-C5FB-4C3B-8F78-173BE99AC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88107" name="Group 43">
            <a:extLst>
              <a:ext uri="{FF2B5EF4-FFF2-40B4-BE49-F238E27FC236}">
                <a16:creationId xmlns:a16="http://schemas.microsoft.com/office/drawing/2014/main" id="{92248E2A-17F3-4409-892D-036EE649E79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151063"/>
          <a:ext cx="8686800" cy="46323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Συηνίτης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Τραχείτης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Ενδιάμεσο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Ενδιάμεσο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Λευκοκρατικό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Πορφυριτικός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Κ-άστριοι, Πλαγιόκλαστα, (Αστριοειδή), Βιοτίτης, Κεροστίλβη, Πυρόξενοι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Κ-άστριοι, Πλαγιόκλαστα, (Αστριοειδή), Βιοτίτης, </a:t>
                      </a:r>
                      <a:b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Κεροστίλβη, Πυρόξενοι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4853" name="Picture 39" descr="ανώνυμο39">
            <a:extLst>
              <a:ext uri="{FF2B5EF4-FFF2-40B4-BE49-F238E27FC236}">
                <a16:creationId xmlns:a16="http://schemas.microsoft.com/office/drawing/2014/main" id="{959C7313-C3B1-4081-8D3E-01A6EE08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4" name="Picture 40" descr="ανώνυμο40">
            <a:extLst>
              <a:ext uri="{FF2B5EF4-FFF2-40B4-BE49-F238E27FC236}">
                <a16:creationId xmlns:a16="http://schemas.microsoft.com/office/drawing/2014/main" id="{13E01BCD-2CAA-4821-81ED-8D4049D6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2010175-4BA7-4153-A70A-B9E112F17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89139" name="Group 51">
            <a:extLst>
              <a:ext uri="{FF2B5EF4-FFF2-40B4-BE49-F238E27FC236}">
                <a16:creationId xmlns:a16="http://schemas.microsoft.com/office/drawing/2014/main" id="{8F463874-AA70-419C-A7C3-D412F195E3DB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981200"/>
          <a:ext cx="8686800" cy="43275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Διορίτης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Ανδεσίτης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Ενδιάμεσο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Ενδιάμεσο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Μεσοκρατικό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Πορφυριτικός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Πλαγιόκλαστα, Κεροστίλβη,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(Βιοτίτης, Πυρόξενοι)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Πλαγιόκλαστα, Πυρόξενοι,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(Βιοτίτης, Κεροστίλβη)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5877" name="Picture 47" descr="ανώνυμο41">
            <a:extLst>
              <a:ext uri="{FF2B5EF4-FFF2-40B4-BE49-F238E27FC236}">
                <a16:creationId xmlns:a16="http://schemas.microsoft.com/office/drawing/2014/main" id="{E7079B7D-3365-4C8B-B911-FAE2EB94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73338"/>
            <a:ext cx="1800225" cy="1354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8" name="Picture 48" descr="ανώνυμο42">
            <a:extLst>
              <a:ext uri="{FF2B5EF4-FFF2-40B4-BE49-F238E27FC236}">
                <a16:creationId xmlns:a16="http://schemas.microsoft.com/office/drawing/2014/main" id="{8833DFE5-8BC9-4A7F-A51B-879FF757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73338"/>
            <a:ext cx="1800225" cy="134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DDE32CD-2043-4409-A089-1F3D9AA30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90180" name="Group 68">
            <a:extLst>
              <a:ext uri="{FF2B5EF4-FFF2-40B4-BE49-F238E27FC236}">
                <a16:creationId xmlns:a16="http://schemas.microsoft.com/office/drawing/2014/main" id="{11E74421-6812-4C6F-BF95-13E16C9DBE6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851025"/>
          <a:ext cx="8763000" cy="48609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Γάββρος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Βασάλτης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Δολερίτης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Ηφαιστειακό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Φλεβικό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Βασικό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Βασικό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Βασικό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Μελανοκρατικό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Πορφυριτικός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Οφειτικός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Πλαγιόκλαστα,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Πυρόξενοι,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Ολιβίνης, (Κεροστίλβη)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Πλαγιόκλαστα,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Πυρόξενοι,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Ολιβίνης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Πλαγιόκλαστα,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Πυρόξενοι,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Ολιβίνης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6909" name="Picture 60" descr="ανώνυμο43">
            <a:extLst>
              <a:ext uri="{FF2B5EF4-FFF2-40B4-BE49-F238E27FC236}">
                <a16:creationId xmlns:a16="http://schemas.microsoft.com/office/drawing/2014/main" id="{53AD61C6-95E3-451E-AE45-11809200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87600"/>
            <a:ext cx="1800225" cy="134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0" name="Picture 61" descr="ανώνυμο44">
            <a:extLst>
              <a:ext uri="{FF2B5EF4-FFF2-40B4-BE49-F238E27FC236}">
                <a16:creationId xmlns:a16="http://schemas.microsoft.com/office/drawing/2014/main" id="{1B483F1C-F9F1-4068-BCF7-8A35197D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87600"/>
            <a:ext cx="1800225" cy="134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Picture 63" descr="ανώνυμο45">
            <a:extLst>
              <a:ext uri="{FF2B5EF4-FFF2-40B4-BE49-F238E27FC236}">
                <a16:creationId xmlns:a16="http://schemas.microsoft.com/office/drawing/2014/main" id="{C4DEDA47-2F32-449A-BDD8-7803C49F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81250"/>
            <a:ext cx="1800225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402711A-F270-4D1B-898F-35B501C8B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01675"/>
          </a:xfrm>
          <a:noFill/>
        </p:spPr>
        <p:txBody>
          <a:bodyPr/>
          <a:lstStyle/>
          <a:p>
            <a:pPr eaLnBrk="1" hangingPunct="1"/>
            <a:r>
              <a:rPr lang="el-GR" altLang="el-GR" sz="4000"/>
              <a:t>Κυριότερα πυριγενή πετρώματα</a:t>
            </a:r>
          </a:p>
        </p:txBody>
      </p:sp>
      <p:graphicFrame>
        <p:nvGraphicFramePr>
          <p:cNvPr id="91193" name="Group 57">
            <a:extLst>
              <a:ext uri="{FF2B5EF4-FFF2-40B4-BE49-F238E27FC236}">
                <a16:creationId xmlns:a16="http://schemas.microsoft.com/office/drawing/2014/main" id="{6A3ED3D7-9D91-48B7-9B48-ED6881BEFA3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151063"/>
          <a:ext cx="8534400" cy="40227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Περιδοτίτης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Δουνίτης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Πέτρωμα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Πλουτωνικό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Σύσταση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Υπερβασικό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Υπερβασικό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Χ.Δ.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Ολομελανοκρατικό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Ολομελανοκρατικό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Ιστός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Ολοκρυσταλλικός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Ορυκτά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Ολιβίνης, Πυρόξενοι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Ολιβίνης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7925" name="Picture 53" descr="ανώνυμο46">
            <a:extLst>
              <a:ext uri="{FF2B5EF4-FFF2-40B4-BE49-F238E27FC236}">
                <a16:creationId xmlns:a16="http://schemas.microsoft.com/office/drawing/2014/main" id="{875DA758-7D1D-4811-A4A5-6CEF707D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0338"/>
            <a:ext cx="1800225" cy="1338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6" name="Picture 55" descr="ανώνυμο47">
            <a:extLst>
              <a:ext uri="{FF2B5EF4-FFF2-40B4-BE49-F238E27FC236}">
                <a16:creationId xmlns:a16="http://schemas.microsoft.com/office/drawing/2014/main" id="{851C690D-65B7-4A1A-867E-92986055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800225" cy="1354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ανώνυμο12">
            <a:extLst>
              <a:ext uri="{FF2B5EF4-FFF2-40B4-BE49-F238E27FC236}">
                <a16:creationId xmlns:a16="http://schemas.microsoft.com/office/drawing/2014/main" id="{DC8A5125-2A59-41E7-8985-0E60F1F2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4835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8F4E7158-A4B7-4156-B8C7-B6820DE16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Είδη πυριγενών πετρωμάτων</a:t>
            </a:r>
          </a:p>
        </p:txBody>
      </p:sp>
      <p:sp>
        <p:nvSpPr>
          <p:cNvPr id="56333" name="AutoShape 13">
            <a:extLst>
              <a:ext uri="{FF2B5EF4-FFF2-40B4-BE49-F238E27FC236}">
                <a16:creationId xmlns:a16="http://schemas.microsoft.com/office/drawing/2014/main" id="{451E751A-B2F2-4788-87F0-C6B5CD18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96000"/>
            <a:ext cx="3448050" cy="466725"/>
          </a:xfrm>
          <a:prstGeom prst="wedgeRectCallout">
            <a:avLst>
              <a:gd name="adj1" fmla="val -50782"/>
              <a:gd name="adj2" fmla="val -11904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Πλουτωνικά ή βαθυγενή</a:t>
            </a:r>
          </a:p>
        </p:txBody>
      </p:sp>
      <p:pic>
        <p:nvPicPr>
          <p:cNvPr id="9221" name="Picture 2" descr="https://ww2.kqed.org/science/wp-content/uploads/sites/35/2015/07/ElCapitan.jpg">
            <a:extLst>
              <a:ext uri="{FF2B5EF4-FFF2-40B4-BE49-F238E27FC236}">
                <a16:creationId xmlns:a16="http://schemas.microsoft.com/office/drawing/2014/main" id="{2296D853-379E-4DC0-BE2A-9EDB31D3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5596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ανώνυμο12">
            <a:extLst>
              <a:ext uri="{FF2B5EF4-FFF2-40B4-BE49-F238E27FC236}">
                <a16:creationId xmlns:a16="http://schemas.microsoft.com/office/drawing/2014/main" id="{60CD9FDE-052F-4AB1-A345-3CD2B202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6400800" cy="4835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2D590C71-C527-416B-8551-F9C194514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Είδη πυριγενών πετρωμάτων</a:t>
            </a:r>
          </a:p>
        </p:txBody>
      </p:sp>
      <p:sp>
        <p:nvSpPr>
          <p:cNvPr id="56334" name="AutoShape 14">
            <a:extLst>
              <a:ext uri="{FF2B5EF4-FFF2-40B4-BE49-F238E27FC236}">
                <a16:creationId xmlns:a16="http://schemas.microsoft.com/office/drawing/2014/main" id="{412E8D50-FC5A-4678-880D-3944A730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544638"/>
            <a:ext cx="3662363" cy="466725"/>
          </a:xfrm>
          <a:prstGeom prst="wedgeRectCallout">
            <a:avLst>
              <a:gd name="adj1" fmla="val -57542"/>
              <a:gd name="adj2" fmla="val 148639"/>
            </a:avLst>
          </a:prstGeom>
          <a:solidFill>
            <a:srgbClr val="8000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Ηφαιστειακά ή εκρηξιγενή</a:t>
            </a:r>
          </a:p>
        </p:txBody>
      </p:sp>
      <p:pic>
        <p:nvPicPr>
          <p:cNvPr id="10245" name="Picture 2" descr="https://www.carbonbrief.org/wp-content/uploads/2015/04/Corbis-RM-volcano-erupting-Kamchatka-Russia.jpg">
            <a:extLst>
              <a:ext uri="{FF2B5EF4-FFF2-40B4-BE49-F238E27FC236}">
                <a16:creationId xmlns:a16="http://schemas.microsoft.com/office/drawing/2014/main" id="{2AB59202-ED8B-4AE2-BD09-4A3164C7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60102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ανώνυμο12">
            <a:extLst>
              <a:ext uri="{FF2B5EF4-FFF2-40B4-BE49-F238E27FC236}">
                <a16:creationId xmlns:a16="http://schemas.microsoft.com/office/drawing/2014/main" id="{7EF31C37-E197-4669-A82C-3A630F37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22475"/>
            <a:ext cx="6400800" cy="4835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4">
            <a:extLst>
              <a:ext uri="{FF2B5EF4-FFF2-40B4-BE49-F238E27FC236}">
                <a16:creationId xmlns:a16="http://schemas.microsoft.com/office/drawing/2014/main" id="{6166C2D7-1509-42C8-A08C-1CCFB6966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Είδη πυριγενών πετρωμάτων</a:t>
            </a:r>
          </a:p>
        </p:txBody>
      </p:sp>
      <p:sp>
        <p:nvSpPr>
          <p:cNvPr id="56335" name="AutoShape 15">
            <a:extLst>
              <a:ext uri="{FF2B5EF4-FFF2-40B4-BE49-F238E27FC236}">
                <a16:creationId xmlns:a16="http://schemas.microsoft.com/office/drawing/2014/main" id="{F873EC70-5EC8-4494-9DE4-E6BDD6558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357563"/>
            <a:ext cx="1296988" cy="466725"/>
          </a:xfrm>
          <a:prstGeom prst="wedgeRectCallout">
            <a:avLst>
              <a:gd name="adj1" fmla="val -76402"/>
              <a:gd name="adj2" fmla="val 189838"/>
            </a:avLst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Φλεβικά</a:t>
            </a:r>
          </a:p>
        </p:txBody>
      </p:sp>
      <p:pic>
        <p:nvPicPr>
          <p:cNvPr id="11269" name="Picture 2" descr="http://epod.usra.edu/.a/6a0105371bb32c970b0133ecf5e444970b-pi">
            <a:extLst>
              <a:ext uri="{FF2B5EF4-FFF2-40B4-BE49-F238E27FC236}">
                <a16:creationId xmlns:a16="http://schemas.microsoft.com/office/drawing/2014/main" id="{0E62EC78-A744-45AD-B657-A3F50B91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0071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15DF33FA-1EF4-40E6-BEE0-3D092D7C2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Είδη πυριγενών πετρωμάτων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618AABF8-3FFA-49E1-AABB-1D231DEC0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b="1" u="sng"/>
              <a:t>Ιστός</a:t>
            </a:r>
            <a:br>
              <a:rPr lang="el-GR" altLang="el-GR" sz="2800"/>
            </a:br>
            <a:r>
              <a:rPr lang="el-GR" altLang="el-GR" sz="2800"/>
              <a:t>Ο </a:t>
            </a:r>
            <a:r>
              <a:rPr lang="el-GR" altLang="el-GR" sz="2800">
                <a:solidFill>
                  <a:srgbClr val="FF3300"/>
                </a:solidFill>
              </a:rPr>
              <a:t>τρόπος εμφάνισης</a:t>
            </a:r>
            <a:r>
              <a:rPr lang="el-GR" altLang="el-GR" sz="2800"/>
              <a:t> των ορυκτών στο πέτρωμα, </a:t>
            </a:r>
            <a:br>
              <a:rPr lang="el-GR" altLang="el-GR" sz="2800"/>
            </a:br>
            <a:r>
              <a:rPr lang="el-GR" altLang="el-GR" sz="2800"/>
              <a:t>ο </a:t>
            </a:r>
            <a:r>
              <a:rPr lang="el-GR" altLang="el-GR" sz="2800">
                <a:solidFill>
                  <a:srgbClr val="FF3300"/>
                </a:solidFill>
              </a:rPr>
              <a:t>βαθμός κρυστάλλωσης</a:t>
            </a:r>
            <a:r>
              <a:rPr lang="el-GR" altLang="el-GR" sz="2800"/>
              <a:t>, </a:t>
            </a:r>
            <a:br>
              <a:rPr lang="el-GR" altLang="el-GR" sz="2800"/>
            </a:br>
            <a:r>
              <a:rPr lang="el-GR" altLang="el-GR" sz="2800"/>
              <a:t>το </a:t>
            </a:r>
            <a:r>
              <a:rPr lang="el-GR" altLang="el-GR" sz="2800">
                <a:solidFill>
                  <a:srgbClr val="FF3300"/>
                </a:solidFill>
              </a:rPr>
              <a:t>μέγεθος</a:t>
            </a:r>
            <a:r>
              <a:rPr lang="el-GR" altLang="el-GR" sz="2800"/>
              <a:t> και το </a:t>
            </a:r>
            <a:r>
              <a:rPr lang="el-GR" altLang="el-GR" sz="2800">
                <a:solidFill>
                  <a:srgbClr val="FF3300"/>
                </a:solidFill>
              </a:rPr>
              <a:t>σχήμα</a:t>
            </a:r>
            <a:r>
              <a:rPr lang="el-GR" altLang="el-GR" sz="2800"/>
              <a:t> τους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l-GR" altLang="el-GR" sz="3600">
                <a:solidFill>
                  <a:srgbClr val="FF3300"/>
                </a:solidFill>
              </a:rPr>
              <a:t>Ολοκρυσταλλικός</a:t>
            </a:r>
            <a:r>
              <a:rPr lang="el-GR" altLang="el-GR" sz="3600"/>
              <a:t> ιστός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3600">
                <a:solidFill>
                  <a:srgbClr val="FF3300"/>
                </a:solidFill>
              </a:rPr>
              <a:t>Αφυρικός</a:t>
            </a:r>
            <a:r>
              <a:rPr lang="el-GR" altLang="el-GR" sz="3600"/>
              <a:t> ιστός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3600">
                <a:solidFill>
                  <a:srgbClr val="FF3300"/>
                </a:solidFill>
              </a:rPr>
              <a:t>Πορφυριτικός</a:t>
            </a:r>
            <a:r>
              <a:rPr lang="el-GR" altLang="el-GR" sz="3600"/>
              <a:t> ιστός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BA09CB78-1657-406C-9A23-687D4A649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Ιστός</a:t>
            </a:r>
          </a:p>
        </p:txBody>
      </p:sp>
      <p:sp>
        <p:nvSpPr>
          <p:cNvPr id="13316" name="Line 5">
            <a:extLst>
              <a:ext uri="{FF2B5EF4-FFF2-40B4-BE49-F238E27FC236}">
                <a16:creationId xmlns:a16="http://schemas.microsoft.com/office/drawing/2014/main" id="{9C15CF1C-7C01-4F57-BDC4-FF0B40371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910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ανώνυμο14">
            <a:extLst>
              <a:ext uri="{FF2B5EF4-FFF2-40B4-BE49-F238E27FC236}">
                <a16:creationId xmlns:a16="http://schemas.microsoft.com/office/drawing/2014/main" id="{28FD19C8-40D3-4C16-A1E6-C2873155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3743325" cy="2719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4" descr="ανώνυμο13">
            <a:extLst>
              <a:ext uri="{FF2B5EF4-FFF2-40B4-BE49-F238E27FC236}">
                <a16:creationId xmlns:a16="http://schemas.microsoft.com/office/drawing/2014/main" id="{125FC20A-F9E4-47E1-8923-89BB6F67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819400" cy="30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F630DC6E-D513-45D6-8271-FA678ECC8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41513"/>
            <a:ext cx="8915400" cy="1554162"/>
          </a:xfrm>
        </p:spPr>
        <p:txBody>
          <a:bodyPr>
            <a:spAutoFit/>
          </a:bodyPr>
          <a:lstStyle/>
          <a:p>
            <a:pPr eaLnBrk="1" hangingPunct="1"/>
            <a:r>
              <a:rPr lang="el-GR" altLang="el-GR" b="1" u="sng"/>
              <a:t>Πλουτωνικά πετρώματα</a:t>
            </a:r>
            <a:br>
              <a:rPr lang="el-GR" altLang="el-GR"/>
            </a:br>
            <a:r>
              <a:rPr lang="el-GR" altLang="el-GR">
                <a:solidFill>
                  <a:srgbClr val="FF3300"/>
                </a:solidFill>
              </a:rPr>
              <a:t>Βραδεία </a:t>
            </a:r>
            <a:r>
              <a:rPr lang="el-GR" altLang="el-GR"/>
              <a:t>ψύξη στο </a:t>
            </a:r>
            <a:r>
              <a:rPr lang="el-GR" altLang="el-GR">
                <a:solidFill>
                  <a:srgbClr val="FF3300"/>
                </a:solidFill>
              </a:rPr>
              <a:t>βάθος</a:t>
            </a:r>
            <a:r>
              <a:rPr lang="el-GR" altLang="el-GR"/>
              <a:t>, </a:t>
            </a:r>
            <a:br>
              <a:rPr lang="el-GR" altLang="el-GR"/>
            </a:br>
            <a:r>
              <a:rPr lang="el-GR" altLang="el-GR">
                <a:solidFill>
                  <a:srgbClr val="FF3300"/>
                </a:solidFill>
              </a:rPr>
              <a:t>πλήρης</a:t>
            </a:r>
            <a:r>
              <a:rPr lang="el-GR" altLang="el-GR"/>
              <a:t> κρυστάλλωση, </a:t>
            </a:r>
            <a:r>
              <a:rPr lang="el-GR" altLang="el-GR">
                <a:solidFill>
                  <a:srgbClr val="FF3300"/>
                </a:solidFill>
              </a:rPr>
              <a:t>ορατοί</a:t>
            </a:r>
            <a:r>
              <a:rPr lang="el-GR" altLang="el-GR"/>
              <a:t> κρύσταλλοι.</a:t>
            </a:r>
            <a:endParaRPr lang="el-GR" altLang="el-GR" sz="4000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EB6B15D8-CBB1-4F30-AB6A-2F4E9D62B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Ολοκρυσταλλικός ιστός</a:t>
            </a:r>
          </a:p>
        </p:txBody>
      </p:sp>
      <p:sp>
        <p:nvSpPr>
          <p:cNvPr id="58377" name="AutoShape 9">
            <a:extLst>
              <a:ext uri="{FF2B5EF4-FFF2-40B4-BE49-F238E27FC236}">
                <a16:creationId xmlns:a16="http://schemas.microsoft.com/office/drawing/2014/main" id="{E67229F1-642B-4009-BFB4-01F13BAA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10200"/>
            <a:ext cx="685800" cy="9144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AE9C14BA-C920-4E08-9E01-135F3E42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5737225"/>
            <a:ext cx="1947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>
                <a:solidFill>
                  <a:schemeClr val="tx2"/>
                </a:solidFill>
                <a:latin typeface="Arial" charset="0"/>
              </a:rPr>
              <a:t>Γρανίτης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</p:bldLst>
  </p:timing>
</p:sld>
</file>

<file path=ppt/theme/theme1.xml><?xml version="1.0" encoding="utf-8"?>
<a:theme xmlns:a="http://schemas.openxmlformats.org/drawingml/2006/main" name="Καλλιτεχνικό">
  <a:themeElements>
    <a:clrScheme name="Καλλιτεχνικό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Καλλιτεχνικ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Καλλιτεχνικό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αλλιτεχνικό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αλλιτεχνικό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αλλιτεχνικό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αλλιτεχνικό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αλλιτεχνικό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αλλιτεχνικό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Designs\Καλλιτεχνικό.pot</Template>
  <TotalTime>550</TotalTime>
  <Words>735</Words>
  <Application>Microsoft Office PowerPoint</Application>
  <PresentationFormat>Προβολή στην οθόνη (4:3)</PresentationFormat>
  <Paragraphs>274</Paragraphs>
  <Slides>35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Times New Roman</vt:lpstr>
      <vt:lpstr>Arial</vt:lpstr>
      <vt:lpstr>Wingdings</vt:lpstr>
      <vt:lpstr>Calibri</vt:lpstr>
      <vt:lpstr>Arial Narrow</vt:lpstr>
      <vt:lpstr>Καλλιτεχνικό</vt:lpstr>
      <vt:lpstr>CorelDRAW 10.0 Graphic</vt:lpstr>
      <vt:lpstr>Πυριγενή πετρώματα</vt:lpstr>
      <vt:lpstr>Τι είναι</vt:lpstr>
      <vt:lpstr>Είδη πυριγενών πετρωμάτων</vt:lpstr>
      <vt:lpstr>Είδη πυριγενών πετρωμάτων</vt:lpstr>
      <vt:lpstr>Είδη πυριγενών πετρωμάτων</vt:lpstr>
      <vt:lpstr>Είδη πυριγενών πετρωμάτων</vt:lpstr>
      <vt:lpstr>Είδη πυριγενών πετρωμάτων</vt:lpstr>
      <vt:lpstr>Ιστός</vt:lpstr>
      <vt:lpstr>Ολοκρυσταλλικός ιστός</vt:lpstr>
      <vt:lpstr>Αφυρικός ιστός</vt:lpstr>
      <vt:lpstr>Πορφυριτικός ιστός</vt:lpstr>
      <vt:lpstr>Ορυκτά συστατικά</vt:lpstr>
      <vt:lpstr>Χρωματικός δείκτης</vt:lpstr>
      <vt:lpstr>Χρωματικός δείκτης</vt:lpstr>
      <vt:lpstr>Χρωματικός δείκτης</vt:lpstr>
      <vt:lpstr>Χρωματικός δείκτης</vt:lpstr>
      <vt:lpstr>Χρωματικός δείκτης</vt:lpstr>
      <vt:lpstr>Χρωματικός δείκτης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Ταξινόμηση πυριγενών πετρωμάτων</vt:lpstr>
      <vt:lpstr>Κυριότερα πυριγενή πετρώματα</vt:lpstr>
      <vt:lpstr>Κυριότερα πυριγενή πετρώματα</vt:lpstr>
      <vt:lpstr>Κυριότερα πυριγενή πετρώματα</vt:lpstr>
      <vt:lpstr>Κυριότερα πυριγενή πετρώματα</vt:lpstr>
      <vt:lpstr>Κυριότερα πυριγενή πετρώματα</vt:lpstr>
      <vt:lpstr>Κυριότερα πυριγενή πετρώματα</vt:lpstr>
      <vt:lpstr>Κυριότερα πυριγενή πετρώματα</vt:lpstr>
      <vt:lpstr>Κυριότερα πυριγενή πετρώματα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Πυριγενή πετρώματα</dc:title>
  <dc:creator>ST</dc:creator>
  <cp:lastModifiedBy>Triantafyllos Soldatos</cp:lastModifiedBy>
  <cp:revision>171</cp:revision>
  <cp:lastPrinted>2003-11-10T16:10:10Z</cp:lastPrinted>
  <dcterms:created xsi:type="dcterms:W3CDTF">2002-12-11T06:06:58Z</dcterms:created>
  <dcterms:modified xsi:type="dcterms:W3CDTF">2020-11-26T15:12:14Z</dcterms:modified>
</cp:coreProperties>
</file>