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300" r:id="rId3"/>
    <p:sldId id="310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FF9933"/>
    <a:srgbClr val="CCECFF"/>
    <a:srgbClr val="CCFF99"/>
    <a:srgbClr val="0033CC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0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1728" y="96"/>
      </p:cViewPr>
      <p:guideLst>
        <p:guide orient="horz" pos="3504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>
            <a:extLst>
              <a:ext uri="{FF2B5EF4-FFF2-40B4-BE49-F238E27FC236}">
                <a16:creationId xmlns:a16="http://schemas.microsoft.com/office/drawing/2014/main" id="{49D6511E-867C-4A4E-A758-73C771FA9B2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45059" name="Picture 3">
              <a:extLst>
                <a:ext uri="{FF2B5EF4-FFF2-40B4-BE49-F238E27FC236}">
                  <a16:creationId xmlns:a16="http://schemas.microsoft.com/office/drawing/2014/main" id="{2459C4CD-DDC0-4B49-A07E-306ADD76075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060" name="Picture 4">
              <a:extLst>
                <a:ext uri="{FF2B5EF4-FFF2-40B4-BE49-F238E27FC236}">
                  <a16:creationId xmlns:a16="http://schemas.microsoft.com/office/drawing/2014/main" id="{8991D222-C614-4487-9E20-05250B8B39E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061" name="Rectangle 5">
            <a:extLst>
              <a:ext uri="{FF2B5EF4-FFF2-40B4-BE49-F238E27FC236}">
                <a16:creationId xmlns:a16="http://schemas.microsoft.com/office/drawing/2014/main" id="{20E74302-7E63-43B8-9F06-996C4A58E6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τίτλο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23AD305E-FA14-4DDD-978E-AE60096ACC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B363D0A0-EABD-47B5-BC59-E24A14C574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0E331F36-1DDD-4AA3-8572-9ADB241BDD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F71C070C-A6D2-4D58-97E0-A68D3C0C39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AA9755-D140-422A-A3F2-8F44927F1D3A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F183B2-5D85-4C86-B2A5-23E78215D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F35C765-FCD9-4A58-8C5C-689FB822E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4E4100F-3BAF-4ACA-92C8-7FC91819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4848EA-4561-4F63-8258-63C77FFF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0C57C8-0225-43AD-A117-214A6644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B5445-4C76-4277-812D-7EE783810B6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25153864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0E0AA0E-777A-4125-A640-0BC6A25FC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AF45AA-D5EF-4E58-B404-F4A6D7BC8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BF6EB9-4A9D-48E3-8ECD-9BE0E8BA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4AAB48-436B-496F-8146-4DBBB8FE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8EBF0F2-CE46-49B5-A2B6-633C880F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7C572-E73E-4F77-BA21-944BFD7DC99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25013279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109EF3-F720-4223-8A15-EBC4A92C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247C93-D94B-4BD7-BBB5-23E5DE96B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26881F-2BDD-43CD-A0A3-12DBB09C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A9E025-761E-466B-98C5-9BBF9E20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D1BCE7-FCD5-45B0-93AB-A20BB574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3F130-A0B4-425C-BEAF-1B118E9573D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64022781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EF36AA-7778-4A7D-AE87-63FC4A89F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D00831F-1E4B-4649-80AD-16B8203D0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6551FB-33F6-4AF4-BD1B-D63FFC19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A7523A-30C0-4809-B0EB-C38E0313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88D648-60A5-48D7-871C-F71DF86BD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911DC-8D4A-40D8-ACF2-392D7A96490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82467687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578B72-9DDE-4C53-A121-B4F11FCA1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2F0208-2C1C-47B5-9FC7-EC4F8A66B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FB2040D-6BE7-4EF9-93EE-650DA9C17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CE72BA-0FBE-4590-AD43-2BE8C047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49CA53-EDD3-456E-8ED8-6405FA82C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F3617D-0B3D-4726-95CE-B8B6FCE7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FA247-6E37-4098-BC9E-A2C540F74AA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7637580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1D75C1-D609-4E50-AC1C-FEB4FD21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695A36E-501D-4406-A83A-CA2C01C33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2192EDC-E276-4BD0-9EFD-27CAF32FF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FCE7924-BDCB-4546-9331-DE1302744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78DDFB2-799D-4E59-8A3E-07DD582FC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A4B8F54-7AFF-489E-BA76-5381F24A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FA6CC23-3590-47D4-9CF4-146B64283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C621AE4-4F4A-4AD2-8F02-9277A4F0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3FF77-7965-41CF-ACA8-0B314239110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967391201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26C31C-2A01-484A-A62C-1BD5194D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EBFD8F8-64F7-49A0-B4F7-16E754D86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69B67AD-9289-4D71-9EEB-B90460D4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8D0A1A2-B16D-4E55-B880-050F38CA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7AB2B-4E1A-475C-A33A-7F65AC21631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3842868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81D081A-A294-4B05-B853-DE30ADF0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E9DC91C-9814-4F7F-857A-1FDCA539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11190DF-297C-4476-868D-7AA6E0A5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DD7B4-3293-47A6-8F31-9D3CEE9DFF7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24380409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BD317C-A8F8-4481-95CD-E75BD10D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EFFE1B-C617-4FAD-BEED-157503C82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A2BACC6-25FC-4CE8-B16C-D5AE6D9E1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7265B1-6F42-4AB4-AEC0-AC84D456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1FFA85-F2C2-4773-8EAA-B4C79D00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B474B65-E95C-4A3D-B53F-3798B1E3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AD1-7423-4FCA-ABEE-2A234747FC5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777556238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1E92BE-F981-40C4-B3B9-E9B687EA4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4FAC75E-783F-487A-856F-BB851D774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E9C4483-37E2-449F-9037-224D23962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5341185-F004-4267-AAA4-6A151B48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24E228-2C83-4C6B-B314-678FF249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3DEF60-8671-4692-AC9F-A7BBF64A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E8EB-2262-4AD8-85CC-C31FFA70129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21423794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>
            <a:extLst>
              <a:ext uri="{FF2B5EF4-FFF2-40B4-BE49-F238E27FC236}">
                <a16:creationId xmlns:a16="http://schemas.microsoft.com/office/drawing/2014/main" id="{D5D4BD40-7D00-4E75-ADD3-61424191F7A1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44035" name="Picture 3">
              <a:extLst>
                <a:ext uri="{FF2B5EF4-FFF2-40B4-BE49-F238E27FC236}">
                  <a16:creationId xmlns:a16="http://schemas.microsoft.com/office/drawing/2014/main" id="{F022CDFC-2F1D-40EE-A7AD-1FDFE1196D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036" name="Picture 4">
              <a:extLst>
                <a:ext uri="{FF2B5EF4-FFF2-40B4-BE49-F238E27FC236}">
                  <a16:creationId xmlns:a16="http://schemas.microsoft.com/office/drawing/2014/main" id="{DE12D7ED-DFAB-45BE-BF0C-F8B081AFDD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80E8827-267F-42BC-B086-B9A3B2180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4FD1AFBE-CA0B-4319-A02C-7181CCFCC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2133DBEE-A2CA-4A1D-8DDB-9316EA8C82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2876B1F8-5315-4606-A02C-11A34118F3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EF84F48D-CB09-4491-A06A-10156828E4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0C7EE4DC-80C1-4FCE-8B95-3E90236617C2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00" name="Picture 16">
            <a:extLst>
              <a:ext uri="{FF2B5EF4-FFF2-40B4-BE49-F238E27FC236}">
                <a16:creationId xmlns:a16="http://schemas.microsoft.com/office/drawing/2014/main" id="{F67D16A0-3565-42BD-BB5B-7000AC4D2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05213"/>
            <a:ext cx="4400550" cy="29479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6" name="Rectangle 2">
            <a:extLst>
              <a:ext uri="{FF2B5EF4-FFF2-40B4-BE49-F238E27FC236}">
                <a16:creationId xmlns:a16="http://schemas.microsoft.com/office/drawing/2014/main" id="{C30B0AF0-3672-49C4-B665-C8B996B4E5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ffectLst>
            <a:outerShdw dist="8980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b="1"/>
              <a:t>Ιζηματογενή πετρώματα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AEF4844-CB2E-4F87-B7A7-BD66AE192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01675"/>
          </a:xfrm>
          <a:noFill/>
          <a:ln/>
        </p:spPr>
        <p:txBody>
          <a:bodyPr/>
          <a:lstStyle/>
          <a:p>
            <a:r>
              <a:rPr lang="el-GR" altLang="el-GR" sz="4000"/>
              <a:t>Κυριότερα ιζηματογενή πετρώματα</a:t>
            </a:r>
          </a:p>
        </p:txBody>
      </p:sp>
      <p:graphicFrame>
        <p:nvGraphicFramePr>
          <p:cNvPr id="101435" name="Group 59">
            <a:extLst>
              <a:ext uri="{FF2B5EF4-FFF2-40B4-BE49-F238E27FC236}">
                <a16:creationId xmlns:a16="http://schemas.microsoft.com/office/drawing/2014/main" id="{07738295-4208-443B-B942-B0FB923FFC57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981200"/>
          <a:ext cx="8534400" cy="40671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581456226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871330859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4263004352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Δολομίτης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Κερατόλιθος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39855"/>
                  </a:ext>
                </a:extLst>
              </a:tr>
              <a:tr h="2211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531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Ίζημα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Χημικό ή βιογενές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3701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Δολομίτης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CaMg(CO</a:t>
                      </a:r>
                      <a:r>
                        <a:rPr kumimoji="0" lang="en-US" altLang="el-GR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kumimoji="0" lang="en-US" altLang="el-GR" sz="19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l-GR" altLang="el-GR" sz="1900" b="0" i="0" u="none" strike="noStrike" cap="none" normalizeH="0" baseline="-2500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Διοξείδιο πυριτίου άμορφο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και κρυπτοκρυσταλλικό</a:t>
                      </a:r>
                      <a:endParaRPr kumimoji="0" lang="en-US" altLang="el-GR" sz="20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(ιζήματα βαθιάς θάλασσας)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947164"/>
                  </a:ext>
                </a:extLst>
              </a:tr>
            </a:tbl>
          </a:graphicData>
        </a:graphic>
      </p:graphicFrame>
      <p:pic>
        <p:nvPicPr>
          <p:cNvPr id="101433" name="Picture 57">
            <a:extLst>
              <a:ext uri="{FF2B5EF4-FFF2-40B4-BE49-F238E27FC236}">
                <a16:creationId xmlns:a16="http://schemas.microsoft.com/office/drawing/2014/main" id="{6C1C7923-856B-4C63-8400-6D385F00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2519363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434" name="Picture 58">
            <a:extLst>
              <a:ext uri="{FF2B5EF4-FFF2-40B4-BE49-F238E27FC236}">
                <a16:creationId xmlns:a16="http://schemas.microsoft.com/office/drawing/2014/main" id="{D0887734-4061-4B30-A0CB-B3C4124DC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2590800"/>
            <a:ext cx="2519362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FA4BBF86-D991-4567-B12C-F9B958536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01675"/>
          </a:xfrm>
          <a:noFill/>
          <a:ln/>
        </p:spPr>
        <p:txBody>
          <a:bodyPr/>
          <a:lstStyle/>
          <a:p>
            <a:r>
              <a:rPr lang="el-GR" altLang="el-GR" sz="4000"/>
              <a:t>Κυριότερα ιζηματογενή πετρώματα</a:t>
            </a:r>
          </a:p>
        </p:txBody>
      </p:sp>
      <p:graphicFrame>
        <p:nvGraphicFramePr>
          <p:cNvPr id="102530" name="Group 130">
            <a:extLst>
              <a:ext uri="{FF2B5EF4-FFF2-40B4-BE49-F238E27FC236}">
                <a16:creationId xmlns:a16="http://schemas.microsoft.com/office/drawing/2014/main" id="{86C68B8C-BFA9-4388-B7BD-F14219AD74B0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133600"/>
          <a:ext cx="8763000" cy="362108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610526434"/>
                    </a:ext>
                  </a:extLst>
                </a:gridCol>
                <a:gridCol w="1858963">
                  <a:extLst>
                    <a:ext uri="{9D8B030D-6E8A-4147-A177-3AD203B41FA5}">
                      <a16:colId xmlns:a16="http://schemas.microsoft.com/office/drawing/2014/main" val="3802057129"/>
                    </a:ext>
                  </a:extLst>
                </a:gridCol>
                <a:gridCol w="1858962">
                  <a:extLst>
                    <a:ext uri="{9D8B030D-6E8A-4147-A177-3AD203B41FA5}">
                      <a16:colId xmlns:a16="http://schemas.microsoft.com/office/drawing/2014/main" val="1212460221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502505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25213002"/>
                    </a:ext>
                  </a:extLst>
                </a:gridCol>
              </a:tblGrid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Ορυκτοί άνθρακες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317291"/>
                  </a:ext>
                </a:extLst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Τύρφη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Λιγνίτης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Λιθάνθρακας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Ανθρακίτης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12907"/>
                  </a:ext>
                </a:extLst>
              </a:tr>
              <a:tr h="158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5599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Ίζημα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Βιογενές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238308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Προϊόντα φυτικών λειψάνων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95029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Ανθρακας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30-60%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60-75%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75-85%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85-95%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609224"/>
                  </a:ext>
                </a:extLst>
              </a:tr>
            </a:tbl>
          </a:graphicData>
        </a:graphic>
      </p:graphicFrame>
      <p:pic>
        <p:nvPicPr>
          <p:cNvPr id="102531" name="Picture 131">
            <a:extLst>
              <a:ext uri="{FF2B5EF4-FFF2-40B4-BE49-F238E27FC236}">
                <a16:creationId xmlns:a16="http://schemas.microsoft.com/office/drawing/2014/main" id="{9F031180-E4DE-43DC-ADB2-C58AC6995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1752600" cy="1316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32" name="Picture 132">
            <a:extLst>
              <a:ext uri="{FF2B5EF4-FFF2-40B4-BE49-F238E27FC236}">
                <a16:creationId xmlns:a16="http://schemas.microsoft.com/office/drawing/2014/main" id="{739070F5-9FAA-4E83-B1A3-029DE4CB5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1752600" cy="1316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33" name="Picture 133">
            <a:extLst>
              <a:ext uri="{FF2B5EF4-FFF2-40B4-BE49-F238E27FC236}">
                <a16:creationId xmlns:a16="http://schemas.microsoft.com/office/drawing/2014/main" id="{985C327A-C3B9-4526-AFB5-A58F57F5B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124200"/>
            <a:ext cx="1752600" cy="13160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>
            <a:extLst>
              <a:ext uri="{FF2B5EF4-FFF2-40B4-BE49-F238E27FC236}">
                <a16:creationId xmlns:a16="http://schemas.microsoft.com/office/drawing/2014/main" id="{BA7E712A-0918-432C-8998-A5E1E3376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3505200" cy="2790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7" name="Rectangle 3">
            <a:extLst>
              <a:ext uri="{FF2B5EF4-FFF2-40B4-BE49-F238E27FC236}">
                <a16:creationId xmlns:a16="http://schemas.microsoft.com/office/drawing/2014/main" id="{8B541070-CF84-4845-8882-5CD605A82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Τι είναι</a:t>
            </a:r>
          </a:p>
        </p:txBody>
      </p:sp>
      <p:graphicFrame>
        <p:nvGraphicFramePr>
          <p:cNvPr id="93205" name="Group 21">
            <a:extLst>
              <a:ext uri="{FF2B5EF4-FFF2-40B4-BE49-F238E27FC236}">
                <a16:creationId xmlns:a16="http://schemas.microsoft.com/office/drawing/2014/main" id="{71636340-A031-4540-B5BD-EC26F2324148}"/>
              </a:ext>
            </a:extLst>
          </p:cNvPr>
          <p:cNvGraphicFramePr>
            <a:graphicFrameLocks noGrp="1"/>
          </p:cNvGraphicFramePr>
          <p:nvPr/>
        </p:nvGraphicFramePr>
        <p:xfrm>
          <a:off x="4038600" y="1981200"/>
          <a:ext cx="4876800" cy="4613275"/>
        </p:xfrm>
        <a:graphic>
          <a:graphicData uri="http://schemas.openxmlformats.org/drawingml/2006/table">
            <a:tbl>
              <a:tblPr/>
              <a:tblGrid>
                <a:gridCol w="4876800">
                  <a:extLst>
                    <a:ext uri="{9D8B030D-6E8A-4147-A177-3AD203B41FA5}">
                      <a16:colId xmlns:a16="http://schemas.microsoft.com/office/drawing/2014/main" val="1848809991"/>
                    </a:ext>
                  </a:extLst>
                </a:gridCol>
              </a:tblGrid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Πηγή του υλικού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92612"/>
                  </a:ext>
                </a:extLst>
              </a:tr>
              <a:tr h="160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Υλικά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διάβρωσης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και 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αποσάθρωσης</a:t>
                      </a: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πετρωμάτων στην επιφάνεια της γης.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32432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Διαδικασία γένεσης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71230"/>
                  </a:ext>
                </a:extLst>
              </a:tr>
              <a:tr h="1185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Αποσάθρωση =&gt;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Μεταφορά =&gt;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Απόθεση =&gt;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Διαγένεση</a:t>
                      </a:r>
                      <a:endParaRPr kumimoji="0" lang="el-GR" alt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93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>
            <a:extLst>
              <a:ext uri="{FF2B5EF4-FFF2-40B4-BE49-F238E27FC236}">
                <a16:creationId xmlns:a16="http://schemas.microsoft.com/office/drawing/2014/main" id="{58CAFACB-AB2B-4028-A673-F1C5B459D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Διαδικασίες γένεσης</a:t>
            </a: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0EE31F8E-A208-431C-BE93-96ABFAE83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79600"/>
            <a:ext cx="7620000" cy="4826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Text Box 17">
            <a:extLst>
              <a:ext uri="{FF2B5EF4-FFF2-40B4-BE49-F238E27FC236}">
                <a16:creationId xmlns:a16="http://schemas.microsoft.com/office/drawing/2014/main" id="{12FB239C-76FB-4E8D-B3DA-353838418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05000"/>
            <a:ext cx="1597025" cy="641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sz="1800">
                <a:solidFill>
                  <a:schemeClr val="bg2"/>
                </a:solidFill>
                <a:latin typeface="Arial" panose="020B0604020202020204" pitchFamily="34" charset="0"/>
              </a:rPr>
              <a:t>Διάβρωση</a:t>
            </a:r>
          </a:p>
          <a:p>
            <a:pPr algn="ctr"/>
            <a:r>
              <a:rPr lang="el-GR" altLang="el-GR" sz="1800">
                <a:solidFill>
                  <a:schemeClr val="bg2"/>
                </a:solidFill>
                <a:latin typeface="Arial" panose="020B0604020202020204" pitchFamily="34" charset="0"/>
              </a:rPr>
              <a:t>Αποσάθρωση</a:t>
            </a:r>
          </a:p>
        </p:txBody>
      </p:sp>
      <p:sp>
        <p:nvSpPr>
          <p:cNvPr id="1042" name="Text Box 18">
            <a:extLst>
              <a:ext uri="{FF2B5EF4-FFF2-40B4-BE49-F238E27FC236}">
                <a16:creationId xmlns:a16="http://schemas.microsoft.com/office/drawing/2014/main" id="{46B80E9E-2DAF-4E0E-AE57-452D00C5F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791200"/>
            <a:ext cx="1219200" cy="490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08000" bIns="108000">
            <a:spAutoFit/>
          </a:bodyPr>
          <a:lstStyle/>
          <a:p>
            <a:pPr algn="ctr"/>
            <a:r>
              <a:rPr lang="el-GR" altLang="el-GR" sz="1800">
                <a:solidFill>
                  <a:schemeClr val="bg2"/>
                </a:solidFill>
                <a:latin typeface="Arial" panose="020B0604020202020204" pitchFamily="34" charset="0"/>
              </a:rPr>
              <a:t>Διαγένεση</a:t>
            </a:r>
          </a:p>
        </p:txBody>
      </p:sp>
      <p:sp>
        <p:nvSpPr>
          <p:cNvPr id="1043" name="Text Box 19">
            <a:extLst>
              <a:ext uri="{FF2B5EF4-FFF2-40B4-BE49-F238E27FC236}">
                <a16:creationId xmlns:a16="http://schemas.microsoft.com/office/drawing/2014/main" id="{A07DC393-46DE-48C7-A946-0D6D9ABF2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400" y="4038600"/>
            <a:ext cx="1117600" cy="2746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>
            <a:spAutoFit/>
          </a:bodyPr>
          <a:lstStyle/>
          <a:p>
            <a:pPr algn="ctr"/>
            <a:r>
              <a:rPr lang="el-GR" altLang="el-GR" sz="1800">
                <a:solidFill>
                  <a:schemeClr val="bg2"/>
                </a:solidFill>
                <a:latin typeface="Arial" panose="020B0604020202020204" pitchFamily="34" charset="0"/>
              </a:rPr>
              <a:t>Απόθεση</a:t>
            </a:r>
          </a:p>
        </p:txBody>
      </p:sp>
      <p:sp>
        <p:nvSpPr>
          <p:cNvPr id="1044" name="Text Box 20">
            <a:extLst>
              <a:ext uri="{FF2B5EF4-FFF2-40B4-BE49-F238E27FC236}">
                <a16:creationId xmlns:a16="http://schemas.microsoft.com/office/drawing/2014/main" id="{022866A2-87EA-4A60-8431-9E721DA5C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743200"/>
            <a:ext cx="1524000" cy="5635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44000" bIns="144000">
            <a:spAutoFit/>
          </a:bodyPr>
          <a:lstStyle/>
          <a:p>
            <a:pPr algn="ctr"/>
            <a:r>
              <a:rPr lang="el-GR" altLang="el-GR" sz="1800">
                <a:solidFill>
                  <a:schemeClr val="bg2"/>
                </a:solidFill>
                <a:latin typeface="Arial" panose="020B0604020202020204" pitchFamily="34" charset="0"/>
              </a:rPr>
              <a:t>Μεταφορά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>
            <a:extLst>
              <a:ext uri="{FF2B5EF4-FFF2-40B4-BE49-F238E27FC236}">
                <a16:creationId xmlns:a16="http://schemas.microsoft.com/office/drawing/2014/main" id="{756C86DB-7D5C-4E55-B3C5-95790236E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Είδη ιζηματογενών πετρωμάτων</a:t>
            </a:r>
          </a:p>
        </p:txBody>
      </p:sp>
      <p:sp>
        <p:nvSpPr>
          <p:cNvPr id="94224" name="Rectangle 16">
            <a:extLst>
              <a:ext uri="{FF2B5EF4-FFF2-40B4-BE49-F238E27FC236}">
                <a16:creationId xmlns:a16="http://schemas.microsoft.com/office/drawing/2014/main" id="{75F9F86E-EE17-454D-B3B3-64B231A63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41513"/>
            <a:ext cx="8686800" cy="4452937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b="1">
                <a:solidFill>
                  <a:srgbClr val="FF9933"/>
                </a:solidFill>
              </a:rPr>
              <a:t>Κλαστικά ιζήματα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/>
              <a:t>	Απόθεση υλικών αποσάθρωσης που αιωρούνται στο νερό ή στον αέρα (πχ. Ψαμμίτης).</a:t>
            </a:r>
          </a:p>
          <a:p>
            <a:pPr>
              <a:spcBef>
                <a:spcPct val="50000"/>
              </a:spcBef>
            </a:pPr>
            <a:r>
              <a:rPr lang="el-GR" altLang="el-GR" b="1">
                <a:solidFill>
                  <a:srgbClr val="FF9933"/>
                </a:solidFill>
              </a:rPr>
              <a:t>Χημικά ιζήματα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/>
              <a:t>	Απόθεση ορυκτών από υδατικά διαλύματα με ανόργανες χημικές διαδικασίες (πχ. Εβαπορίτες: γύψος, όρυκτό αλάτι).</a:t>
            </a:r>
            <a:endParaRPr lang="el-GR" altLang="el-GR" b="1"/>
          </a:p>
          <a:p>
            <a:pPr>
              <a:spcBef>
                <a:spcPct val="50000"/>
              </a:spcBef>
            </a:pPr>
            <a:r>
              <a:rPr lang="el-GR" altLang="el-GR" b="1">
                <a:solidFill>
                  <a:srgbClr val="FF9933"/>
                </a:solidFill>
              </a:rPr>
              <a:t>Βιογενή ιζήματα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400"/>
              <a:t>	Απόθεση υλικών ζωικής ή φυτικής προέλευσης </a:t>
            </a:r>
            <a:br>
              <a:rPr lang="el-GR" altLang="el-GR" sz="2400"/>
            </a:br>
            <a:r>
              <a:rPr lang="el-GR" altLang="el-GR" sz="2400"/>
              <a:t>(πχ. Ασβεστόλιθος).</a:t>
            </a:r>
            <a:endParaRPr lang="en-US" altLang="el-GR" sz="240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DBD2C7F-1380-4CE1-9E16-E49EA9E4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01675"/>
          </a:xfrm>
          <a:noFill/>
          <a:ln/>
        </p:spPr>
        <p:txBody>
          <a:bodyPr/>
          <a:lstStyle/>
          <a:p>
            <a:r>
              <a:rPr lang="el-GR" altLang="el-GR" sz="4000"/>
              <a:t>Κυριότερα ιζηματογενή πετρώματα</a:t>
            </a:r>
          </a:p>
        </p:txBody>
      </p:sp>
      <p:graphicFrame>
        <p:nvGraphicFramePr>
          <p:cNvPr id="96316" name="Group 60">
            <a:extLst>
              <a:ext uri="{FF2B5EF4-FFF2-40B4-BE49-F238E27FC236}">
                <a16:creationId xmlns:a16="http://schemas.microsoft.com/office/drawing/2014/main" id="{24541E78-09D3-498D-AACC-9DBF7BD7D2B6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057400"/>
          <a:ext cx="8534400" cy="450691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600691703"/>
                    </a:ext>
                  </a:extLst>
                </a:gridCol>
                <a:gridCol w="3535363">
                  <a:extLst>
                    <a:ext uri="{9D8B030D-6E8A-4147-A177-3AD203B41FA5}">
                      <a16:colId xmlns:a16="http://schemas.microsoft.com/office/drawing/2014/main" val="2656013437"/>
                    </a:ext>
                  </a:extLst>
                </a:gridCol>
                <a:gridCol w="3627437">
                  <a:extLst>
                    <a:ext uri="{9D8B030D-6E8A-4147-A177-3AD203B41FA5}">
                      <a16:colId xmlns:a16="http://schemas.microsoft.com/office/drawing/2014/main" val="2489886352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Κροκαλοπαγές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Λατυποπαγές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Ψαμμίτης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Αρκόζης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52671"/>
                  </a:ext>
                </a:extLst>
              </a:tr>
              <a:tr h="2212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38424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Ίζημα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Κλαστικό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32136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Κροκάλες (στρογγυλεμένες)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ή Λατύπες (γωνιώδεις) </a:t>
                      </a:r>
                      <a:b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και συγκολλητικό υλικό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Χαλαζίας, άστριοι και συγκολλητικό υλικό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05574"/>
                  </a:ext>
                </a:extLst>
              </a:tr>
            </a:tbl>
          </a:graphicData>
        </a:graphic>
      </p:graphicFrame>
      <p:pic>
        <p:nvPicPr>
          <p:cNvPr id="96317" name="Picture 61">
            <a:extLst>
              <a:ext uri="{FF2B5EF4-FFF2-40B4-BE49-F238E27FC236}">
                <a16:creationId xmlns:a16="http://schemas.microsoft.com/office/drawing/2014/main" id="{68F45B7C-CB6F-408F-9D21-30F791AF5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36900"/>
            <a:ext cx="2519363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318" name="Picture 62">
            <a:extLst>
              <a:ext uri="{FF2B5EF4-FFF2-40B4-BE49-F238E27FC236}">
                <a16:creationId xmlns:a16="http://schemas.microsoft.com/office/drawing/2014/main" id="{5E9FDE4B-3045-4386-89CE-573F319DE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238" y="3124200"/>
            <a:ext cx="2519362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892BAF7-B881-4296-9B42-A5E42467F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01675"/>
          </a:xfrm>
          <a:noFill/>
          <a:ln/>
        </p:spPr>
        <p:txBody>
          <a:bodyPr/>
          <a:lstStyle/>
          <a:p>
            <a:r>
              <a:rPr lang="el-GR" altLang="el-GR" sz="4000"/>
              <a:t>Κυριότερα ιζηματογενή πετρώματα</a:t>
            </a:r>
          </a:p>
        </p:txBody>
      </p:sp>
      <p:graphicFrame>
        <p:nvGraphicFramePr>
          <p:cNvPr id="97341" name="Group 61">
            <a:extLst>
              <a:ext uri="{FF2B5EF4-FFF2-40B4-BE49-F238E27FC236}">
                <a16:creationId xmlns:a16="http://schemas.microsoft.com/office/drawing/2014/main" id="{B7335593-83DC-4D79-A9F0-6C005F65779B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151063"/>
          <a:ext cx="8534400" cy="4506912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14621554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3679161169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972759975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Πηλόλιθος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Αργιλος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160201"/>
                  </a:ext>
                </a:extLst>
              </a:tr>
              <a:tr h="2346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2125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Ίζημα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Κλαστικό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47221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Πηλός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(αργιλικά ορυκτά, χαλαζίας, άστριοι, ασβεστίτης,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οργανική ύλη)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Αργιλικά ορυκτά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Αργιλος =&gt;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Σχιστή άργιλος =&gt;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Αργιλικός σχιστόλιθος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508060"/>
                  </a:ext>
                </a:extLst>
              </a:tr>
            </a:tbl>
          </a:graphicData>
        </a:graphic>
      </p:graphicFrame>
      <p:pic>
        <p:nvPicPr>
          <p:cNvPr id="97339" name="Picture 59">
            <a:extLst>
              <a:ext uri="{FF2B5EF4-FFF2-40B4-BE49-F238E27FC236}">
                <a16:creationId xmlns:a16="http://schemas.microsoft.com/office/drawing/2014/main" id="{402BC9F5-4567-4486-A8AF-2D6F46222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19400"/>
            <a:ext cx="2519363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340" name="Picture 60">
            <a:extLst>
              <a:ext uri="{FF2B5EF4-FFF2-40B4-BE49-F238E27FC236}">
                <a16:creationId xmlns:a16="http://schemas.microsoft.com/office/drawing/2014/main" id="{26BCE1B5-ED84-4E30-B792-48BC23979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19400"/>
            <a:ext cx="2519363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1FC13DF-E8E1-4FB8-A44D-FA0017659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01675"/>
          </a:xfrm>
          <a:noFill/>
          <a:ln/>
        </p:spPr>
        <p:txBody>
          <a:bodyPr/>
          <a:lstStyle/>
          <a:p>
            <a:r>
              <a:rPr lang="el-GR" altLang="el-GR" sz="4000"/>
              <a:t>Κυριότερα ιζηματογενή πετρώματα</a:t>
            </a:r>
          </a:p>
        </p:txBody>
      </p:sp>
      <p:graphicFrame>
        <p:nvGraphicFramePr>
          <p:cNvPr id="98344" name="Group 40">
            <a:extLst>
              <a:ext uri="{FF2B5EF4-FFF2-40B4-BE49-F238E27FC236}">
                <a16:creationId xmlns:a16="http://schemas.microsoft.com/office/drawing/2014/main" id="{F739B04E-9F45-43B3-9EF5-27713EDCCCE0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905000"/>
          <a:ext cx="8534400" cy="45847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186884676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70709955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3047522624"/>
                    </a:ext>
                  </a:extLst>
                </a:gridCol>
              </a:tblGrid>
              <a:tr h="498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Μάργα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Φλύσχης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Μολάσσα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678383"/>
                  </a:ext>
                </a:extLst>
              </a:tr>
              <a:tr h="223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0014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Ίζημα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Κλαστικό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24862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Μεταξύ ασβεστόλιθου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και αργίλου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Γεωλογικός σχηματισμός: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Μάργες, Ασβεστόλιθοι, Κροκαλοπαγή, Ψαμμίτες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50571"/>
                  </a:ext>
                </a:extLst>
              </a:tr>
            </a:tbl>
          </a:graphicData>
        </a:graphic>
      </p:graphicFrame>
      <p:pic>
        <p:nvPicPr>
          <p:cNvPr id="98342" name="Picture 38">
            <a:extLst>
              <a:ext uri="{FF2B5EF4-FFF2-40B4-BE49-F238E27FC236}">
                <a16:creationId xmlns:a16="http://schemas.microsoft.com/office/drawing/2014/main" id="{016F323D-5ACF-4F48-952F-574506D6D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2519363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45" name="Picture 41">
            <a:extLst>
              <a:ext uri="{FF2B5EF4-FFF2-40B4-BE49-F238E27FC236}">
                <a16:creationId xmlns:a16="http://schemas.microsoft.com/office/drawing/2014/main" id="{01086B2F-ACB2-43ED-BE79-CCD00A37F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981325"/>
            <a:ext cx="2936875" cy="18954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B431367-1AE0-4098-AB69-86C4F7C60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01675"/>
          </a:xfrm>
          <a:noFill/>
          <a:ln/>
        </p:spPr>
        <p:txBody>
          <a:bodyPr/>
          <a:lstStyle/>
          <a:p>
            <a:r>
              <a:rPr lang="el-GR" altLang="el-GR" sz="4000"/>
              <a:t>Κυριότερα ιζηματογενή πετρώματα</a:t>
            </a:r>
          </a:p>
        </p:txBody>
      </p:sp>
      <p:graphicFrame>
        <p:nvGraphicFramePr>
          <p:cNvPr id="99366" name="Group 38">
            <a:extLst>
              <a:ext uri="{FF2B5EF4-FFF2-40B4-BE49-F238E27FC236}">
                <a16:creationId xmlns:a16="http://schemas.microsoft.com/office/drawing/2014/main" id="{34E6C05B-3DA4-4821-8AE2-7F517B0C9234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828800"/>
          <a:ext cx="8534400" cy="46005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356734957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74254691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18419345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Λατερίτης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Βωξίτης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Τόφφος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84305"/>
                  </a:ext>
                </a:extLst>
              </a:tr>
              <a:tr h="2306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51308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Ίζημα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Κλαστικό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36763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Προϊόντα αποσάθρωσης γρανιτών, γάββρων, γνευσίων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(οξείδια, υδροξείδια Al και Fe)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Προϊόντα καθίζησης ηφαιστειακών υλικών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274402"/>
                  </a:ext>
                </a:extLst>
              </a:tr>
            </a:tbl>
          </a:graphicData>
        </a:graphic>
      </p:graphicFrame>
      <p:pic>
        <p:nvPicPr>
          <p:cNvPr id="99362" name="Picture 34">
            <a:extLst>
              <a:ext uri="{FF2B5EF4-FFF2-40B4-BE49-F238E27FC236}">
                <a16:creationId xmlns:a16="http://schemas.microsoft.com/office/drawing/2014/main" id="{12A68A61-7BD5-4DF5-A76D-499228E9C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2519363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68" name="Picture 40">
            <a:extLst>
              <a:ext uri="{FF2B5EF4-FFF2-40B4-BE49-F238E27FC236}">
                <a16:creationId xmlns:a16="http://schemas.microsoft.com/office/drawing/2014/main" id="{866F8301-5111-4823-A452-58829F91E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895600"/>
            <a:ext cx="2519362" cy="18923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3FB898A-16BE-405F-8ECF-6CC4D065B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701675"/>
          </a:xfrm>
          <a:noFill/>
          <a:ln/>
        </p:spPr>
        <p:txBody>
          <a:bodyPr/>
          <a:lstStyle/>
          <a:p>
            <a:r>
              <a:rPr lang="el-GR" altLang="el-GR" sz="4000"/>
              <a:t>Κυριότερα ιζηματογενή πετρώματα</a:t>
            </a:r>
          </a:p>
        </p:txBody>
      </p:sp>
      <p:graphicFrame>
        <p:nvGraphicFramePr>
          <p:cNvPr id="100423" name="Group 71">
            <a:extLst>
              <a:ext uri="{FF2B5EF4-FFF2-40B4-BE49-F238E27FC236}">
                <a16:creationId xmlns:a16="http://schemas.microsoft.com/office/drawing/2014/main" id="{EC42B83B-AC72-472B-ABD7-AF25E8A177F4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1757363"/>
          <a:ext cx="8915400" cy="4900612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938443332"/>
                    </a:ext>
                  </a:extLst>
                </a:gridCol>
                <a:gridCol w="2544763">
                  <a:extLst>
                    <a:ext uri="{9D8B030D-6E8A-4147-A177-3AD203B41FA5}">
                      <a16:colId xmlns:a16="http://schemas.microsoft.com/office/drawing/2014/main" val="1032090364"/>
                    </a:ext>
                  </a:extLst>
                </a:gridCol>
                <a:gridCol w="2484437">
                  <a:extLst>
                    <a:ext uri="{9D8B030D-6E8A-4147-A177-3AD203B41FA5}">
                      <a16:colId xmlns:a16="http://schemas.microsoft.com/office/drawing/2014/main" val="226385086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665148833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Ασβεστόλιθος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Τραβερτίνης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Κρητίς</a:t>
                      </a:r>
                      <a:b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(κιμωλία)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638455"/>
                  </a:ext>
                </a:extLst>
              </a:tr>
              <a:tr h="207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30139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Ίζημα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Χημικό ή βιογενές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39228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Ασβεστίτης.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Από εξάτμιση ή συγκέντρωση σκελετών από οργανισμούς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Ασβεστίτης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(πορώδες πέτρωμα)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Απόθεση </a:t>
                      </a:r>
                      <a:r>
                        <a:rPr kumimoji="0" lang="en-US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CaCO</a:t>
                      </a:r>
                      <a:r>
                        <a:rPr kumimoji="0" lang="en-US" altLang="el-GR" sz="19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γύρω από φυτικά μέρη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Ασβεστίτης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(λευκό πέτρωμα)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Από λείψανα τρηματοφόρων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01490"/>
                  </a:ext>
                </a:extLst>
              </a:tr>
            </a:tbl>
          </a:graphicData>
        </a:graphic>
      </p:graphicFrame>
      <p:pic>
        <p:nvPicPr>
          <p:cNvPr id="100418" name="Picture 66">
            <a:extLst>
              <a:ext uri="{FF2B5EF4-FFF2-40B4-BE49-F238E27FC236}">
                <a16:creationId xmlns:a16="http://schemas.microsoft.com/office/drawing/2014/main" id="{15346345-BC09-4401-BE08-29B7758B6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38438"/>
            <a:ext cx="2339975" cy="17573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421" name="Picture 69">
            <a:extLst>
              <a:ext uri="{FF2B5EF4-FFF2-40B4-BE49-F238E27FC236}">
                <a16:creationId xmlns:a16="http://schemas.microsoft.com/office/drawing/2014/main" id="{97416C3E-8C5C-4E91-B7A9-F8B6939B3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2738438"/>
            <a:ext cx="2339975" cy="17573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422" name="Picture 70">
            <a:extLst>
              <a:ext uri="{FF2B5EF4-FFF2-40B4-BE49-F238E27FC236}">
                <a16:creationId xmlns:a16="http://schemas.microsoft.com/office/drawing/2014/main" id="{CF007A4F-BB3C-4BD6-9276-B5323EFCB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38438"/>
            <a:ext cx="2339975" cy="17573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Καλλιτεχνικό">
  <a:themeElements>
    <a:clrScheme name="Καλλιτεχνικό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Καλλιτεχνικ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Καλλιτεχνικό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αλλιτεχνικό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αλλιτεχνικό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Designs\Καλλιτεχνικό.pot</Template>
  <TotalTime>510</TotalTime>
  <Words>293</Words>
  <Application>Microsoft Office PowerPoint</Application>
  <PresentationFormat>Προβολή στην οθόνη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Wingdings</vt:lpstr>
      <vt:lpstr>Times New Roman</vt:lpstr>
      <vt:lpstr>Καλλιτεχνικό</vt:lpstr>
      <vt:lpstr>Ιζηματογενή πετρώματα</vt:lpstr>
      <vt:lpstr>Τι είναι</vt:lpstr>
      <vt:lpstr>Διαδικασίες γένεσης</vt:lpstr>
      <vt:lpstr>Είδη ιζηματογενών πετρωμάτων</vt:lpstr>
      <vt:lpstr>Κυριότερα ιζηματογενή πετρώματα</vt:lpstr>
      <vt:lpstr>Κυριότερα ιζηματογενή πετρώματα</vt:lpstr>
      <vt:lpstr>Κυριότερα ιζηματογενή πετρώματα</vt:lpstr>
      <vt:lpstr>Κυριότερα ιζηματογενή πετρώματα</vt:lpstr>
      <vt:lpstr>Κυριότερα ιζηματογενή πετρώματα</vt:lpstr>
      <vt:lpstr>Κυριότερα ιζηματογενή πετρώματα</vt:lpstr>
      <vt:lpstr>Κυριότερα ιζηματογενή πετρώματα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Ιζηματογενή πετρώματα</dc:title>
  <dc:creator>ST</dc:creator>
  <cp:lastModifiedBy>Triantafyllos Soldatos</cp:lastModifiedBy>
  <cp:revision>167</cp:revision>
  <cp:lastPrinted>2003-11-10T16:10:10Z</cp:lastPrinted>
  <dcterms:created xsi:type="dcterms:W3CDTF">2002-12-11T06:06:58Z</dcterms:created>
  <dcterms:modified xsi:type="dcterms:W3CDTF">2020-11-26T15:12:06Z</dcterms:modified>
</cp:coreProperties>
</file>