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</p:sldMasterIdLst>
  <p:sldIdLst>
    <p:sldId id="256" r:id="rId2"/>
    <p:sldId id="310" r:id="rId3"/>
    <p:sldId id="300" r:id="rId4"/>
    <p:sldId id="311" r:id="rId5"/>
    <p:sldId id="312" r:id="rId6"/>
    <p:sldId id="313" r:id="rId7"/>
    <p:sldId id="314" r:id="rId8"/>
    <p:sldId id="326" r:id="rId9"/>
    <p:sldId id="327" r:id="rId10"/>
    <p:sldId id="328" r:id="rId11"/>
    <p:sldId id="329" r:id="rId12"/>
    <p:sldId id="315" r:id="rId13"/>
    <p:sldId id="316" r:id="rId14"/>
    <p:sldId id="318" r:id="rId15"/>
    <p:sldId id="317" r:id="rId16"/>
    <p:sldId id="319" r:id="rId17"/>
    <p:sldId id="320" r:id="rId18"/>
    <p:sldId id="330" r:id="rId19"/>
    <p:sldId id="303" r:id="rId20"/>
    <p:sldId id="321" r:id="rId21"/>
    <p:sldId id="322" r:id="rId22"/>
    <p:sldId id="323" r:id="rId23"/>
    <p:sldId id="324" r:id="rId24"/>
    <p:sldId id="325" r:id="rId2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32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0066"/>
    <a:srgbClr val="FF9933"/>
    <a:srgbClr val="CCECFF"/>
    <a:srgbClr val="FFFFFF"/>
    <a:srgbClr val="FFFF66"/>
    <a:srgbClr val="FF9999"/>
    <a:srgbClr val="01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700" autoAdjust="0"/>
    <p:restoredTop sz="94660"/>
  </p:normalViewPr>
  <p:slideViewPr>
    <p:cSldViewPr showGuides="1">
      <p:cViewPr varScale="1">
        <p:scale>
          <a:sx n="112" d="100"/>
          <a:sy n="112" d="100"/>
        </p:scale>
        <p:origin x="1728" y="96"/>
      </p:cViewPr>
      <p:guideLst>
        <p:guide orient="horz" pos="432"/>
        <p:guide pos="2880"/>
      </p:guideLst>
    </p:cSldViewPr>
  </p:slideViewPr>
  <p:outlineViewPr>
    <p:cViewPr>
      <p:scale>
        <a:sx n="25" d="100"/>
        <a:sy n="25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  <p:sld r:id="rId10" collapse="1"/>
      <p:sld r:id="rId11" collapse="1"/>
      <p:sld r:id="rId12" collapse="1"/>
      <p:sld r:id="rId13" collapse="1"/>
      <p:sld r:id="rId14" collapse="1"/>
    </p:sldLst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12.xml"/><Relationship Id="rId13" Type="http://schemas.openxmlformats.org/officeDocument/2006/relationships/slide" Target="slides/slide17.xml"/><Relationship Id="rId3" Type="http://schemas.openxmlformats.org/officeDocument/2006/relationships/slide" Target="slides/slide3.xml"/><Relationship Id="rId7" Type="http://schemas.openxmlformats.org/officeDocument/2006/relationships/slide" Target="slides/slide7.xml"/><Relationship Id="rId12" Type="http://schemas.openxmlformats.org/officeDocument/2006/relationships/slide" Target="slides/slide16.xml"/><Relationship Id="rId2" Type="http://schemas.openxmlformats.org/officeDocument/2006/relationships/slide" Target="slides/slide2.xml"/><Relationship Id="rId1" Type="http://schemas.openxmlformats.org/officeDocument/2006/relationships/slide" Target="slides/slide1.xml"/><Relationship Id="rId6" Type="http://schemas.openxmlformats.org/officeDocument/2006/relationships/slide" Target="slides/slide6.xml"/><Relationship Id="rId11" Type="http://schemas.openxmlformats.org/officeDocument/2006/relationships/slide" Target="slides/slide15.xml"/><Relationship Id="rId5" Type="http://schemas.openxmlformats.org/officeDocument/2006/relationships/slide" Target="slides/slide5.xml"/><Relationship Id="rId10" Type="http://schemas.openxmlformats.org/officeDocument/2006/relationships/slide" Target="slides/slide14.xml"/><Relationship Id="rId4" Type="http://schemas.openxmlformats.org/officeDocument/2006/relationships/slide" Target="slides/slide4.xml"/><Relationship Id="rId9" Type="http://schemas.openxmlformats.org/officeDocument/2006/relationships/slide" Target="slides/slide13.xml"/><Relationship Id="rId14" Type="http://schemas.openxmlformats.org/officeDocument/2006/relationships/slide" Target="slides/slide19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5058" name="Group 2">
            <a:extLst>
              <a:ext uri="{FF2B5EF4-FFF2-40B4-BE49-F238E27FC236}">
                <a16:creationId xmlns:a16="http://schemas.microsoft.com/office/drawing/2014/main" id="{E7A48B7A-E622-428D-82F0-6F220AD13C09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4000" cy="3365500"/>
            <a:chOff x="0" y="0"/>
            <a:chExt cx="5760" cy="2120"/>
          </a:xfrm>
        </p:grpSpPr>
        <p:pic>
          <p:nvPicPr>
            <p:cNvPr id="45059" name="Picture 3">
              <a:extLst>
                <a:ext uri="{FF2B5EF4-FFF2-40B4-BE49-F238E27FC236}">
                  <a16:creationId xmlns:a16="http://schemas.microsoft.com/office/drawing/2014/main" id="{E671C288-F2E4-4C4A-8C0F-92067CB74DB7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125"/>
            <a:stretch>
              <a:fillRect/>
            </a:stretch>
          </p:blipFill>
          <p:spPr bwMode="invGray">
            <a:xfrm>
              <a:off x="0" y="0"/>
              <a:ext cx="5760" cy="57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5060" name="Picture 4">
              <a:extLst>
                <a:ext uri="{FF2B5EF4-FFF2-40B4-BE49-F238E27FC236}">
                  <a16:creationId xmlns:a16="http://schemas.microsoft.com/office/drawing/2014/main" id="{9A09B8E5-0BB8-471F-BDC8-C8610227AA13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88" y="2059"/>
              <a:ext cx="2832" cy="6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45061" name="Rectangle 5">
            <a:extLst>
              <a:ext uri="{FF2B5EF4-FFF2-40B4-BE49-F238E27FC236}">
                <a16:creationId xmlns:a16="http://schemas.microsoft.com/office/drawing/2014/main" id="{19A18266-7B7F-4A59-967A-E354043ECD37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990600" y="1905000"/>
            <a:ext cx="7772400" cy="1143000"/>
          </a:xfrm>
        </p:spPr>
        <p:txBody>
          <a:bodyPr/>
          <a:lstStyle>
            <a:lvl1pPr algn="r">
              <a:defRPr/>
            </a:lvl1pPr>
          </a:lstStyle>
          <a:p>
            <a:pPr lvl="0"/>
            <a:r>
              <a:rPr lang="el-GR" altLang="el-GR" noProof="0"/>
              <a:t>Κάντε κλικ για να επεξεργαστείτε τον τίτλο</a:t>
            </a:r>
          </a:p>
        </p:txBody>
      </p:sp>
      <p:sp>
        <p:nvSpPr>
          <p:cNvPr id="45062" name="Rectangle 6">
            <a:extLst>
              <a:ext uri="{FF2B5EF4-FFF2-40B4-BE49-F238E27FC236}">
                <a16:creationId xmlns:a16="http://schemas.microsoft.com/office/drawing/2014/main" id="{FD724FF5-30C4-42FD-A54C-DE710300FDAB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2686050" y="3492500"/>
            <a:ext cx="6102350" cy="1752600"/>
          </a:xfrm>
        </p:spPr>
        <p:txBody>
          <a:bodyPr/>
          <a:lstStyle>
            <a:lvl1pPr marL="0" indent="0" algn="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el-GR" altLang="el-GR" noProof="0"/>
              <a:t>Κάντε κλικ για να επεξεργαστείτε τον υπότιτλο του υποδείγματος</a:t>
            </a:r>
          </a:p>
        </p:txBody>
      </p:sp>
      <p:sp>
        <p:nvSpPr>
          <p:cNvPr id="45063" name="Rectangle 7">
            <a:extLst>
              <a:ext uri="{FF2B5EF4-FFF2-40B4-BE49-F238E27FC236}">
                <a16:creationId xmlns:a16="http://schemas.microsoft.com/office/drawing/2014/main" id="{4B8B2E74-ED56-4D6B-8A00-C51D6ACE9387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>
          <a:xfrm>
            <a:off x="3359150" y="634365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l-GR" altLang="el-GR"/>
          </a:p>
        </p:txBody>
      </p:sp>
      <p:sp>
        <p:nvSpPr>
          <p:cNvPr id="45064" name="Rectangle 8">
            <a:extLst>
              <a:ext uri="{FF2B5EF4-FFF2-40B4-BE49-F238E27FC236}">
                <a16:creationId xmlns:a16="http://schemas.microsoft.com/office/drawing/2014/main" id="{AC6E5A10-909A-43D0-B14A-87F9682AAFC2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>
          <a:xfrm>
            <a:off x="6019800" y="634365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l-GR" altLang="el-GR"/>
          </a:p>
        </p:txBody>
      </p:sp>
      <p:sp>
        <p:nvSpPr>
          <p:cNvPr id="45065" name="Rectangle 9">
            <a:extLst>
              <a:ext uri="{FF2B5EF4-FFF2-40B4-BE49-F238E27FC236}">
                <a16:creationId xmlns:a16="http://schemas.microsoft.com/office/drawing/2014/main" id="{2EA84C55-EC1D-4883-B657-E0D5F15AFDBE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>
          <a:xfrm>
            <a:off x="125413" y="6361113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85D5DE24-09B3-4C3D-8C9A-818872A5A41F}" type="slidenum">
              <a:rPr lang="el-GR" altLang="el-GR"/>
              <a:pPr/>
              <a:t>‹#›</a:t>
            </a:fld>
            <a:endParaRPr lang="el-GR" altLang="el-GR"/>
          </a:p>
        </p:txBody>
      </p:sp>
    </p:spTree>
  </p:cSld>
  <p:clrMapOvr>
    <a:masterClrMapping/>
  </p:clrMapOvr>
  <p:transition spd="med"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E8678765-2DCF-405F-8E71-71AE525B6D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F2893DA1-1183-4F19-B4D0-6F6FEBE3B8B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1127D021-B335-4239-B738-BB959B9362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B3BF89EE-A044-41E0-A0D8-A45A1D9500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66E2496F-53C0-4666-9807-F1E766FA44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24233D-DF99-4813-8172-355AE564BAD2}" type="slidenum">
              <a:rPr lang="el-GR" altLang="el-GR"/>
              <a:pPr/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1164691832"/>
      </p:ext>
    </p:extLst>
  </p:cSld>
  <p:clrMapOvr>
    <a:masterClrMapping/>
  </p:clrMapOvr>
  <p:transition spd="med"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>
            <a:extLst>
              <a:ext uri="{FF2B5EF4-FFF2-40B4-BE49-F238E27FC236}">
                <a16:creationId xmlns:a16="http://schemas.microsoft.com/office/drawing/2014/main" id="{83BCFC69-EA90-4004-BCE8-5226BB2366C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796088" y="722313"/>
            <a:ext cx="2159000" cy="5334000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359E2EF5-1391-40C8-B3FA-1C6FDC920A7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317500" y="722313"/>
            <a:ext cx="6326188" cy="5334000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902B4A8C-CADB-4239-9E81-AE831668E2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ADDF96C7-71ED-4F4D-B378-5A6105FE79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4DC11E6A-36B3-478C-ABCC-EEF102B297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6A6470-F149-4E56-8BD7-A5A5CA9BC3D6}" type="slidenum">
              <a:rPr lang="el-GR" altLang="el-GR"/>
              <a:pPr/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369205137"/>
      </p:ext>
    </p:extLst>
  </p:cSld>
  <p:clrMapOvr>
    <a:masterClrMapping/>
  </p:clrMapOvr>
  <p:transition spd="med"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83AE196B-295B-4870-82D9-1147B03D05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1E2DDF86-F2C6-4B48-9D77-5BBC2249E9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51345B06-3C17-40ED-BDE0-C66DB54A2A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E0CEAED0-55D2-47B3-9648-59A88FC5BF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41A5B44D-B91B-48BB-B3A2-73817F56EC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FF5B0B-9448-492E-9346-BBE93A6B2416}" type="slidenum">
              <a:rPr lang="el-GR" altLang="el-GR"/>
              <a:pPr/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3543068797"/>
      </p:ext>
    </p:extLst>
  </p:cSld>
  <p:clrMapOvr>
    <a:masterClrMapping/>
  </p:clrMapOvr>
  <p:transition spd="med"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F2DC7A96-6ED0-4BC8-B2DF-E515C59B05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9CE518E5-6E27-4212-9259-F8786B778B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9D53EF38-0259-433E-A15B-696CAB0B0A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C32AD7C4-2DFA-4C4E-80B5-37ED0CCAAD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5337B37A-3B36-4A5F-8D5D-8240A40D1B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B37F5B-9E4B-4793-B5F3-C07007BEC174}" type="slidenum">
              <a:rPr lang="el-GR" altLang="el-GR"/>
              <a:pPr/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64242863"/>
      </p:ext>
    </p:extLst>
  </p:cSld>
  <p:clrMapOvr>
    <a:masterClrMapping/>
  </p:clrMapOvr>
  <p:transition spd="med"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CE6CB1C4-C99C-4507-A318-EC7BF7F197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A325DEEC-73FA-4C5C-B5C7-97693C26C71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28613" y="1941513"/>
            <a:ext cx="4027487" cy="4114800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8E6B7D03-C6D7-4601-A9A2-DA542F382A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08500" y="1941513"/>
            <a:ext cx="4029075" cy="4114800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56543DCE-C9D0-4B49-81ED-4D3CB56D9F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956FE3E5-7076-49D9-9303-7CD9C26047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4EF637BE-C6D8-40BB-8314-16D08646B3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9106D2-3CE7-4DBC-BD7D-B05ED7F8D1C2}" type="slidenum">
              <a:rPr lang="el-GR" altLang="el-GR"/>
              <a:pPr/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4049658583"/>
      </p:ext>
    </p:extLst>
  </p:cSld>
  <p:clrMapOvr>
    <a:masterClrMapping/>
  </p:clrMapOvr>
  <p:transition spd="med"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EAD7D562-5A5D-40AB-9B3A-6B71019098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48EBD57F-D28F-4EA8-AD76-B2DBFB2D3C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AFBC29F0-51B9-49DB-96B5-47342C8B09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κειμένου 4">
            <a:extLst>
              <a:ext uri="{FF2B5EF4-FFF2-40B4-BE49-F238E27FC236}">
                <a16:creationId xmlns:a16="http://schemas.microsoft.com/office/drawing/2014/main" id="{41B2F41C-25CE-4722-85EA-A0A1CCCA7D8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Θέση περιεχομένου 5">
            <a:extLst>
              <a:ext uri="{FF2B5EF4-FFF2-40B4-BE49-F238E27FC236}">
                <a16:creationId xmlns:a16="http://schemas.microsoft.com/office/drawing/2014/main" id="{206CBCF8-0BAC-492F-B1CB-0BBFE7ABB0A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7" name="Θέση ημερομηνίας 6">
            <a:extLst>
              <a:ext uri="{FF2B5EF4-FFF2-40B4-BE49-F238E27FC236}">
                <a16:creationId xmlns:a16="http://schemas.microsoft.com/office/drawing/2014/main" id="{596BCF9D-0500-4FF3-B033-35E156016E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l-GR"/>
          </a:p>
        </p:txBody>
      </p:sp>
      <p:sp>
        <p:nvSpPr>
          <p:cNvPr id="8" name="Θέση υποσέλιδου 7">
            <a:extLst>
              <a:ext uri="{FF2B5EF4-FFF2-40B4-BE49-F238E27FC236}">
                <a16:creationId xmlns:a16="http://schemas.microsoft.com/office/drawing/2014/main" id="{549E1AC2-8D70-4D65-8936-7102539421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l-GR"/>
          </a:p>
        </p:txBody>
      </p:sp>
      <p:sp>
        <p:nvSpPr>
          <p:cNvPr id="9" name="Θέση αριθμού διαφάνειας 8">
            <a:extLst>
              <a:ext uri="{FF2B5EF4-FFF2-40B4-BE49-F238E27FC236}">
                <a16:creationId xmlns:a16="http://schemas.microsoft.com/office/drawing/2014/main" id="{1E17417D-6F77-454E-91CA-34FFCB1B2D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265642-3DE7-4E05-B952-85E42A375D28}" type="slidenum">
              <a:rPr lang="el-GR" altLang="el-GR"/>
              <a:pPr/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2386557231"/>
      </p:ext>
    </p:extLst>
  </p:cSld>
  <p:clrMapOvr>
    <a:masterClrMapping/>
  </p:clrMapOvr>
  <p:transition spd="med"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85F243C7-494C-4000-A006-E9D1C425A1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ημερομηνίας 2">
            <a:extLst>
              <a:ext uri="{FF2B5EF4-FFF2-40B4-BE49-F238E27FC236}">
                <a16:creationId xmlns:a16="http://schemas.microsoft.com/office/drawing/2014/main" id="{45D98309-9490-4161-AD7C-941B08A8E0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l-GR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id="{604248E2-289A-468F-8522-C03861A941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l-GR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id="{5CAF858D-7D44-4E14-8613-52EFD04E60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054D0F-BE2E-40C7-9152-D75EB20EF35F}" type="slidenum">
              <a:rPr lang="el-GR" altLang="el-GR"/>
              <a:pPr/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1711091146"/>
      </p:ext>
    </p:extLst>
  </p:cSld>
  <p:clrMapOvr>
    <a:masterClrMapping/>
  </p:clrMapOvr>
  <p:transition spd="med"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>
            <a:extLst>
              <a:ext uri="{FF2B5EF4-FFF2-40B4-BE49-F238E27FC236}">
                <a16:creationId xmlns:a16="http://schemas.microsoft.com/office/drawing/2014/main" id="{E2114691-219B-4AA7-856C-FBA0B4BE9A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l-GR"/>
          </a:p>
        </p:txBody>
      </p:sp>
      <p:sp>
        <p:nvSpPr>
          <p:cNvPr id="3" name="Θέση υποσέλιδου 2">
            <a:extLst>
              <a:ext uri="{FF2B5EF4-FFF2-40B4-BE49-F238E27FC236}">
                <a16:creationId xmlns:a16="http://schemas.microsoft.com/office/drawing/2014/main" id="{C0462DE7-2B01-4BCA-9232-FE4A5B5F0F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l-GR"/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422DFFBC-C92F-4A71-B303-455537AF4E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64DE49-A57E-4DAC-B48F-D093153A5DA4}" type="slidenum">
              <a:rPr lang="el-GR" altLang="el-GR"/>
              <a:pPr/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3375936087"/>
      </p:ext>
    </p:extLst>
  </p:cSld>
  <p:clrMapOvr>
    <a:masterClrMapping/>
  </p:clrMapOvr>
  <p:transition spd="med"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EBC71CD3-082C-4429-8D1F-BB125DA921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BD8DA53E-D8C0-46EF-BE6A-A5ED261CDD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5CDE3775-8071-4826-9FFB-18EA743C6F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6DC9BF0E-73A9-41AB-B27A-1AC9CA4F93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BF556CAF-1AD1-4CAF-BB5E-C4B88F7988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47042558-5A11-4B76-BE2E-97BE2180A8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0A7368-E24C-43E3-85CF-496FAAF31E55}" type="slidenum">
              <a:rPr lang="el-GR" altLang="el-GR"/>
              <a:pPr/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2808974865"/>
      </p:ext>
    </p:extLst>
  </p:cSld>
  <p:clrMapOvr>
    <a:masterClrMapping/>
  </p:clrMapOvr>
  <p:transition spd="med"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2FF970EE-A6A8-4925-AEE9-F2D29141C8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εικόνας 2">
            <a:extLst>
              <a:ext uri="{FF2B5EF4-FFF2-40B4-BE49-F238E27FC236}">
                <a16:creationId xmlns:a16="http://schemas.microsoft.com/office/drawing/2014/main" id="{C1C9BF6B-EC88-448A-879C-1CF2578CAA8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3E9F7CA6-A6A1-425E-A879-15810BC850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6CF3877A-41CE-4977-8913-363C5F8F71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90147A3B-D918-4EAB-B0C1-B37ED86F6C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6DEBD4A6-8C63-41D3-93E2-F3A91A75B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89C93B-1879-4E42-B629-C832CF7123B9}" type="slidenum">
              <a:rPr lang="el-GR" altLang="el-GR"/>
              <a:pPr/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3124434138"/>
      </p:ext>
    </p:extLst>
  </p:cSld>
  <p:clrMapOvr>
    <a:masterClrMapping/>
  </p:clrMapOvr>
  <p:transition spd="med"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100000">
              <a:schemeClr val="bg1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034" name="Group 2">
            <a:extLst>
              <a:ext uri="{FF2B5EF4-FFF2-40B4-BE49-F238E27FC236}">
                <a16:creationId xmlns:a16="http://schemas.microsoft.com/office/drawing/2014/main" id="{54900CDB-9BB2-4B93-9775-7DBEAA135C5B}"/>
              </a:ext>
            </a:extLst>
          </p:cNvPr>
          <p:cNvGrpSpPr>
            <a:grpSpLocks/>
          </p:cNvGrpSpPr>
          <p:nvPr/>
        </p:nvGrpSpPr>
        <p:grpSpPr bwMode="auto">
          <a:xfrm>
            <a:off x="-7938" y="1636713"/>
            <a:ext cx="9148763" cy="4618037"/>
            <a:chOff x="-5" y="1031"/>
            <a:chExt cx="5763" cy="2909"/>
          </a:xfrm>
        </p:grpSpPr>
        <p:pic>
          <p:nvPicPr>
            <p:cNvPr id="44035" name="Picture 3">
              <a:extLst>
                <a:ext uri="{FF2B5EF4-FFF2-40B4-BE49-F238E27FC236}">
                  <a16:creationId xmlns:a16="http://schemas.microsoft.com/office/drawing/2014/main" id="{58A5B6BA-4356-4E04-A421-12E06189B45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3778" y="3893"/>
              <a:ext cx="1980" cy="4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4036" name="Picture 4">
              <a:extLst>
                <a:ext uri="{FF2B5EF4-FFF2-40B4-BE49-F238E27FC236}">
                  <a16:creationId xmlns:a16="http://schemas.microsoft.com/office/drawing/2014/main" id="{9B44DF8B-C06E-4794-8D1C-4D08EC4C5F7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5" y="1031"/>
              <a:ext cx="2832" cy="6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44037" name="Rectangle 5">
            <a:extLst>
              <a:ext uri="{FF2B5EF4-FFF2-40B4-BE49-F238E27FC236}">
                <a16:creationId xmlns:a16="http://schemas.microsoft.com/office/drawing/2014/main" id="{3A8C1007-0148-4ED5-9869-5A293950FA7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317500" y="722313"/>
            <a:ext cx="8637588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8980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l-GR" altLang="el-GR"/>
              <a:t>Κάντε κλικ για να επεξεργαστείτε τον τίτλο</a:t>
            </a:r>
          </a:p>
        </p:txBody>
      </p:sp>
      <p:sp>
        <p:nvSpPr>
          <p:cNvPr id="44038" name="Rectangle 6">
            <a:extLst>
              <a:ext uri="{FF2B5EF4-FFF2-40B4-BE49-F238E27FC236}">
                <a16:creationId xmlns:a16="http://schemas.microsoft.com/office/drawing/2014/main" id="{16204D40-FDF4-4041-820C-9FDD464D5F4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328613" y="1941513"/>
            <a:ext cx="8208962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altLang="el-GR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altLang="el-GR"/>
              <a:t>Δεύτερου επιπέδου</a:t>
            </a:r>
          </a:p>
          <a:p>
            <a:pPr lvl="2"/>
            <a:r>
              <a:rPr lang="el-GR" altLang="el-GR"/>
              <a:t>Τρίτου επιπέδου</a:t>
            </a:r>
          </a:p>
          <a:p>
            <a:pPr lvl="3"/>
            <a:r>
              <a:rPr lang="el-GR" altLang="el-GR"/>
              <a:t>Τέταρτου επιπέδου</a:t>
            </a:r>
          </a:p>
          <a:p>
            <a:pPr lvl="4"/>
            <a:r>
              <a:rPr lang="el-GR" altLang="el-GR"/>
              <a:t>Πέμπτου επιπέδου</a:t>
            </a:r>
          </a:p>
        </p:txBody>
      </p:sp>
      <p:sp>
        <p:nvSpPr>
          <p:cNvPr id="44039" name="Rectangle 7">
            <a:extLst>
              <a:ext uri="{FF2B5EF4-FFF2-40B4-BE49-F238E27FC236}">
                <a16:creationId xmlns:a16="http://schemas.microsoft.com/office/drawing/2014/main" id="{D3825478-F02E-4073-9775-BD0A6F51D47F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33763" y="634365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el-GR" altLang="el-GR"/>
          </a:p>
        </p:txBody>
      </p:sp>
      <p:sp>
        <p:nvSpPr>
          <p:cNvPr id="44040" name="Rectangle 8">
            <a:extLst>
              <a:ext uri="{FF2B5EF4-FFF2-40B4-BE49-F238E27FC236}">
                <a16:creationId xmlns:a16="http://schemas.microsoft.com/office/drawing/2014/main" id="{301C377D-6734-403E-A986-9F9D4CCF37D6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108700" y="634365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endParaRPr lang="el-GR" altLang="el-GR"/>
          </a:p>
        </p:txBody>
      </p:sp>
      <p:sp>
        <p:nvSpPr>
          <p:cNvPr id="44041" name="Rectangle 9">
            <a:extLst>
              <a:ext uri="{FF2B5EF4-FFF2-40B4-BE49-F238E27FC236}">
                <a16:creationId xmlns:a16="http://schemas.microsoft.com/office/drawing/2014/main" id="{A7950355-8855-4563-889A-B77E36DB60DA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46050" y="6361113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>
                <a:latin typeface="+mn-lt"/>
              </a:defRPr>
            </a:lvl1pPr>
          </a:lstStyle>
          <a:p>
            <a:fld id="{57BD71C9-60CC-42D9-983E-0B5B081E73CB}" type="slidenum">
              <a:rPr lang="el-GR" altLang="el-GR"/>
              <a:pPr/>
              <a:t>‹#›</a:t>
            </a:fld>
            <a:endParaRPr lang="el-GR" altLang="el-GR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0" r:id="rId5"/>
    <p:sldLayoutId id="2147483661" r:id="rId6"/>
    <p:sldLayoutId id="2147483662" r:id="rId7"/>
    <p:sldLayoutId id="2147483663" r:id="rId8"/>
    <p:sldLayoutId id="2147483664" r:id="rId9"/>
    <p:sldLayoutId id="2147483665" r:id="rId10"/>
    <p:sldLayoutId id="2147483666" r:id="rId11"/>
  </p:sldLayoutIdLst>
  <p:transition spd="med">
    <p:fade thruBlk="1"/>
  </p:transition>
  <p:txStyles>
    <p:titleStyle>
      <a:lvl1pPr algn="l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CCFF33"/>
        </a:buClr>
        <a:buSzPct val="70000"/>
        <a:buFont typeface="Wingdings" panose="05000000000000000000" pitchFamily="2" charset="2"/>
        <a:buChar char="n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Wingdings" panose="05000000000000000000" pitchFamily="2" charset="2"/>
        <a:buChar char="n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rgbClr val="0099CC"/>
        </a:buClr>
        <a:buSzPct val="65000"/>
        <a:buFont typeface="Wingdings" panose="05000000000000000000" pitchFamily="2" charset="2"/>
        <a:buChar char="n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buChar char="n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anose="05000000000000000000" pitchFamily="2" charset="2"/>
        <a:buChar char="n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4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eg"/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jpeg"/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4.jpeg"/><Relationship Id="rId4" Type="http://schemas.openxmlformats.org/officeDocument/2006/relationships/hyperlink" Target="http://www.tri-esssciences.com/d415.jpg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>
            <a:extLst>
              <a:ext uri="{FF2B5EF4-FFF2-40B4-BE49-F238E27FC236}">
                <a16:creationId xmlns:a16="http://schemas.microsoft.com/office/drawing/2014/main" id="{98E10663-69F6-443B-9A2A-D9E63104E071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457200" y="1905000"/>
            <a:ext cx="8305800" cy="1143000"/>
          </a:xfrm>
          <a:effectLst>
            <a:outerShdw dist="89803" dir="2700000" algn="ctr" rotWithShape="0">
              <a:schemeClr val="bg2"/>
            </a:outerShdw>
          </a:effectLst>
        </p:spPr>
        <p:txBody>
          <a:bodyPr/>
          <a:lstStyle/>
          <a:p>
            <a:r>
              <a:rPr lang="el-GR" altLang="el-GR" b="1"/>
              <a:t>Μεταμορφωμένα πετρώματα</a:t>
            </a:r>
          </a:p>
        </p:txBody>
      </p:sp>
      <p:pic>
        <p:nvPicPr>
          <p:cNvPr id="41997" name="Picture 13">
            <a:extLst>
              <a:ext uri="{FF2B5EF4-FFF2-40B4-BE49-F238E27FC236}">
                <a16:creationId xmlns:a16="http://schemas.microsoft.com/office/drawing/2014/main" id="{E11BCCF7-68D3-4802-86AB-7A966FD1BB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3592513"/>
            <a:ext cx="5105400" cy="3036887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>
    <p:fade thruBlk="1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1868" name="Picture 12">
            <a:extLst>
              <a:ext uri="{FF2B5EF4-FFF2-40B4-BE49-F238E27FC236}">
                <a16:creationId xmlns:a16="http://schemas.microsoft.com/office/drawing/2014/main" id="{7B902109-79CF-46A1-BE9E-3A1BFFEE59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3048000"/>
            <a:ext cx="3238500" cy="2424113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1865" name="Picture 9">
            <a:extLst>
              <a:ext uri="{FF2B5EF4-FFF2-40B4-BE49-F238E27FC236}">
                <a16:creationId xmlns:a16="http://schemas.microsoft.com/office/drawing/2014/main" id="{D398D740-711E-426A-8E2E-7C751B233D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3048000"/>
            <a:ext cx="3238500" cy="2432050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1858" name="Rectangle 2">
            <a:extLst>
              <a:ext uri="{FF2B5EF4-FFF2-40B4-BE49-F238E27FC236}">
                <a16:creationId xmlns:a16="http://schemas.microsoft.com/office/drawing/2014/main" id="{F07C3D3C-6EF5-475A-BEAA-57089C49866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l-GR" altLang="el-GR"/>
              <a:t>Αλλαγές</a:t>
            </a:r>
          </a:p>
        </p:txBody>
      </p:sp>
      <p:sp>
        <p:nvSpPr>
          <p:cNvPr id="121859" name="Rectangle 3">
            <a:extLst>
              <a:ext uri="{FF2B5EF4-FFF2-40B4-BE49-F238E27FC236}">
                <a16:creationId xmlns:a16="http://schemas.microsoft.com/office/drawing/2014/main" id="{9AFC61B8-1D75-461B-A180-A7EA75C66D0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2400" y="2057400"/>
            <a:ext cx="8991600" cy="685800"/>
          </a:xfrm>
          <a:noFill/>
          <a:ln/>
        </p:spPr>
        <p:txBody>
          <a:bodyPr/>
          <a:lstStyle/>
          <a:p>
            <a:pPr>
              <a:spcBef>
                <a:spcPct val="50000"/>
              </a:spcBef>
              <a:tabLst>
                <a:tab pos="2471738" algn="l"/>
              </a:tabLst>
            </a:pPr>
            <a:r>
              <a:rPr lang="el-GR" altLang="el-GR">
                <a:solidFill>
                  <a:srgbClr val="FF9933"/>
                </a:solidFill>
              </a:rPr>
              <a:t>Ισοχημική:</a:t>
            </a:r>
            <a:r>
              <a:rPr lang="el-GR" altLang="el-GR" sz="3600">
                <a:solidFill>
                  <a:srgbClr val="FF9933"/>
                </a:solidFill>
              </a:rPr>
              <a:t>	</a:t>
            </a:r>
            <a:r>
              <a:rPr lang="el-GR" altLang="el-GR" sz="2800"/>
              <a:t>Χημική σύσταση παραμένει ίδια</a:t>
            </a:r>
          </a:p>
        </p:txBody>
      </p:sp>
      <p:sp>
        <p:nvSpPr>
          <p:cNvPr id="121861" name="AutoShape 5">
            <a:extLst>
              <a:ext uri="{FF2B5EF4-FFF2-40B4-BE49-F238E27FC236}">
                <a16:creationId xmlns:a16="http://schemas.microsoft.com/office/drawing/2014/main" id="{CB382DF0-3668-491D-96F2-56A6E89B5C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1000" y="4114800"/>
            <a:ext cx="823913" cy="485775"/>
          </a:xfrm>
          <a:prstGeom prst="rightArrow">
            <a:avLst>
              <a:gd name="adj1" fmla="val 49676"/>
              <a:gd name="adj2" fmla="val 71706"/>
            </a:avLst>
          </a:prstGeom>
          <a:solidFill>
            <a:schemeClr val="tx1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121862" name="Text Box 6">
            <a:extLst>
              <a:ext uri="{FF2B5EF4-FFF2-40B4-BE49-F238E27FC236}">
                <a16:creationId xmlns:a16="http://schemas.microsoft.com/office/drawing/2014/main" id="{DC332FE8-4423-4BA6-8FA6-1111883746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35075" y="5562600"/>
            <a:ext cx="2236788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l-GR" altLang="el-GR" b="1">
                <a:solidFill>
                  <a:schemeClr val="tx2"/>
                </a:solidFill>
                <a:latin typeface="Arial" panose="020B0604020202020204" pitchFamily="34" charset="0"/>
              </a:rPr>
              <a:t>Ασβεστόλιθος</a:t>
            </a:r>
          </a:p>
          <a:p>
            <a:pPr algn="ctr"/>
            <a:r>
              <a:rPr lang="el-GR" altLang="el-GR">
                <a:latin typeface="Arial" panose="020B0604020202020204" pitchFamily="34" charset="0"/>
              </a:rPr>
              <a:t>Ασβεστίτης</a:t>
            </a:r>
            <a:br>
              <a:rPr lang="en-US" altLang="el-GR">
                <a:latin typeface="Arial" panose="020B0604020202020204" pitchFamily="34" charset="0"/>
              </a:rPr>
            </a:br>
            <a:r>
              <a:rPr lang="en-US" altLang="el-GR">
                <a:latin typeface="Arial" panose="020B0604020202020204" pitchFamily="34" charset="0"/>
              </a:rPr>
              <a:t> </a:t>
            </a:r>
            <a:r>
              <a:rPr lang="el-GR" altLang="el-GR">
                <a:latin typeface="Arial" panose="020B0604020202020204" pitchFamily="34" charset="0"/>
              </a:rPr>
              <a:t>(</a:t>
            </a:r>
            <a:r>
              <a:rPr lang="en-US" altLang="el-GR">
                <a:latin typeface="Arial" panose="020B0604020202020204" pitchFamily="34" charset="0"/>
              </a:rPr>
              <a:t>CaCO</a:t>
            </a:r>
            <a:r>
              <a:rPr lang="en-US" altLang="el-GR" baseline="-25000">
                <a:latin typeface="Arial" panose="020B0604020202020204" pitchFamily="34" charset="0"/>
              </a:rPr>
              <a:t>3</a:t>
            </a:r>
            <a:r>
              <a:rPr lang="el-GR" altLang="el-GR">
                <a:latin typeface="Arial" panose="020B0604020202020204" pitchFamily="34" charset="0"/>
              </a:rPr>
              <a:t>)</a:t>
            </a:r>
          </a:p>
        </p:txBody>
      </p:sp>
      <p:sp>
        <p:nvSpPr>
          <p:cNvPr id="121863" name="Text Box 7">
            <a:extLst>
              <a:ext uri="{FF2B5EF4-FFF2-40B4-BE49-F238E27FC236}">
                <a16:creationId xmlns:a16="http://schemas.microsoft.com/office/drawing/2014/main" id="{64F1FFF6-4A06-4341-8328-6E6BB4D57D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8213" y="5562600"/>
            <a:ext cx="1703387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l-GR" altLang="el-GR" b="1">
                <a:solidFill>
                  <a:schemeClr val="tx2"/>
                </a:solidFill>
                <a:latin typeface="Arial" panose="020B0604020202020204" pitchFamily="34" charset="0"/>
              </a:rPr>
              <a:t>Μάρμαρο</a:t>
            </a:r>
          </a:p>
          <a:p>
            <a:pPr algn="ctr"/>
            <a:r>
              <a:rPr lang="el-GR" altLang="el-GR">
                <a:latin typeface="Arial" panose="020B0604020202020204" pitchFamily="34" charset="0"/>
              </a:rPr>
              <a:t>Ασβεστίτης</a:t>
            </a:r>
            <a:br>
              <a:rPr lang="en-US" altLang="el-GR">
                <a:latin typeface="Arial" panose="020B0604020202020204" pitchFamily="34" charset="0"/>
              </a:rPr>
            </a:br>
            <a:r>
              <a:rPr lang="en-US" altLang="el-GR">
                <a:latin typeface="Arial" panose="020B0604020202020204" pitchFamily="34" charset="0"/>
              </a:rPr>
              <a:t> </a:t>
            </a:r>
            <a:r>
              <a:rPr lang="el-GR" altLang="el-GR">
                <a:latin typeface="Arial" panose="020B0604020202020204" pitchFamily="34" charset="0"/>
              </a:rPr>
              <a:t>(</a:t>
            </a:r>
            <a:r>
              <a:rPr lang="en-US" altLang="el-GR">
                <a:latin typeface="Arial" panose="020B0604020202020204" pitchFamily="34" charset="0"/>
              </a:rPr>
              <a:t>CaCO</a:t>
            </a:r>
            <a:r>
              <a:rPr lang="en-US" altLang="el-GR" baseline="-25000">
                <a:latin typeface="Arial" panose="020B0604020202020204" pitchFamily="34" charset="0"/>
              </a:rPr>
              <a:t>3</a:t>
            </a:r>
            <a:r>
              <a:rPr lang="el-GR" altLang="el-GR">
                <a:latin typeface="Arial" panose="020B0604020202020204" pitchFamily="34" charset="0"/>
              </a:rPr>
              <a:t>)</a:t>
            </a:r>
          </a:p>
        </p:txBody>
      </p:sp>
    </p:spTree>
  </p:cSld>
  <p:clrMapOvr>
    <a:masterClrMapping/>
  </p:clrMapOvr>
  <p:transition spd="med">
    <p:fade thruBlk="1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889" name="Picture 9">
            <a:extLst>
              <a:ext uri="{FF2B5EF4-FFF2-40B4-BE49-F238E27FC236}">
                <a16:creationId xmlns:a16="http://schemas.microsoft.com/office/drawing/2014/main" id="{15E9F65F-EBDC-4FE6-9AB8-BAF19ADC7DD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3048000"/>
            <a:ext cx="3238500" cy="2427288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2882" name="Picture 2">
            <a:extLst>
              <a:ext uri="{FF2B5EF4-FFF2-40B4-BE49-F238E27FC236}">
                <a16:creationId xmlns:a16="http://schemas.microsoft.com/office/drawing/2014/main" id="{712B3A89-9734-451B-B9CF-F0F2D7E22B1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3048000"/>
            <a:ext cx="3238500" cy="2424113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2884" name="Rectangle 4">
            <a:extLst>
              <a:ext uri="{FF2B5EF4-FFF2-40B4-BE49-F238E27FC236}">
                <a16:creationId xmlns:a16="http://schemas.microsoft.com/office/drawing/2014/main" id="{8E78C12C-21D3-43D0-AD7E-713FE6F516C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l-GR" altLang="el-GR"/>
              <a:t>Αλλαγές</a:t>
            </a:r>
          </a:p>
        </p:txBody>
      </p:sp>
      <p:sp>
        <p:nvSpPr>
          <p:cNvPr id="122885" name="Rectangle 5">
            <a:extLst>
              <a:ext uri="{FF2B5EF4-FFF2-40B4-BE49-F238E27FC236}">
                <a16:creationId xmlns:a16="http://schemas.microsoft.com/office/drawing/2014/main" id="{E6FB2F14-CD21-4CF0-9FB7-0775D9FED52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2400" y="2057400"/>
            <a:ext cx="8991600" cy="685800"/>
          </a:xfrm>
          <a:noFill/>
          <a:ln/>
        </p:spPr>
        <p:txBody>
          <a:bodyPr/>
          <a:lstStyle/>
          <a:p>
            <a:pPr>
              <a:spcBef>
                <a:spcPct val="50000"/>
              </a:spcBef>
              <a:tabLst>
                <a:tab pos="2471738" algn="l"/>
              </a:tabLst>
            </a:pPr>
            <a:r>
              <a:rPr lang="el-GR" altLang="el-GR">
                <a:solidFill>
                  <a:srgbClr val="FF9933"/>
                </a:solidFill>
              </a:rPr>
              <a:t>Αλλοχημική:</a:t>
            </a:r>
            <a:r>
              <a:rPr lang="el-GR" altLang="el-GR" sz="3600">
                <a:solidFill>
                  <a:srgbClr val="FF9933"/>
                </a:solidFill>
              </a:rPr>
              <a:t>	</a:t>
            </a:r>
            <a:r>
              <a:rPr lang="el-GR" altLang="el-GR" sz="2800"/>
              <a:t>Μεταβολή της χημικής σύστασης</a:t>
            </a:r>
          </a:p>
        </p:txBody>
      </p:sp>
      <p:sp>
        <p:nvSpPr>
          <p:cNvPr id="122886" name="AutoShape 6">
            <a:extLst>
              <a:ext uri="{FF2B5EF4-FFF2-40B4-BE49-F238E27FC236}">
                <a16:creationId xmlns:a16="http://schemas.microsoft.com/office/drawing/2014/main" id="{E947C5E7-82AB-44D8-8038-C69D956E4C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1000" y="4114800"/>
            <a:ext cx="823913" cy="485775"/>
          </a:xfrm>
          <a:prstGeom prst="rightArrow">
            <a:avLst>
              <a:gd name="adj1" fmla="val 49676"/>
              <a:gd name="adj2" fmla="val 71706"/>
            </a:avLst>
          </a:prstGeom>
          <a:solidFill>
            <a:schemeClr val="tx1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122887" name="Text Box 7">
            <a:extLst>
              <a:ext uri="{FF2B5EF4-FFF2-40B4-BE49-F238E27FC236}">
                <a16:creationId xmlns:a16="http://schemas.microsoft.com/office/drawing/2014/main" id="{B92C95DC-F206-4C63-B971-7EEA3A8C8C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35075" y="5562600"/>
            <a:ext cx="2236788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l-GR" altLang="el-GR" b="1">
                <a:solidFill>
                  <a:schemeClr val="tx2"/>
                </a:solidFill>
                <a:latin typeface="Arial" panose="020B0604020202020204" pitchFamily="34" charset="0"/>
              </a:rPr>
              <a:t>Ασβεστόλιθος</a:t>
            </a:r>
          </a:p>
          <a:p>
            <a:pPr algn="ctr"/>
            <a:r>
              <a:rPr lang="el-GR" altLang="el-GR">
                <a:latin typeface="Arial" panose="020B0604020202020204" pitchFamily="34" charset="0"/>
              </a:rPr>
              <a:t>Ασβεστίτης</a:t>
            </a:r>
            <a:br>
              <a:rPr lang="en-US" altLang="el-GR">
                <a:latin typeface="Arial" panose="020B0604020202020204" pitchFamily="34" charset="0"/>
              </a:rPr>
            </a:br>
            <a:r>
              <a:rPr lang="el-GR" altLang="el-GR">
                <a:latin typeface="Arial" panose="020B0604020202020204" pitchFamily="34" charset="0"/>
              </a:rPr>
              <a:t>(</a:t>
            </a:r>
            <a:r>
              <a:rPr lang="en-US" altLang="el-GR">
                <a:latin typeface="Arial" panose="020B0604020202020204" pitchFamily="34" charset="0"/>
              </a:rPr>
              <a:t>CaCO</a:t>
            </a:r>
            <a:r>
              <a:rPr lang="en-US" altLang="el-GR" baseline="-25000">
                <a:latin typeface="Arial" panose="020B0604020202020204" pitchFamily="34" charset="0"/>
              </a:rPr>
              <a:t>3</a:t>
            </a:r>
            <a:r>
              <a:rPr lang="el-GR" altLang="el-GR">
                <a:latin typeface="Arial" panose="020B0604020202020204" pitchFamily="34" charset="0"/>
              </a:rPr>
              <a:t>)</a:t>
            </a:r>
          </a:p>
        </p:txBody>
      </p:sp>
      <p:sp>
        <p:nvSpPr>
          <p:cNvPr id="122888" name="Text Box 8">
            <a:extLst>
              <a:ext uri="{FF2B5EF4-FFF2-40B4-BE49-F238E27FC236}">
                <a16:creationId xmlns:a16="http://schemas.microsoft.com/office/drawing/2014/main" id="{A49714F7-AB1A-4F1B-8308-1896623A67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9475" y="5562600"/>
            <a:ext cx="4395788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l-GR" b="1">
                <a:solidFill>
                  <a:schemeClr val="tx2"/>
                </a:solidFill>
                <a:latin typeface="Arial" panose="020B0604020202020204" pitchFamily="34" charset="0"/>
              </a:rPr>
              <a:t>Skarn</a:t>
            </a:r>
            <a:endParaRPr lang="el-GR" altLang="el-GR" b="1">
              <a:solidFill>
                <a:schemeClr val="tx2"/>
              </a:solidFill>
              <a:latin typeface="Arial" panose="020B0604020202020204" pitchFamily="34" charset="0"/>
            </a:endParaRPr>
          </a:p>
          <a:p>
            <a:pPr algn="ctr"/>
            <a:r>
              <a:rPr lang="el-GR" altLang="el-GR">
                <a:latin typeface="Arial" panose="020B0604020202020204" pitchFamily="34" charset="0"/>
              </a:rPr>
              <a:t>Γρανάτης, Βολλαστονίτης, κλπ.</a:t>
            </a:r>
            <a:endParaRPr lang="en-US" altLang="el-GR">
              <a:latin typeface="Arial" panose="020B0604020202020204" pitchFamily="34" charset="0"/>
            </a:endParaRPr>
          </a:p>
          <a:p>
            <a:pPr algn="ctr"/>
            <a:r>
              <a:rPr lang="en-US" altLang="el-GR">
                <a:latin typeface="Arial" panose="020B0604020202020204" pitchFamily="34" charset="0"/>
              </a:rPr>
              <a:t>(Ca,</a:t>
            </a:r>
            <a:r>
              <a:rPr lang="el-GR" altLang="el-GR">
                <a:latin typeface="Arial" panose="020B0604020202020204" pitchFamily="34" charset="0"/>
              </a:rPr>
              <a:t> </a:t>
            </a:r>
            <a:r>
              <a:rPr lang="en-US" altLang="el-GR">
                <a:latin typeface="Arial" panose="020B0604020202020204" pitchFamily="34" charset="0"/>
              </a:rPr>
              <a:t>Fe, Al, Si)</a:t>
            </a:r>
            <a:endParaRPr lang="el-GR" altLang="el-GR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med">
    <p:fade thruBlk="1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>
            <a:extLst>
              <a:ext uri="{FF2B5EF4-FFF2-40B4-BE49-F238E27FC236}">
                <a16:creationId xmlns:a16="http://schemas.microsoft.com/office/drawing/2014/main" id="{05C7698C-4265-4345-9926-451A324EC9F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l-GR" altLang="el-GR"/>
              <a:t>Είδη μεταμόρφωσης</a:t>
            </a:r>
          </a:p>
        </p:txBody>
      </p:sp>
      <p:sp>
        <p:nvSpPr>
          <p:cNvPr id="108547" name="Rectangle 3">
            <a:extLst>
              <a:ext uri="{FF2B5EF4-FFF2-40B4-BE49-F238E27FC236}">
                <a16:creationId xmlns:a16="http://schemas.microsoft.com/office/drawing/2014/main" id="{B046DCC0-BE13-4BAF-A6D0-1B7F6DFF1A5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2400" y="1981200"/>
            <a:ext cx="8991600" cy="4114800"/>
          </a:xfrm>
          <a:noFill/>
          <a:ln/>
        </p:spPr>
        <p:txBody>
          <a:bodyPr/>
          <a:lstStyle/>
          <a:p>
            <a:pPr>
              <a:spcBef>
                <a:spcPct val="50000"/>
              </a:spcBef>
              <a:spcAft>
                <a:spcPct val="50000"/>
              </a:spcAft>
              <a:tabLst>
                <a:tab pos="2768600" algn="l"/>
              </a:tabLst>
            </a:pPr>
            <a:r>
              <a:rPr lang="el-GR" altLang="el-GR" b="1">
                <a:solidFill>
                  <a:srgbClr val="FF9933"/>
                </a:solidFill>
              </a:rPr>
              <a:t>Γενική μεταμόρφωση</a:t>
            </a:r>
          </a:p>
          <a:p>
            <a:pPr lvl="1">
              <a:spcBef>
                <a:spcPct val="30000"/>
              </a:spcBef>
              <a:tabLst>
                <a:tab pos="2768600" algn="l"/>
              </a:tabLst>
            </a:pPr>
            <a:r>
              <a:rPr lang="el-GR" altLang="el-GR"/>
              <a:t>Η πιο συχνή μεταμόρφωση</a:t>
            </a:r>
          </a:p>
          <a:p>
            <a:pPr lvl="1">
              <a:spcBef>
                <a:spcPct val="30000"/>
              </a:spcBef>
              <a:tabLst>
                <a:tab pos="2768600" algn="l"/>
              </a:tabLst>
            </a:pPr>
            <a:r>
              <a:rPr lang="en-US" altLang="el-GR"/>
              <a:t>P-T</a:t>
            </a:r>
            <a:r>
              <a:rPr lang="el-GR" altLang="el-GR"/>
              <a:t>-ρευστά</a:t>
            </a:r>
            <a:r>
              <a:rPr lang="en-US" altLang="el-GR"/>
              <a:t> </a:t>
            </a:r>
            <a:r>
              <a:rPr lang="el-GR" altLang="el-GR"/>
              <a:t>ποικίλουν</a:t>
            </a:r>
          </a:p>
          <a:p>
            <a:pPr lvl="1">
              <a:spcBef>
                <a:spcPct val="30000"/>
              </a:spcBef>
              <a:tabLst>
                <a:tab pos="2768600" algn="l"/>
              </a:tabLst>
            </a:pPr>
            <a:r>
              <a:rPr lang="el-GR" altLang="el-GR"/>
              <a:t>Ορογενετική δράση	</a:t>
            </a:r>
            <a:endParaRPr lang="el-GR" altLang="el-GR" sz="2400"/>
          </a:p>
        </p:txBody>
      </p:sp>
      <p:pic>
        <p:nvPicPr>
          <p:cNvPr id="108549" name="Picture 5">
            <a:extLst>
              <a:ext uri="{FF2B5EF4-FFF2-40B4-BE49-F238E27FC236}">
                <a16:creationId xmlns:a16="http://schemas.microsoft.com/office/drawing/2014/main" id="{FB6E21D3-7133-4486-851D-0F8E7333D59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4037013"/>
            <a:ext cx="3886200" cy="2617787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>
    <p:fade thruBlk="1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>
            <a:extLst>
              <a:ext uri="{FF2B5EF4-FFF2-40B4-BE49-F238E27FC236}">
                <a16:creationId xmlns:a16="http://schemas.microsoft.com/office/drawing/2014/main" id="{BACE8A4D-6014-4639-8DC2-DC6EB4BF2E1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l-GR" altLang="el-GR"/>
              <a:t>Είδη μεταμόρφωσης</a:t>
            </a:r>
          </a:p>
        </p:txBody>
      </p:sp>
      <p:sp>
        <p:nvSpPr>
          <p:cNvPr id="109571" name="Rectangle 3">
            <a:extLst>
              <a:ext uri="{FF2B5EF4-FFF2-40B4-BE49-F238E27FC236}">
                <a16:creationId xmlns:a16="http://schemas.microsoft.com/office/drawing/2014/main" id="{D28931BD-9304-4574-BC53-404D7FD43CE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2400" y="1981200"/>
            <a:ext cx="8991600" cy="4114800"/>
          </a:xfrm>
          <a:noFill/>
          <a:ln/>
        </p:spPr>
        <p:txBody>
          <a:bodyPr/>
          <a:lstStyle/>
          <a:p>
            <a:pPr>
              <a:spcBef>
                <a:spcPct val="50000"/>
              </a:spcBef>
              <a:spcAft>
                <a:spcPct val="50000"/>
              </a:spcAft>
              <a:tabLst>
                <a:tab pos="2768600" algn="l"/>
              </a:tabLst>
            </a:pPr>
            <a:r>
              <a:rPr lang="el-GR" altLang="el-GR" b="1">
                <a:solidFill>
                  <a:srgbClr val="FF9933"/>
                </a:solidFill>
              </a:rPr>
              <a:t>Δυναμική μεταμόρφωση</a:t>
            </a:r>
          </a:p>
          <a:p>
            <a:pPr lvl="1">
              <a:spcBef>
                <a:spcPct val="30000"/>
              </a:spcBef>
              <a:tabLst>
                <a:tab pos="2768600" algn="l"/>
              </a:tabLst>
            </a:pPr>
            <a:r>
              <a:rPr lang="el-GR" altLang="el-GR"/>
              <a:t>Παραμορφωτικές τάσεις</a:t>
            </a:r>
          </a:p>
          <a:p>
            <a:pPr lvl="1">
              <a:spcBef>
                <a:spcPct val="30000"/>
              </a:spcBef>
              <a:tabLst>
                <a:tab pos="2768600" algn="l"/>
              </a:tabLst>
            </a:pPr>
            <a:r>
              <a:rPr lang="el-GR" altLang="el-GR"/>
              <a:t>Χαμηλές </a:t>
            </a:r>
            <a:r>
              <a:rPr lang="en-US" altLang="el-GR"/>
              <a:t>P-T</a:t>
            </a:r>
            <a:endParaRPr lang="el-GR" altLang="el-GR"/>
          </a:p>
          <a:p>
            <a:pPr lvl="1">
              <a:spcBef>
                <a:spcPct val="30000"/>
              </a:spcBef>
              <a:tabLst>
                <a:tab pos="2768600" algn="l"/>
              </a:tabLst>
            </a:pPr>
            <a:r>
              <a:rPr lang="el-GR" altLang="el-GR"/>
              <a:t>Ρήγματα, επωθήσεις</a:t>
            </a:r>
          </a:p>
          <a:p>
            <a:pPr lvl="1">
              <a:spcBef>
                <a:spcPct val="30000"/>
              </a:spcBef>
              <a:tabLst>
                <a:tab pos="2768600" algn="l"/>
              </a:tabLst>
            </a:pPr>
            <a:r>
              <a:rPr lang="el-GR" altLang="el-GR"/>
              <a:t>Θρυμματισμός πετρώματος</a:t>
            </a:r>
            <a:endParaRPr lang="el-GR" altLang="el-GR" sz="2400"/>
          </a:p>
        </p:txBody>
      </p:sp>
      <p:pic>
        <p:nvPicPr>
          <p:cNvPr id="109574" name="Picture 6">
            <a:extLst>
              <a:ext uri="{FF2B5EF4-FFF2-40B4-BE49-F238E27FC236}">
                <a16:creationId xmlns:a16="http://schemas.microsoft.com/office/drawing/2014/main" id="{64467B05-B7F8-4418-8C5D-7B94A718BE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2819400"/>
            <a:ext cx="3254375" cy="3860800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>
    <p:fade thruBlk="1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>
            <a:extLst>
              <a:ext uri="{FF2B5EF4-FFF2-40B4-BE49-F238E27FC236}">
                <a16:creationId xmlns:a16="http://schemas.microsoft.com/office/drawing/2014/main" id="{ED620DC7-9BCB-46A1-8D4D-66AF13B0752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l-GR" altLang="el-GR"/>
              <a:t>Είδη μεταμόρφωσης</a:t>
            </a:r>
          </a:p>
        </p:txBody>
      </p:sp>
      <p:sp>
        <p:nvSpPr>
          <p:cNvPr id="111619" name="Rectangle 3">
            <a:extLst>
              <a:ext uri="{FF2B5EF4-FFF2-40B4-BE49-F238E27FC236}">
                <a16:creationId xmlns:a16="http://schemas.microsoft.com/office/drawing/2014/main" id="{A6F7D660-5712-499C-90F1-02E92AD30E6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2400" y="1981200"/>
            <a:ext cx="8991600" cy="4114800"/>
          </a:xfrm>
          <a:noFill/>
          <a:ln/>
        </p:spPr>
        <p:txBody>
          <a:bodyPr/>
          <a:lstStyle/>
          <a:p>
            <a:pPr>
              <a:spcBef>
                <a:spcPct val="50000"/>
              </a:spcBef>
              <a:spcAft>
                <a:spcPct val="50000"/>
              </a:spcAft>
              <a:tabLst>
                <a:tab pos="2768600" algn="l"/>
              </a:tabLst>
            </a:pPr>
            <a:r>
              <a:rPr lang="el-GR" altLang="el-GR" b="1">
                <a:solidFill>
                  <a:srgbClr val="FF9933"/>
                </a:solidFill>
              </a:rPr>
              <a:t>Θερμική μεταμόρφωση ή επαφής</a:t>
            </a:r>
          </a:p>
          <a:p>
            <a:pPr lvl="1">
              <a:spcBef>
                <a:spcPct val="30000"/>
              </a:spcBef>
              <a:tabLst>
                <a:tab pos="2768600" algn="l"/>
              </a:tabLst>
            </a:pPr>
            <a:r>
              <a:rPr lang="el-GR" altLang="el-GR"/>
              <a:t>Επίδραση Τ-ρευστών </a:t>
            </a:r>
            <a:br>
              <a:rPr lang="el-GR" altLang="el-GR"/>
            </a:br>
            <a:r>
              <a:rPr lang="el-GR" altLang="el-GR"/>
              <a:t>από πλουτωνίτη στα </a:t>
            </a:r>
            <a:br>
              <a:rPr lang="el-GR" altLang="el-GR"/>
            </a:br>
            <a:r>
              <a:rPr lang="el-GR" altLang="el-GR"/>
              <a:t>περιβάλλοντα πετρώματα</a:t>
            </a:r>
            <a:endParaRPr lang="el-GR" altLang="el-GR" sz="2400"/>
          </a:p>
        </p:txBody>
      </p:sp>
      <p:pic>
        <p:nvPicPr>
          <p:cNvPr id="111620" name="Picture 4">
            <a:extLst>
              <a:ext uri="{FF2B5EF4-FFF2-40B4-BE49-F238E27FC236}">
                <a16:creationId xmlns:a16="http://schemas.microsoft.com/office/drawing/2014/main" id="{8F544AAB-6BB1-4224-8A3F-41172FC4BC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2895600"/>
            <a:ext cx="3125788" cy="3784600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1621" name="AutoShape 5">
            <a:extLst>
              <a:ext uri="{FF2B5EF4-FFF2-40B4-BE49-F238E27FC236}">
                <a16:creationId xmlns:a16="http://schemas.microsoft.com/office/drawing/2014/main" id="{71543EDF-5A35-466D-9485-05A64D3DF8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35275" y="4876800"/>
            <a:ext cx="3489325" cy="466725"/>
          </a:xfrm>
          <a:prstGeom prst="rightArrowCallout">
            <a:avLst>
              <a:gd name="adj1" fmla="val 50000"/>
              <a:gd name="adj2" fmla="val 25000"/>
              <a:gd name="adj3" fmla="val 90164"/>
              <a:gd name="adj4" fmla="val 87940"/>
            </a:avLst>
          </a:prstGeom>
          <a:solidFill>
            <a:srgbClr val="FFFFFF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l-GR" altLang="el-GR">
                <a:solidFill>
                  <a:schemeClr val="bg2"/>
                </a:solidFill>
                <a:latin typeface="Arial" panose="020B0604020202020204" pitchFamily="34" charset="0"/>
              </a:rPr>
              <a:t>Αλως μεταμόρφωσης</a:t>
            </a:r>
          </a:p>
        </p:txBody>
      </p:sp>
    </p:spTree>
  </p:cSld>
  <p:clrMapOvr>
    <a:masterClrMapping/>
  </p:clrMapOvr>
  <p:transition spd="med">
    <p:fade thruBlk="1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0602" name="Picture 10">
            <a:extLst>
              <a:ext uri="{FF2B5EF4-FFF2-40B4-BE49-F238E27FC236}">
                <a16:creationId xmlns:a16="http://schemas.microsoft.com/office/drawing/2014/main" id="{3800041C-781D-454B-8A29-7F4678CE22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3276600"/>
            <a:ext cx="3268663" cy="3476625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0594" name="Rectangle 2">
            <a:extLst>
              <a:ext uri="{FF2B5EF4-FFF2-40B4-BE49-F238E27FC236}">
                <a16:creationId xmlns:a16="http://schemas.microsoft.com/office/drawing/2014/main" id="{4D913FD3-885B-4250-9716-CA52D7E4398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l-GR" altLang="el-GR"/>
              <a:t>Είδη μεταμόρφωσης</a:t>
            </a:r>
          </a:p>
        </p:txBody>
      </p:sp>
      <p:sp>
        <p:nvSpPr>
          <p:cNvPr id="110595" name="Rectangle 3">
            <a:extLst>
              <a:ext uri="{FF2B5EF4-FFF2-40B4-BE49-F238E27FC236}">
                <a16:creationId xmlns:a16="http://schemas.microsoft.com/office/drawing/2014/main" id="{27A97DBE-87D8-4A24-9C0E-5EDD0F6A232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2400" y="1981200"/>
            <a:ext cx="8991600" cy="4114800"/>
          </a:xfrm>
          <a:noFill/>
          <a:ln/>
        </p:spPr>
        <p:txBody>
          <a:bodyPr/>
          <a:lstStyle/>
          <a:p>
            <a:pPr>
              <a:spcBef>
                <a:spcPct val="50000"/>
              </a:spcBef>
              <a:tabLst>
                <a:tab pos="2768600" algn="l"/>
              </a:tabLst>
            </a:pPr>
            <a:r>
              <a:rPr lang="el-GR" altLang="el-GR" b="1">
                <a:solidFill>
                  <a:srgbClr val="FF9933"/>
                </a:solidFill>
              </a:rPr>
              <a:t>Θερμική μεταμόρφωση ή επαφής</a:t>
            </a:r>
          </a:p>
          <a:p>
            <a:pPr marL="533400" lvl="1" indent="0">
              <a:spcBef>
                <a:spcPct val="30000"/>
              </a:spcBef>
              <a:buFont typeface="Wingdings" panose="05000000000000000000" pitchFamily="2" charset="2"/>
              <a:buNone/>
              <a:tabLst>
                <a:tab pos="2768600" algn="l"/>
              </a:tabLst>
            </a:pPr>
            <a:r>
              <a:rPr lang="el-GR" altLang="el-GR"/>
              <a:t>Περιβάλλοντα πετρώματα = </a:t>
            </a:r>
            <a:r>
              <a:rPr lang="el-GR" altLang="el-GR">
                <a:solidFill>
                  <a:srgbClr val="FF9999"/>
                </a:solidFill>
              </a:rPr>
              <a:t>Ασβεστόλιθοι</a:t>
            </a:r>
            <a:r>
              <a:rPr lang="el-GR" altLang="el-GR"/>
              <a:t> =&gt;</a:t>
            </a:r>
            <a:br>
              <a:rPr lang="el-GR" altLang="el-GR"/>
            </a:br>
            <a:r>
              <a:rPr lang="el-GR" altLang="el-GR"/>
              <a:t>Μεταμορφωμένα = </a:t>
            </a:r>
            <a:r>
              <a:rPr lang="en-US" altLang="el-GR">
                <a:solidFill>
                  <a:srgbClr val="FF9999"/>
                </a:solidFill>
              </a:rPr>
              <a:t>Skarn</a:t>
            </a:r>
            <a:endParaRPr lang="el-GR" altLang="el-GR" sz="2400">
              <a:solidFill>
                <a:srgbClr val="FF9999"/>
              </a:solidFill>
            </a:endParaRPr>
          </a:p>
        </p:txBody>
      </p:sp>
      <p:sp>
        <p:nvSpPr>
          <p:cNvPr id="110599" name="AutoShape 7">
            <a:extLst>
              <a:ext uri="{FF2B5EF4-FFF2-40B4-BE49-F238E27FC236}">
                <a16:creationId xmlns:a16="http://schemas.microsoft.com/office/drawing/2014/main" id="{79095101-C70C-422B-9889-B25C6DC98E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2200" y="5638800"/>
            <a:ext cx="1522413" cy="528638"/>
          </a:xfrm>
          <a:prstGeom prst="rightArrowCallout">
            <a:avLst>
              <a:gd name="adj1" fmla="val 38778"/>
              <a:gd name="adj2" fmla="val 27551"/>
              <a:gd name="adj3" fmla="val 53331"/>
              <a:gd name="adj4" fmla="val 78704"/>
            </a:avLst>
          </a:prstGeom>
          <a:solidFill>
            <a:srgbClr val="FF9999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l-GR" sz="2800">
                <a:solidFill>
                  <a:schemeClr val="bg2"/>
                </a:solidFill>
                <a:latin typeface="Arial" panose="020B0604020202020204" pitchFamily="34" charset="0"/>
              </a:rPr>
              <a:t>Skarn</a:t>
            </a:r>
            <a:endParaRPr lang="el-GR" altLang="el-GR" sz="2800">
              <a:solidFill>
                <a:schemeClr val="bg2"/>
              </a:solidFill>
              <a:latin typeface="Arial" panose="020B0604020202020204" pitchFamily="34" charset="0"/>
            </a:endParaRPr>
          </a:p>
        </p:txBody>
      </p:sp>
      <p:pic>
        <p:nvPicPr>
          <p:cNvPr id="110603" name="Picture 11">
            <a:extLst>
              <a:ext uri="{FF2B5EF4-FFF2-40B4-BE49-F238E27FC236}">
                <a16:creationId xmlns:a16="http://schemas.microsoft.com/office/drawing/2014/main" id="{E44D23A8-BCFB-4CE4-8E61-59866A201B7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3848100"/>
            <a:ext cx="3581400" cy="2684463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>
    <p:fade thruBlk="1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47" name="Picture 7">
            <a:extLst>
              <a:ext uri="{FF2B5EF4-FFF2-40B4-BE49-F238E27FC236}">
                <a16:creationId xmlns:a16="http://schemas.microsoft.com/office/drawing/2014/main" id="{BA0A4F69-3950-4895-AC19-40F04342BE5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7888" y="3200400"/>
            <a:ext cx="3043237" cy="3581400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2643" name="Rectangle 3">
            <a:extLst>
              <a:ext uri="{FF2B5EF4-FFF2-40B4-BE49-F238E27FC236}">
                <a16:creationId xmlns:a16="http://schemas.microsoft.com/office/drawing/2014/main" id="{14B662C4-9983-4D2D-AE06-127B1458596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l-GR" altLang="el-GR"/>
              <a:t>Είδη μεταμόρφωσης</a:t>
            </a:r>
          </a:p>
        </p:txBody>
      </p:sp>
      <p:sp>
        <p:nvSpPr>
          <p:cNvPr id="112644" name="Rectangle 4">
            <a:extLst>
              <a:ext uri="{FF2B5EF4-FFF2-40B4-BE49-F238E27FC236}">
                <a16:creationId xmlns:a16="http://schemas.microsoft.com/office/drawing/2014/main" id="{685FBD8E-D291-4B7F-B8BC-E759A5BE54E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2400" y="1981200"/>
            <a:ext cx="8991600" cy="4114800"/>
          </a:xfrm>
          <a:noFill/>
          <a:ln/>
        </p:spPr>
        <p:txBody>
          <a:bodyPr/>
          <a:lstStyle/>
          <a:p>
            <a:pPr>
              <a:spcBef>
                <a:spcPct val="50000"/>
              </a:spcBef>
              <a:tabLst>
                <a:tab pos="2768600" algn="l"/>
              </a:tabLst>
            </a:pPr>
            <a:r>
              <a:rPr lang="el-GR" altLang="el-GR" b="1">
                <a:solidFill>
                  <a:srgbClr val="FF9933"/>
                </a:solidFill>
              </a:rPr>
              <a:t>Θερμική μεταμόρφωση ή επαφής</a:t>
            </a:r>
          </a:p>
          <a:p>
            <a:pPr marL="533400" lvl="1" indent="0">
              <a:spcBef>
                <a:spcPct val="30000"/>
              </a:spcBef>
              <a:buFont typeface="Wingdings" panose="05000000000000000000" pitchFamily="2" charset="2"/>
              <a:buNone/>
              <a:tabLst>
                <a:tab pos="2768600" algn="l"/>
              </a:tabLst>
            </a:pPr>
            <a:r>
              <a:rPr lang="el-GR" altLang="el-GR"/>
              <a:t>Περιβάλλοντα πετρώματα = </a:t>
            </a:r>
            <a:r>
              <a:rPr lang="el-GR" altLang="el-GR">
                <a:solidFill>
                  <a:srgbClr val="CCECFF"/>
                </a:solidFill>
              </a:rPr>
              <a:t>Αλλου είδους</a:t>
            </a:r>
            <a:r>
              <a:rPr lang="el-GR" altLang="el-GR"/>
              <a:t> =&gt;</a:t>
            </a:r>
            <a:br>
              <a:rPr lang="el-GR" altLang="el-GR"/>
            </a:br>
            <a:r>
              <a:rPr lang="el-GR" altLang="el-GR"/>
              <a:t>Μεταμορφωμένα = </a:t>
            </a:r>
            <a:r>
              <a:rPr lang="el-GR" altLang="el-GR">
                <a:solidFill>
                  <a:srgbClr val="CCECFF"/>
                </a:solidFill>
              </a:rPr>
              <a:t>Κερατίτες</a:t>
            </a:r>
            <a:endParaRPr lang="el-GR" altLang="el-GR" sz="2400">
              <a:solidFill>
                <a:srgbClr val="CCECFF"/>
              </a:solidFill>
            </a:endParaRPr>
          </a:p>
        </p:txBody>
      </p:sp>
      <p:sp>
        <p:nvSpPr>
          <p:cNvPr id="112645" name="AutoShape 5">
            <a:extLst>
              <a:ext uri="{FF2B5EF4-FFF2-40B4-BE49-F238E27FC236}">
                <a16:creationId xmlns:a16="http://schemas.microsoft.com/office/drawing/2014/main" id="{257065EE-A8BE-4BDA-AD29-45571E20E9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62663" y="5872163"/>
            <a:ext cx="2090737" cy="528637"/>
          </a:xfrm>
          <a:prstGeom prst="rightArrowCallout">
            <a:avLst>
              <a:gd name="adj1" fmla="val 38778"/>
              <a:gd name="adj2" fmla="val 27551"/>
              <a:gd name="adj3" fmla="val 73240"/>
              <a:gd name="adj4" fmla="val 78704"/>
            </a:avLst>
          </a:prstGeom>
          <a:solidFill>
            <a:srgbClr val="CCECFF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l-GR" altLang="el-GR" sz="2800">
                <a:solidFill>
                  <a:schemeClr val="bg2"/>
                </a:solidFill>
                <a:latin typeface="Arial" panose="020B0604020202020204" pitchFamily="34" charset="0"/>
              </a:rPr>
              <a:t>Κερατίτες</a:t>
            </a:r>
          </a:p>
        </p:txBody>
      </p:sp>
      <p:pic>
        <p:nvPicPr>
          <p:cNvPr id="112648" name="Picture 8">
            <a:extLst>
              <a:ext uri="{FF2B5EF4-FFF2-40B4-BE49-F238E27FC236}">
                <a16:creationId xmlns:a16="http://schemas.microsoft.com/office/drawing/2014/main" id="{77FA5B3D-EFBC-44B0-812F-8CDB8A973F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3810000"/>
            <a:ext cx="3657600" cy="2741613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>
    <p:fade thruBlk="1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7" name="Rectangle 3">
            <a:extLst>
              <a:ext uri="{FF2B5EF4-FFF2-40B4-BE49-F238E27FC236}">
                <a16:creationId xmlns:a16="http://schemas.microsoft.com/office/drawing/2014/main" id="{8971F9F9-C8EC-42F0-8F05-C70F5E825B0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l-GR" altLang="el-GR"/>
              <a:t>Βαθμός μεταμόρφωσης</a:t>
            </a:r>
          </a:p>
        </p:txBody>
      </p:sp>
      <p:sp>
        <p:nvSpPr>
          <p:cNvPr id="113668" name="Rectangle 4">
            <a:extLst>
              <a:ext uri="{FF2B5EF4-FFF2-40B4-BE49-F238E27FC236}">
                <a16:creationId xmlns:a16="http://schemas.microsoft.com/office/drawing/2014/main" id="{3D48D53A-22E0-4007-9275-09385C10276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2400" y="1981200"/>
            <a:ext cx="8991600" cy="4114800"/>
          </a:xfrm>
          <a:noFill/>
          <a:ln/>
        </p:spPr>
        <p:txBody>
          <a:bodyPr/>
          <a:lstStyle/>
          <a:p>
            <a:pPr>
              <a:spcBef>
                <a:spcPct val="50000"/>
              </a:spcBef>
              <a:tabLst>
                <a:tab pos="2768600" algn="l"/>
              </a:tabLst>
            </a:pPr>
            <a:r>
              <a:rPr lang="el-GR" altLang="el-GR" b="1">
                <a:solidFill>
                  <a:srgbClr val="FF9933"/>
                </a:solidFill>
              </a:rPr>
              <a:t>Βαθμός = Ένταση </a:t>
            </a:r>
            <a:r>
              <a:rPr lang="en-US" altLang="el-GR" b="1">
                <a:solidFill>
                  <a:srgbClr val="FF9933"/>
                </a:solidFill>
              </a:rPr>
              <a:t>P-T</a:t>
            </a:r>
          </a:p>
          <a:p>
            <a:pPr marL="863600" lvl="1" indent="-330200">
              <a:spcBef>
                <a:spcPct val="50000"/>
              </a:spcBef>
              <a:tabLst>
                <a:tab pos="2768600" algn="l"/>
              </a:tabLst>
            </a:pPr>
            <a:r>
              <a:rPr lang="el-GR" altLang="el-GR"/>
              <a:t>Χαμηλού βαθμού</a:t>
            </a:r>
          </a:p>
          <a:p>
            <a:pPr marL="863600" lvl="1" indent="-330200">
              <a:spcBef>
                <a:spcPct val="50000"/>
              </a:spcBef>
              <a:tabLst>
                <a:tab pos="2768600" algn="l"/>
              </a:tabLst>
            </a:pPr>
            <a:r>
              <a:rPr lang="el-GR" altLang="el-GR"/>
              <a:t>Μέσου βαθμού</a:t>
            </a:r>
          </a:p>
          <a:p>
            <a:pPr marL="863600" lvl="1" indent="-330200">
              <a:spcBef>
                <a:spcPct val="50000"/>
              </a:spcBef>
              <a:tabLst>
                <a:tab pos="2768600" algn="l"/>
              </a:tabLst>
            </a:pPr>
            <a:r>
              <a:rPr lang="el-GR" altLang="el-GR"/>
              <a:t>Υψηλού βαθμού</a:t>
            </a:r>
            <a:endParaRPr lang="el-GR" altLang="el-GR" sz="2400"/>
          </a:p>
        </p:txBody>
      </p:sp>
      <p:pic>
        <p:nvPicPr>
          <p:cNvPr id="113670" name="Picture 6">
            <a:extLst>
              <a:ext uri="{FF2B5EF4-FFF2-40B4-BE49-F238E27FC236}">
                <a16:creationId xmlns:a16="http://schemas.microsoft.com/office/drawing/2014/main" id="{D763ECA6-71A9-422F-A732-11B1FF9E603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3124200"/>
            <a:ext cx="4622800" cy="3529013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>
    <p:fade thruBlk="1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>
            <a:extLst>
              <a:ext uri="{FF2B5EF4-FFF2-40B4-BE49-F238E27FC236}">
                <a16:creationId xmlns:a16="http://schemas.microsoft.com/office/drawing/2014/main" id="{0BFC5E2F-9CAF-43CF-B51C-AF1E30B4A6F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l-GR" altLang="el-GR"/>
              <a:t>Προϊούσα-Ανάδρομη</a:t>
            </a:r>
          </a:p>
        </p:txBody>
      </p:sp>
      <p:pic>
        <p:nvPicPr>
          <p:cNvPr id="123908" name="Picture 4">
            <a:extLst>
              <a:ext uri="{FF2B5EF4-FFF2-40B4-BE49-F238E27FC236}">
                <a16:creationId xmlns:a16="http://schemas.microsoft.com/office/drawing/2014/main" id="{89045C83-EFE2-4942-8EB9-AC5CFE1B53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2133600"/>
            <a:ext cx="5611813" cy="4283075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3910" name="AutoShape 6">
            <a:extLst>
              <a:ext uri="{FF2B5EF4-FFF2-40B4-BE49-F238E27FC236}">
                <a16:creationId xmlns:a16="http://schemas.microsoft.com/office/drawing/2014/main" id="{2C5446EA-B14C-4D18-9169-B8DACDF9FEC0}"/>
              </a:ext>
            </a:extLst>
          </p:cNvPr>
          <p:cNvSpPr>
            <a:spLocks noChangeArrowheads="1"/>
          </p:cNvSpPr>
          <p:nvPr/>
        </p:nvSpPr>
        <p:spPr bwMode="auto">
          <a:xfrm rot="2341048">
            <a:off x="2971800" y="3733800"/>
            <a:ext cx="3863975" cy="957263"/>
          </a:xfrm>
          <a:prstGeom prst="rightArrow">
            <a:avLst>
              <a:gd name="adj1" fmla="val 50000"/>
              <a:gd name="adj2" fmla="val 100912"/>
            </a:avLst>
          </a:prstGeom>
          <a:solidFill>
            <a:schemeClr val="tx1">
              <a:alpha val="50000"/>
            </a:schemeClr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el-GR" altLang="el-GR" sz="2800">
                <a:solidFill>
                  <a:srgbClr val="FF0000"/>
                </a:solidFill>
                <a:latin typeface="Arial" panose="020B0604020202020204" pitchFamily="34" charset="0"/>
              </a:rPr>
              <a:t>Προϊούσα</a:t>
            </a:r>
          </a:p>
        </p:txBody>
      </p:sp>
      <p:sp>
        <p:nvSpPr>
          <p:cNvPr id="123912" name="AutoShape 8">
            <a:extLst>
              <a:ext uri="{FF2B5EF4-FFF2-40B4-BE49-F238E27FC236}">
                <a16:creationId xmlns:a16="http://schemas.microsoft.com/office/drawing/2014/main" id="{96523764-93DA-4C78-AECB-D279229FA498}"/>
              </a:ext>
            </a:extLst>
          </p:cNvPr>
          <p:cNvSpPr>
            <a:spLocks noChangeArrowheads="1"/>
          </p:cNvSpPr>
          <p:nvPr/>
        </p:nvSpPr>
        <p:spPr bwMode="auto">
          <a:xfrm rot="2341048">
            <a:off x="2057400" y="4191000"/>
            <a:ext cx="3863975" cy="957263"/>
          </a:xfrm>
          <a:prstGeom prst="leftArrow">
            <a:avLst>
              <a:gd name="adj1" fmla="val 50000"/>
              <a:gd name="adj2" fmla="val 100912"/>
            </a:avLst>
          </a:prstGeom>
          <a:solidFill>
            <a:schemeClr val="tx1">
              <a:alpha val="50000"/>
            </a:schemeClr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el-GR" altLang="el-GR" sz="2800">
                <a:solidFill>
                  <a:srgbClr val="FF0000"/>
                </a:solidFill>
                <a:latin typeface="Arial" panose="020B0604020202020204" pitchFamily="34" charset="0"/>
              </a:rPr>
              <a:t>Ανάδρομη</a:t>
            </a:r>
          </a:p>
        </p:txBody>
      </p:sp>
    </p:spTree>
  </p:cSld>
  <p:clrMapOvr>
    <a:masterClrMapping/>
  </p:clrMapOvr>
  <p:transition spd="med">
    <p:fade thruBlk="1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>
            <a:extLst>
              <a:ext uri="{FF2B5EF4-FFF2-40B4-BE49-F238E27FC236}">
                <a16:creationId xmlns:a16="http://schemas.microsoft.com/office/drawing/2014/main" id="{3AF1545A-23E3-44F1-A6A9-DA573E1FFC2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2400" y="593725"/>
            <a:ext cx="8802688" cy="641350"/>
          </a:xfrm>
          <a:noFill/>
          <a:ln/>
        </p:spPr>
        <p:txBody>
          <a:bodyPr/>
          <a:lstStyle/>
          <a:p>
            <a:r>
              <a:rPr lang="el-GR" altLang="el-GR" sz="3600"/>
              <a:t>Κυριότερα μεταμορφωμένα πετρώματα</a:t>
            </a:r>
          </a:p>
        </p:txBody>
      </p:sp>
      <p:graphicFrame>
        <p:nvGraphicFramePr>
          <p:cNvPr id="96383" name="Group 127">
            <a:extLst>
              <a:ext uri="{FF2B5EF4-FFF2-40B4-BE49-F238E27FC236}">
                <a16:creationId xmlns:a16="http://schemas.microsoft.com/office/drawing/2014/main" id="{BC8B80ED-D774-4F0C-B8D8-9B38CB101005}"/>
              </a:ext>
            </a:extLst>
          </p:cNvPr>
          <p:cNvGraphicFramePr>
            <a:graphicFrameLocks noGrp="1"/>
          </p:cNvGraphicFramePr>
          <p:nvPr/>
        </p:nvGraphicFramePr>
        <p:xfrm>
          <a:off x="152400" y="1905000"/>
          <a:ext cx="8915400" cy="4462463"/>
        </p:xfrm>
        <a:graphic>
          <a:graphicData uri="http://schemas.openxmlformats.org/drawingml/2006/table">
            <a:tbl>
              <a:tblPr/>
              <a:tblGrid>
                <a:gridCol w="1371600">
                  <a:extLst>
                    <a:ext uri="{9D8B030D-6E8A-4147-A177-3AD203B41FA5}">
                      <a16:colId xmlns:a16="http://schemas.microsoft.com/office/drawing/2014/main" val="2388668929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99031124"/>
                    </a:ext>
                  </a:extLst>
                </a:gridCol>
                <a:gridCol w="2590800">
                  <a:extLst>
                    <a:ext uri="{9D8B030D-6E8A-4147-A177-3AD203B41FA5}">
                      <a16:colId xmlns:a16="http://schemas.microsoft.com/office/drawing/2014/main" val="3280302201"/>
                    </a:ext>
                  </a:extLst>
                </a:gridCol>
                <a:gridCol w="2667000">
                  <a:extLst>
                    <a:ext uri="{9D8B030D-6E8A-4147-A177-3AD203B41FA5}">
                      <a16:colId xmlns:a16="http://schemas.microsoft.com/office/drawing/2014/main" val="1122175260"/>
                    </a:ext>
                  </a:extLst>
                </a:gridCol>
              </a:tblGrid>
              <a:tr h="2524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CCFF33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99CC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l-GR" altLang="el-GR" sz="1800" b="0" i="0" u="none" strike="noStrike" cap="none" normalizeH="0" baseline="0">
                        <a:ln>
                          <a:noFill/>
                        </a:ln>
                        <a:solidFill>
                          <a:srgbClr val="01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CCFF33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99CC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l-GR" altLang="el-GR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panose="020B0604020202020204" pitchFamily="34" charset="0"/>
                        </a:rPr>
                        <a:t>Φυλλίτης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CCFF33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99CC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l-GR" altLang="el-GR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panose="020B0604020202020204" pitchFamily="34" charset="0"/>
                        </a:rPr>
                        <a:t>Μαρμαρυγιακός σχιστόλιθος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CCFF33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99CC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l-GR" altLang="el-GR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panose="020B0604020202020204" pitchFamily="34" charset="0"/>
                        </a:rPr>
                        <a:t>Γνεύσιος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4466858"/>
                  </a:ext>
                </a:extLst>
              </a:tr>
              <a:tr h="18462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CCFF33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99CC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l-GR" altLang="el-GR" sz="1800" b="0" i="0" u="none" strike="noStrike" cap="none" normalizeH="0" baseline="0">
                        <a:ln>
                          <a:noFill/>
                        </a:ln>
                        <a:solidFill>
                          <a:srgbClr val="01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CCFF33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99CC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l-GR" altLang="el-GR" sz="1800" b="0" i="0" u="none" strike="noStrike" cap="none" normalizeH="0" baseline="0">
                        <a:ln>
                          <a:noFill/>
                        </a:ln>
                        <a:solidFill>
                          <a:srgbClr val="01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CCFF33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99CC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l-GR" altLang="el-GR" sz="1800" b="0" i="0" u="none" strike="noStrike" cap="none" normalizeH="0" baseline="0">
                        <a:ln>
                          <a:noFill/>
                        </a:ln>
                        <a:solidFill>
                          <a:srgbClr val="01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CCFF33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99CC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l-GR" altLang="el-GR" sz="1800" b="0" i="0" u="none" strike="noStrike" cap="none" normalizeH="0" baseline="0">
                        <a:ln>
                          <a:noFill/>
                        </a:ln>
                        <a:solidFill>
                          <a:srgbClr val="01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3032485"/>
                  </a:ext>
                </a:extLst>
              </a:tr>
              <a:tr h="3048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CCFF33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99CC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l-GR" altLang="el-GR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10000"/>
                          </a:solidFill>
                          <a:effectLst/>
                          <a:latin typeface="Arial" panose="020B0604020202020204" pitchFamily="34" charset="0"/>
                        </a:rPr>
                        <a:t>Ιστός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CCFF33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99CC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l-GR" altLang="el-GR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10000"/>
                          </a:solidFill>
                          <a:effectLst/>
                          <a:latin typeface="Arial" panose="020B0604020202020204" pitchFamily="34" charset="0"/>
                        </a:rPr>
                        <a:t>Σχιστοφυής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CCFF33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99CC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l-GR" altLang="el-GR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10000"/>
                          </a:solidFill>
                          <a:effectLst/>
                          <a:latin typeface="Arial" panose="020B0604020202020204" pitchFamily="34" charset="0"/>
                        </a:rPr>
                        <a:t>Σχιστοφυής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CCFF33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99CC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l-GR" altLang="el-GR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10000"/>
                          </a:solidFill>
                          <a:effectLst/>
                          <a:latin typeface="Arial" panose="020B0604020202020204" pitchFamily="34" charset="0"/>
                        </a:rPr>
                        <a:t>Γνευσιοειδής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953549"/>
                  </a:ext>
                </a:extLst>
              </a:tr>
              <a:tr h="3048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CCFF33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99CC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l-GR" altLang="el-GR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10000"/>
                          </a:solidFill>
                          <a:effectLst/>
                          <a:latin typeface="Arial" panose="020B0604020202020204" pitchFamily="34" charset="0"/>
                        </a:rPr>
                        <a:t>Συστατικά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CCFF33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99CC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l-GR" altLang="el-GR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10000"/>
                          </a:solidFill>
                          <a:effectLst/>
                          <a:latin typeface="Arial" panose="020B0604020202020204" pitchFamily="34" charset="0"/>
                        </a:rPr>
                        <a:t>Μαρμαρυγίες (σερικίτης)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CCFF33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99CC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l-GR" altLang="el-GR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10000"/>
                          </a:solidFill>
                          <a:effectLst/>
                          <a:latin typeface="Arial" panose="020B0604020202020204" pitchFamily="34" charset="0"/>
                        </a:rPr>
                        <a:t>Μαρμαρυγίες, Χαλαζίας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CCFF33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99CC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l-GR" altLang="el-GR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10000"/>
                          </a:solidFill>
                          <a:effectLst/>
                          <a:latin typeface="Arial" panose="020B0604020202020204" pitchFamily="34" charset="0"/>
                        </a:rPr>
                        <a:t>Χαλαζίας, Αστριοι, Μαρμαρυγίες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3575060"/>
                  </a:ext>
                </a:extLst>
              </a:tr>
              <a:tr h="3048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CCFF33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99CC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l-GR" altLang="el-GR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10000"/>
                          </a:solidFill>
                          <a:effectLst/>
                          <a:latin typeface="Arial" panose="020B0604020202020204" pitchFamily="34" charset="0"/>
                        </a:rPr>
                        <a:t>Αρχικό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CCFF33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99CC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l-GR" altLang="el-GR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10000"/>
                          </a:solidFill>
                          <a:effectLst/>
                          <a:latin typeface="Arial" panose="020B0604020202020204" pitchFamily="34" charset="0"/>
                        </a:rPr>
                        <a:t>Αργιλικά ιζήματα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CCFF33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99CC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l-GR" altLang="el-GR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10000"/>
                          </a:solidFill>
                          <a:effectLst/>
                          <a:latin typeface="Arial" panose="020B0604020202020204" pitchFamily="34" charset="0"/>
                        </a:rPr>
                        <a:t>Αργιλικά ιζήματα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CCFF33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99CC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l-GR" altLang="el-GR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10000"/>
                          </a:solidFill>
                          <a:effectLst/>
                          <a:latin typeface="Arial" panose="020B0604020202020204" pitchFamily="34" charset="0"/>
                        </a:rPr>
                        <a:t>Γρανίτης (όρθο)</a:t>
                      </a:r>
                      <a:br>
                        <a:rPr kumimoji="0" lang="el-GR" altLang="el-GR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1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kumimoji="0" lang="el-GR" altLang="el-GR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10000"/>
                          </a:solidFill>
                          <a:effectLst/>
                          <a:latin typeface="Arial" panose="020B0604020202020204" pitchFamily="34" charset="0"/>
                        </a:rPr>
                        <a:t> Αργιλικά (πάρα)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2603300"/>
                  </a:ext>
                </a:extLst>
              </a:tr>
            </a:tbl>
          </a:graphicData>
        </a:graphic>
      </p:graphicFrame>
      <p:pic>
        <p:nvPicPr>
          <p:cNvPr id="96358" name="Picture 102">
            <a:extLst>
              <a:ext uri="{FF2B5EF4-FFF2-40B4-BE49-F238E27FC236}">
                <a16:creationId xmlns:a16="http://schemas.microsoft.com/office/drawing/2014/main" id="{1CD5A808-C2F2-4BDF-8945-F7E9A8D77A5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2809875"/>
            <a:ext cx="2143125" cy="1609725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6359" name="Picture 103">
            <a:extLst>
              <a:ext uri="{FF2B5EF4-FFF2-40B4-BE49-F238E27FC236}">
                <a16:creationId xmlns:a16="http://schemas.microsoft.com/office/drawing/2014/main" id="{77088113-B807-46F8-B5CF-CCB68D2C63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2819400"/>
            <a:ext cx="2143125" cy="1609725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6360" name="Picture 104">
            <a:extLst>
              <a:ext uri="{FF2B5EF4-FFF2-40B4-BE49-F238E27FC236}">
                <a16:creationId xmlns:a16="http://schemas.microsoft.com/office/drawing/2014/main" id="{F9EA0CDF-7D18-455C-AD22-7E8A64F51B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2819400"/>
            <a:ext cx="2152650" cy="1609725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>
    <p:fade thruBlk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F9B668BF-6473-4139-8081-5C3C1C9851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225" y="2667000"/>
            <a:ext cx="4295775" cy="3095625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7" name="Rectangle 3">
            <a:extLst>
              <a:ext uri="{FF2B5EF4-FFF2-40B4-BE49-F238E27FC236}">
                <a16:creationId xmlns:a16="http://schemas.microsoft.com/office/drawing/2014/main" id="{BCEC5C97-DF81-4935-8FB5-536C1CF5DFB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l-GR" altLang="el-GR"/>
              <a:t>Τι είναι</a:t>
            </a:r>
          </a:p>
        </p:txBody>
      </p:sp>
      <p:graphicFrame>
        <p:nvGraphicFramePr>
          <p:cNvPr id="1051" name="Group 27">
            <a:extLst>
              <a:ext uri="{FF2B5EF4-FFF2-40B4-BE49-F238E27FC236}">
                <a16:creationId xmlns:a16="http://schemas.microsoft.com/office/drawing/2014/main" id="{A4B5EE3B-520E-4F0C-A6B1-1685A78DE490}"/>
              </a:ext>
            </a:extLst>
          </p:cNvPr>
          <p:cNvGraphicFramePr>
            <a:graphicFrameLocks noGrp="1"/>
          </p:cNvGraphicFramePr>
          <p:nvPr/>
        </p:nvGraphicFramePr>
        <p:xfrm>
          <a:off x="4876800" y="1828800"/>
          <a:ext cx="4114800" cy="4606925"/>
        </p:xfrm>
        <a:graphic>
          <a:graphicData uri="http://schemas.openxmlformats.org/drawingml/2006/table">
            <a:tbl>
              <a:tblPr/>
              <a:tblGrid>
                <a:gridCol w="4114800">
                  <a:extLst>
                    <a:ext uri="{9D8B030D-6E8A-4147-A177-3AD203B41FA5}">
                      <a16:colId xmlns:a16="http://schemas.microsoft.com/office/drawing/2014/main" val="1276034322"/>
                    </a:ext>
                  </a:extLst>
                </a:gridCol>
              </a:tblGrid>
              <a:tr h="6048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CCFF33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99CC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l-GR" altLang="el-GR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Πηγή του υλικού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7903623"/>
                  </a:ext>
                </a:extLst>
              </a:tr>
              <a:tr h="17573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CCFF33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99CC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l-GR" altLang="el-G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anose="020B0604020202020204" pitchFamily="34" charset="0"/>
                        </a:rPr>
                        <a:t>Προϋπάρχοντα πετρώματα κάτω από </a:t>
                      </a:r>
                      <a:r>
                        <a:rPr kumimoji="0" lang="el-GR" altLang="el-GR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anose="020B0604020202020204" pitchFamily="34" charset="0"/>
                        </a:rPr>
                        <a:t>διάφορες συνθήκες </a:t>
                      </a:r>
                      <a:r>
                        <a:rPr kumimoji="0" lang="en-US" altLang="el-GR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anose="020B0604020202020204" pitchFamily="34" charset="0"/>
                        </a:rPr>
                        <a:t>P-T</a:t>
                      </a:r>
                      <a:r>
                        <a:rPr kumimoji="0" lang="en-US" altLang="el-G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kumimoji="0" lang="el-GR" altLang="el-G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anose="020B0604020202020204" pitchFamily="34" charset="0"/>
                        </a:rPr>
                        <a:t>στο φλοιό ή στον άνω μανδύα.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544904"/>
                  </a:ext>
                </a:extLst>
              </a:tr>
              <a:tr h="6048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CCFF33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99CC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l-GR" altLang="el-GR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Διαδικασία γένεσης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8849852"/>
                  </a:ext>
                </a:extLst>
              </a:tr>
              <a:tr h="16398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CCFF33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99CC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l-GR" altLang="el-GR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anose="020B0604020202020204" pitchFamily="34" charset="0"/>
                        </a:rPr>
                        <a:t>Ιστολογικές, ορυκτολογικές </a:t>
                      </a:r>
                      <a:r>
                        <a:rPr kumimoji="0" lang="el-GR" altLang="el-G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anose="020B0604020202020204" pitchFamily="34" charset="0"/>
                        </a:rPr>
                        <a:t>και</a:t>
                      </a:r>
                      <a:r>
                        <a:rPr kumimoji="0" lang="el-GR" altLang="el-GR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anose="020B0604020202020204" pitchFamily="34" charset="0"/>
                        </a:rPr>
                        <a:t> χημικές </a:t>
                      </a:r>
                      <a:r>
                        <a:rPr kumimoji="0" lang="el-GR" altLang="el-G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anose="020B0604020202020204" pitchFamily="34" charset="0"/>
                        </a:rPr>
                        <a:t>μεταβολές</a:t>
                      </a:r>
                      <a:r>
                        <a:rPr kumimoji="0" lang="el-GR" altLang="el-GR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anose="020B0604020202020204" pitchFamily="34" charset="0"/>
                        </a:rPr>
                        <a:t> χωρίς </a:t>
                      </a:r>
                      <a:r>
                        <a:rPr kumimoji="0" lang="el-GR" altLang="el-G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anose="020B0604020202020204" pitchFamily="34" charset="0"/>
                        </a:rPr>
                        <a:t>να περάσουν</a:t>
                      </a:r>
                      <a:r>
                        <a:rPr kumimoji="0" lang="el-GR" altLang="el-GR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anose="020B0604020202020204" pitchFamily="34" charset="0"/>
                        </a:rPr>
                        <a:t> το στάδιο της τήξης.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5417772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>
    <p:fade thruBlk="1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>
            <a:extLst>
              <a:ext uri="{FF2B5EF4-FFF2-40B4-BE49-F238E27FC236}">
                <a16:creationId xmlns:a16="http://schemas.microsoft.com/office/drawing/2014/main" id="{C86D33E6-598B-4E5D-B28B-20CA7B73D64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2400" y="593725"/>
            <a:ext cx="8802688" cy="641350"/>
          </a:xfrm>
          <a:noFill/>
          <a:ln/>
        </p:spPr>
        <p:txBody>
          <a:bodyPr/>
          <a:lstStyle/>
          <a:p>
            <a:r>
              <a:rPr lang="el-GR" altLang="el-GR" sz="3600"/>
              <a:t>Κυριότερα μεταμορφωμένα πετρώματα</a:t>
            </a:r>
          </a:p>
        </p:txBody>
      </p:sp>
      <p:graphicFrame>
        <p:nvGraphicFramePr>
          <p:cNvPr id="114757" name="Group 69">
            <a:extLst>
              <a:ext uri="{FF2B5EF4-FFF2-40B4-BE49-F238E27FC236}">
                <a16:creationId xmlns:a16="http://schemas.microsoft.com/office/drawing/2014/main" id="{52B63660-6BC8-44FA-87B0-3737632677BE}"/>
              </a:ext>
            </a:extLst>
          </p:cNvPr>
          <p:cNvGraphicFramePr>
            <a:graphicFrameLocks noGrp="1"/>
          </p:cNvGraphicFramePr>
          <p:nvPr/>
        </p:nvGraphicFramePr>
        <p:xfrm>
          <a:off x="152400" y="1905000"/>
          <a:ext cx="8610600" cy="3762375"/>
        </p:xfrm>
        <a:graphic>
          <a:graphicData uri="http://schemas.openxmlformats.org/drawingml/2006/table">
            <a:tbl>
              <a:tblPr/>
              <a:tblGrid>
                <a:gridCol w="1371600">
                  <a:extLst>
                    <a:ext uri="{9D8B030D-6E8A-4147-A177-3AD203B41FA5}">
                      <a16:colId xmlns:a16="http://schemas.microsoft.com/office/drawing/2014/main" val="4126999420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2140379688"/>
                    </a:ext>
                  </a:extLst>
                </a:gridCol>
                <a:gridCol w="3733800">
                  <a:extLst>
                    <a:ext uri="{9D8B030D-6E8A-4147-A177-3AD203B41FA5}">
                      <a16:colId xmlns:a16="http://schemas.microsoft.com/office/drawing/2014/main" val="989083004"/>
                    </a:ext>
                  </a:extLst>
                </a:gridCol>
              </a:tblGrid>
              <a:tr h="2524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CCFF33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99CC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l-GR" altLang="el-GR" sz="1800" b="0" i="0" u="none" strike="noStrike" cap="none" normalizeH="0" baseline="0">
                        <a:ln>
                          <a:noFill/>
                        </a:ln>
                        <a:solidFill>
                          <a:srgbClr val="01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CCFF33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99CC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l-GR" altLang="el-GR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panose="020B0604020202020204" pitchFamily="34" charset="0"/>
                        </a:rPr>
                        <a:t>Χαλαζίτης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CCFF33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99CC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l-GR" altLang="el-GR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panose="020B0604020202020204" pitchFamily="34" charset="0"/>
                        </a:rPr>
                        <a:t>Πρασινοσχιστόλιθος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8869352"/>
                  </a:ext>
                </a:extLst>
              </a:tr>
              <a:tr h="25161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CCFF33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99CC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l-GR" altLang="el-GR" sz="1800" b="0" i="0" u="none" strike="noStrike" cap="none" normalizeH="0" baseline="0">
                        <a:ln>
                          <a:noFill/>
                        </a:ln>
                        <a:solidFill>
                          <a:srgbClr val="01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CCFF33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99CC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l-GR" altLang="el-GR" sz="1800" b="0" i="0" u="none" strike="noStrike" cap="none" normalizeH="0" baseline="0">
                        <a:ln>
                          <a:noFill/>
                        </a:ln>
                        <a:solidFill>
                          <a:srgbClr val="01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CCFF33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99CC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l-GR" altLang="el-GR" sz="1800" b="0" i="0" u="none" strike="noStrike" cap="none" normalizeH="0" baseline="0">
                        <a:ln>
                          <a:noFill/>
                        </a:ln>
                        <a:solidFill>
                          <a:srgbClr val="01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3417623"/>
                  </a:ext>
                </a:extLst>
              </a:tr>
              <a:tr h="3952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CCFF33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99CC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l-GR" altLang="el-GR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10000"/>
                          </a:solidFill>
                          <a:effectLst/>
                          <a:latin typeface="Arial" panose="020B0604020202020204" pitchFamily="34" charset="0"/>
                        </a:rPr>
                        <a:t>Συστατικά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CCFF33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99CC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l-GR" altLang="el-GR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10000"/>
                          </a:solidFill>
                          <a:effectLst/>
                          <a:latin typeface="Arial" panose="020B0604020202020204" pitchFamily="34" charset="0"/>
                        </a:rPr>
                        <a:t>Χαλαζίας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CCFF33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99CC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l-GR" altLang="el-GR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Αλβίτης, Χλωρίτης, Επίδοτο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7917426"/>
                  </a:ext>
                </a:extLst>
              </a:tr>
              <a:tr h="1809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CCFF33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99CC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l-GR" altLang="el-GR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10000"/>
                          </a:solidFill>
                          <a:effectLst/>
                          <a:latin typeface="Arial" panose="020B0604020202020204" pitchFamily="34" charset="0"/>
                        </a:rPr>
                        <a:t>Αρχικό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CCFF33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99CC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l-GR" altLang="el-GR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10000"/>
                          </a:solidFill>
                          <a:effectLst/>
                          <a:latin typeface="Arial" panose="020B0604020202020204" pitchFamily="34" charset="0"/>
                        </a:rPr>
                        <a:t>Ψαμμίτες, Χαλαζιακές φλέβες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CCFF33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99CC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l-GR" altLang="el-GR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Βασικά (γάββροι, βασάλτες)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0939467"/>
                  </a:ext>
                </a:extLst>
              </a:tr>
            </a:tbl>
          </a:graphicData>
        </a:graphic>
      </p:graphicFrame>
      <p:pic>
        <p:nvPicPr>
          <p:cNvPr id="114756" name="Picture 68">
            <a:extLst>
              <a:ext uri="{FF2B5EF4-FFF2-40B4-BE49-F238E27FC236}">
                <a16:creationId xmlns:a16="http://schemas.microsoft.com/office/drawing/2014/main" id="{9688F8C4-2DED-4473-A3F6-88F05D8039C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6875" y="2524125"/>
            <a:ext cx="2828925" cy="2124075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4758" name="Picture 70">
            <a:extLst>
              <a:ext uri="{FF2B5EF4-FFF2-40B4-BE49-F238E27FC236}">
                <a16:creationId xmlns:a16="http://schemas.microsoft.com/office/drawing/2014/main" id="{666BF77D-D561-4964-A0DE-E2B1B51A0E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2524125"/>
            <a:ext cx="2828925" cy="2124075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>
    <p:fade thruBlk="1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>
            <a:extLst>
              <a:ext uri="{FF2B5EF4-FFF2-40B4-BE49-F238E27FC236}">
                <a16:creationId xmlns:a16="http://schemas.microsoft.com/office/drawing/2014/main" id="{0C3FFA19-A5B0-45B7-8A31-91BFF5E7C79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2400" y="593725"/>
            <a:ext cx="8802688" cy="641350"/>
          </a:xfrm>
          <a:noFill/>
          <a:ln/>
        </p:spPr>
        <p:txBody>
          <a:bodyPr/>
          <a:lstStyle/>
          <a:p>
            <a:r>
              <a:rPr lang="el-GR" altLang="el-GR" sz="3600"/>
              <a:t>Κυριότερα μεταμορφωμένα πετρώματα</a:t>
            </a:r>
          </a:p>
        </p:txBody>
      </p:sp>
      <p:graphicFrame>
        <p:nvGraphicFramePr>
          <p:cNvPr id="115740" name="Group 28">
            <a:extLst>
              <a:ext uri="{FF2B5EF4-FFF2-40B4-BE49-F238E27FC236}">
                <a16:creationId xmlns:a16="http://schemas.microsoft.com/office/drawing/2014/main" id="{FAADCFF5-7CFD-40D9-84DF-0AC0E7ECEDF8}"/>
              </a:ext>
            </a:extLst>
          </p:cNvPr>
          <p:cNvGraphicFramePr>
            <a:graphicFrameLocks noGrp="1"/>
          </p:cNvGraphicFramePr>
          <p:nvPr/>
        </p:nvGraphicFramePr>
        <p:xfrm>
          <a:off x="152400" y="1905000"/>
          <a:ext cx="8610600" cy="4295775"/>
        </p:xfrm>
        <a:graphic>
          <a:graphicData uri="http://schemas.openxmlformats.org/drawingml/2006/table">
            <a:tbl>
              <a:tblPr/>
              <a:tblGrid>
                <a:gridCol w="1371600">
                  <a:extLst>
                    <a:ext uri="{9D8B030D-6E8A-4147-A177-3AD203B41FA5}">
                      <a16:colId xmlns:a16="http://schemas.microsoft.com/office/drawing/2014/main" val="1148683573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3648645202"/>
                    </a:ext>
                  </a:extLst>
                </a:gridCol>
                <a:gridCol w="3733800">
                  <a:extLst>
                    <a:ext uri="{9D8B030D-6E8A-4147-A177-3AD203B41FA5}">
                      <a16:colId xmlns:a16="http://schemas.microsoft.com/office/drawing/2014/main" val="3465257604"/>
                    </a:ext>
                  </a:extLst>
                </a:gridCol>
              </a:tblGrid>
              <a:tr h="2524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CCFF33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99CC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l-GR" altLang="el-GR" sz="1800" b="0" i="0" u="none" strike="noStrike" cap="none" normalizeH="0" baseline="0">
                        <a:ln>
                          <a:noFill/>
                        </a:ln>
                        <a:solidFill>
                          <a:srgbClr val="01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CCFF33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99CC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l-GR" altLang="el-GR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panose="020B0604020202020204" pitchFamily="34" charset="0"/>
                        </a:rPr>
                        <a:t>Αμφιβολίτης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CCFF33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99CC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l-GR" altLang="el-GR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panose="020B0604020202020204" pitchFamily="34" charset="0"/>
                        </a:rPr>
                        <a:t>Αμφιβολιτικός σχιστόλιθος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6727027"/>
                  </a:ext>
                </a:extLst>
              </a:tr>
              <a:tr h="23796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CCFF33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99CC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l-GR" altLang="el-GR" sz="1800" b="0" i="0" u="none" strike="noStrike" cap="none" normalizeH="0" baseline="0">
                        <a:ln>
                          <a:noFill/>
                        </a:ln>
                        <a:solidFill>
                          <a:srgbClr val="01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CCFF33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99CC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l-GR" altLang="el-GR" sz="1800" b="0" i="0" u="none" strike="noStrike" cap="none" normalizeH="0" baseline="0">
                        <a:ln>
                          <a:noFill/>
                        </a:ln>
                        <a:solidFill>
                          <a:srgbClr val="01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CCFF33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99CC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l-GR" altLang="el-GR" sz="1800" b="0" i="0" u="none" strike="noStrike" cap="none" normalizeH="0" baseline="0">
                        <a:ln>
                          <a:noFill/>
                        </a:ln>
                        <a:solidFill>
                          <a:srgbClr val="01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4028982"/>
                  </a:ext>
                </a:extLst>
              </a:tr>
              <a:tr h="3952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CCFF33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99CC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l-GR" altLang="el-GR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10000"/>
                          </a:solidFill>
                          <a:effectLst/>
                          <a:latin typeface="Arial" panose="020B0604020202020204" pitchFamily="34" charset="0"/>
                        </a:rPr>
                        <a:t>Συστατικά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CCFF33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99CC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l-GR" altLang="el-GR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10000"/>
                          </a:solidFill>
                          <a:effectLst/>
                          <a:latin typeface="Arial" panose="020B0604020202020204" pitchFamily="34" charset="0"/>
                        </a:rPr>
                        <a:t>Κεροστίλβη, Πλαγιόκλαστα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CCFF33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99CC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l-GR" altLang="el-GR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Αμφίβολος (ακτινόλιθος)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02523"/>
                  </a:ext>
                </a:extLst>
              </a:tr>
              <a:tr h="1809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CCFF33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99CC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l-GR" altLang="el-GR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10000"/>
                          </a:solidFill>
                          <a:effectLst/>
                          <a:latin typeface="Arial" panose="020B0604020202020204" pitchFamily="34" charset="0"/>
                        </a:rPr>
                        <a:t>Αρχικό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CCFF33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99CC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l-GR" altLang="el-GR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10000"/>
                          </a:solidFill>
                          <a:effectLst/>
                          <a:latin typeface="Arial" panose="020B0604020202020204" pitchFamily="34" charset="0"/>
                        </a:rPr>
                        <a:t>Βασικά (γάββροι, βασάλτες), Ca-Mg αργιλικά ιζήματα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CCFF33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99CC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l-GR" altLang="el-GR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10000"/>
                          </a:solidFill>
                          <a:effectLst/>
                          <a:latin typeface="Arial" panose="020B0604020202020204" pitchFamily="34" charset="0"/>
                        </a:rPr>
                        <a:t>Βασικά (γάββροι, βασάλτες), Ca-Mg αργιλικά ιζήματα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3960784"/>
                  </a:ext>
                </a:extLst>
              </a:tr>
            </a:tbl>
          </a:graphicData>
        </a:graphic>
      </p:graphicFrame>
      <p:pic>
        <p:nvPicPr>
          <p:cNvPr id="115739" name="Picture 27">
            <a:extLst>
              <a:ext uri="{FF2B5EF4-FFF2-40B4-BE49-F238E27FC236}">
                <a16:creationId xmlns:a16="http://schemas.microsoft.com/office/drawing/2014/main" id="{4EC7396B-D35D-431E-A442-20DD1044B9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2895600"/>
            <a:ext cx="2828925" cy="2124075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5742" name="Picture 30">
            <a:extLst>
              <a:ext uri="{FF2B5EF4-FFF2-40B4-BE49-F238E27FC236}">
                <a16:creationId xmlns:a16="http://schemas.microsoft.com/office/drawing/2014/main" id="{1865EC5C-3176-413A-BB27-0ADE47D2E5E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2895600"/>
            <a:ext cx="2828925" cy="2124075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>
    <p:fade thruBlk="1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>
            <a:extLst>
              <a:ext uri="{FF2B5EF4-FFF2-40B4-BE49-F238E27FC236}">
                <a16:creationId xmlns:a16="http://schemas.microsoft.com/office/drawing/2014/main" id="{E9026FEF-140B-4392-92AB-1D1F85997EB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2400" y="593725"/>
            <a:ext cx="8802688" cy="641350"/>
          </a:xfrm>
          <a:noFill/>
          <a:ln/>
        </p:spPr>
        <p:txBody>
          <a:bodyPr/>
          <a:lstStyle/>
          <a:p>
            <a:r>
              <a:rPr lang="el-GR" altLang="el-GR" sz="3600"/>
              <a:t>Κυριότερα μεταμορφωμένα πετρώματα</a:t>
            </a:r>
          </a:p>
        </p:txBody>
      </p:sp>
      <p:graphicFrame>
        <p:nvGraphicFramePr>
          <p:cNvPr id="116777" name="Group 41">
            <a:extLst>
              <a:ext uri="{FF2B5EF4-FFF2-40B4-BE49-F238E27FC236}">
                <a16:creationId xmlns:a16="http://schemas.microsoft.com/office/drawing/2014/main" id="{7A809CCC-266D-4602-94DF-CBF95FCA06E1}"/>
              </a:ext>
            </a:extLst>
          </p:cNvPr>
          <p:cNvGraphicFramePr>
            <a:graphicFrameLocks noGrp="1"/>
          </p:cNvGraphicFramePr>
          <p:nvPr/>
        </p:nvGraphicFramePr>
        <p:xfrm>
          <a:off x="152400" y="1905000"/>
          <a:ext cx="8763000" cy="4371975"/>
        </p:xfrm>
        <a:graphic>
          <a:graphicData uri="http://schemas.openxmlformats.org/drawingml/2006/table">
            <a:tbl>
              <a:tblPr/>
              <a:tblGrid>
                <a:gridCol w="1371600">
                  <a:extLst>
                    <a:ext uri="{9D8B030D-6E8A-4147-A177-3AD203B41FA5}">
                      <a16:colId xmlns:a16="http://schemas.microsoft.com/office/drawing/2014/main" val="2845375395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3708295465"/>
                    </a:ext>
                  </a:extLst>
                </a:gridCol>
                <a:gridCol w="3886200">
                  <a:extLst>
                    <a:ext uri="{9D8B030D-6E8A-4147-A177-3AD203B41FA5}">
                      <a16:colId xmlns:a16="http://schemas.microsoft.com/office/drawing/2014/main" val="3516962265"/>
                    </a:ext>
                  </a:extLst>
                </a:gridCol>
              </a:tblGrid>
              <a:tr h="2524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CCFF33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99CC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l-GR" altLang="el-GR" sz="1800" b="0" i="0" u="none" strike="noStrike" cap="none" normalizeH="0" baseline="0">
                        <a:ln>
                          <a:noFill/>
                        </a:ln>
                        <a:solidFill>
                          <a:srgbClr val="01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CCFF33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99CC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l-GR" altLang="el-GR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panose="020B0604020202020204" pitchFamily="34" charset="0"/>
                        </a:rPr>
                        <a:t>Εκλογίτης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CCFF33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99CC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l-GR" altLang="el-GR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panose="020B0604020202020204" pitchFamily="34" charset="0"/>
                        </a:rPr>
                        <a:t>Σερπεντινίτης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4353547"/>
                  </a:ext>
                </a:extLst>
              </a:tr>
              <a:tr h="25161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CCFF33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99CC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l-GR" altLang="el-GR" sz="1800" b="0" i="0" u="none" strike="noStrike" cap="none" normalizeH="0" baseline="0">
                        <a:ln>
                          <a:noFill/>
                        </a:ln>
                        <a:solidFill>
                          <a:srgbClr val="01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CCFF33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99CC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l-GR" altLang="el-GR" sz="1800" b="0" i="0" u="none" strike="noStrike" cap="none" normalizeH="0" baseline="0">
                        <a:ln>
                          <a:noFill/>
                        </a:ln>
                        <a:solidFill>
                          <a:srgbClr val="01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CCFF33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99CC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l-GR" altLang="el-GR" sz="1800" b="0" i="0" u="none" strike="noStrike" cap="none" normalizeH="0" baseline="0">
                        <a:ln>
                          <a:noFill/>
                        </a:ln>
                        <a:solidFill>
                          <a:srgbClr val="01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2933495"/>
                  </a:ext>
                </a:extLst>
              </a:tr>
              <a:tr h="3952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CCFF33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99CC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l-GR" altLang="el-GR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10000"/>
                          </a:solidFill>
                          <a:effectLst/>
                          <a:latin typeface="Arial" panose="020B0604020202020204" pitchFamily="34" charset="0"/>
                        </a:rPr>
                        <a:t>Συστατικά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CCFF33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99CC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l-GR" altLang="el-GR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Γρανάτης, </a:t>
                      </a:r>
                      <a:br>
                        <a:rPr kumimoji="0" lang="el-GR" altLang="el-GR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kumimoji="0" lang="el-GR" altLang="el-GR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Ομφακίτης (πυρόξενος)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CCFF33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99CC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l-GR" altLang="el-GR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10000"/>
                          </a:solidFill>
                          <a:effectLst/>
                          <a:latin typeface="Arial" panose="020B0604020202020204" pitchFamily="34" charset="0"/>
                        </a:rPr>
                        <a:t>Σερπεντίνης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823139"/>
                  </a:ext>
                </a:extLst>
              </a:tr>
              <a:tr h="1809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CCFF33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99CC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l-GR" altLang="el-GR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10000"/>
                          </a:solidFill>
                          <a:effectLst/>
                          <a:latin typeface="Arial" panose="020B0604020202020204" pitchFamily="34" charset="0"/>
                        </a:rPr>
                        <a:t>Αρχικό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CCFF33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99CC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l-GR" altLang="el-GR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10000"/>
                          </a:solidFill>
                          <a:effectLst/>
                          <a:latin typeface="Arial" panose="020B0604020202020204" pitchFamily="34" charset="0"/>
                        </a:rPr>
                        <a:t>Βασικά (γάββροι, βασάλτες)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CCFF33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99CC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l-GR" altLang="el-GR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10000"/>
                          </a:solidFill>
                          <a:effectLst/>
                          <a:latin typeface="Arial" panose="020B0604020202020204" pitchFamily="34" charset="0"/>
                        </a:rPr>
                        <a:t>Υπερβασικά </a:t>
                      </a:r>
                      <a:br>
                        <a:rPr kumimoji="0" lang="el-GR" altLang="el-GR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1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kumimoji="0" lang="el-GR" altLang="el-GR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10000"/>
                          </a:solidFill>
                          <a:effectLst/>
                          <a:latin typeface="Arial" panose="020B0604020202020204" pitchFamily="34" charset="0"/>
                        </a:rPr>
                        <a:t>(περιδοτίτες, δουνίτες)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2942810"/>
                  </a:ext>
                </a:extLst>
              </a:tr>
            </a:tbl>
          </a:graphicData>
        </a:graphic>
      </p:graphicFrame>
      <p:pic>
        <p:nvPicPr>
          <p:cNvPr id="116775" name="Picture 39">
            <a:extLst>
              <a:ext uri="{FF2B5EF4-FFF2-40B4-BE49-F238E27FC236}">
                <a16:creationId xmlns:a16="http://schemas.microsoft.com/office/drawing/2014/main" id="{188BE864-21BA-4D20-B399-B23C6C3213E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5475" y="2524125"/>
            <a:ext cx="2828925" cy="2124075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6778" name="Picture 42">
            <a:extLst>
              <a:ext uri="{FF2B5EF4-FFF2-40B4-BE49-F238E27FC236}">
                <a16:creationId xmlns:a16="http://schemas.microsoft.com/office/drawing/2014/main" id="{C6B3862E-B416-47AB-A693-D3C7E9D926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2514600"/>
            <a:ext cx="2828925" cy="2124075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>
    <p:fade thruBlk="1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>
            <a:extLst>
              <a:ext uri="{FF2B5EF4-FFF2-40B4-BE49-F238E27FC236}">
                <a16:creationId xmlns:a16="http://schemas.microsoft.com/office/drawing/2014/main" id="{E9920DD8-2150-44A8-BE32-16332A71F07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2400" y="593725"/>
            <a:ext cx="8802688" cy="641350"/>
          </a:xfrm>
          <a:noFill/>
          <a:ln/>
        </p:spPr>
        <p:txBody>
          <a:bodyPr/>
          <a:lstStyle/>
          <a:p>
            <a:r>
              <a:rPr lang="el-GR" altLang="el-GR" sz="3600"/>
              <a:t>Κυριότερα μεταμορφωμένα πετρώματα</a:t>
            </a:r>
          </a:p>
        </p:txBody>
      </p:sp>
      <p:graphicFrame>
        <p:nvGraphicFramePr>
          <p:cNvPr id="117794" name="Group 34">
            <a:extLst>
              <a:ext uri="{FF2B5EF4-FFF2-40B4-BE49-F238E27FC236}">
                <a16:creationId xmlns:a16="http://schemas.microsoft.com/office/drawing/2014/main" id="{1EB3DCB0-BDBD-4508-ACB5-F244609D72F7}"/>
              </a:ext>
            </a:extLst>
          </p:cNvPr>
          <p:cNvGraphicFramePr>
            <a:graphicFrameLocks noGrp="1"/>
          </p:cNvGraphicFramePr>
          <p:nvPr/>
        </p:nvGraphicFramePr>
        <p:xfrm>
          <a:off x="152400" y="1905000"/>
          <a:ext cx="8686800" cy="4524375"/>
        </p:xfrm>
        <a:graphic>
          <a:graphicData uri="http://schemas.openxmlformats.org/drawingml/2006/table">
            <a:tbl>
              <a:tblPr/>
              <a:tblGrid>
                <a:gridCol w="1371600">
                  <a:extLst>
                    <a:ext uri="{9D8B030D-6E8A-4147-A177-3AD203B41FA5}">
                      <a16:colId xmlns:a16="http://schemas.microsoft.com/office/drawing/2014/main" val="4169887013"/>
                    </a:ext>
                  </a:extLst>
                </a:gridCol>
                <a:gridCol w="3810000">
                  <a:extLst>
                    <a:ext uri="{9D8B030D-6E8A-4147-A177-3AD203B41FA5}">
                      <a16:colId xmlns:a16="http://schemas.microsoft.com/office/drawing/2014/main" val="3352159133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2254734526"/>
                    </a:ext>
                  </a:extLst>
                </a:gridCol>
              </a:tblGrid>
              <a:tr h="2524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CCFF33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99CC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l-GR" altLang="el-GR" sz="1800" b="0" i="0" u="none" strike="noStrike" cap="none" normalizeH="0" baseline="0">
                        <a:ln>
                          <a:noFill/>
                        </a:ln>
                        <a:solidFill>
                          <a:srgbClr val="01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CCFF33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99CC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l-GR" altLang="el-GR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panose="020B0604020202020204" pitchFamily="34" charset="0"/>
                        </a:rPr>
                        <a:t>Ταλκικός </a:t>
                      </a:r>
                      <a:br>
                        <a:rPr kumimoji="0" lang="el-GR" altLang="el-GR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kumimoji="0" lang="el-GR" altLang="el-GR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panose="020B0604020202020204" pitchFamily="34" charset="0"/>
                        </a:rPr>
                        <a:t>σχιστόλιθος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CCFF33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99CC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l-GR" altLang="el-GR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panose="020B0604020202020204" pitchFamily="34" charset="0"/>
                        </a:rPr>
                        <a:t>Γλαυκοφανιτικός σχιστόλιθος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864417"/>
                  </a:ext>
                </a:extLst>
              </a:tr>
              <a:tr h="23034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CCFF33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99CC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l-GR" altLang="el-GR" sz="1800" b="0" i="0" u="none" strike="noStrike" cap="none" normalizeH="0" baseline="0">
                        <a:ln>
                          <a:noFill/>
                        </a:ln>
                        <a:solidFill>
                          <a:srgbClr val="01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CCFF33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99CC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l-GR" altLang="el-GR" sz="1800" b="0" i="0" u="none" strike="noStrike" cap="none" normalizeH="0" baseline="0">
                        <a:ln>
                          <a:noFill/>
                        </a:ln>
                        <a:solidFill>
                          <a:srgbClr val="01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CCFF33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99CC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l-GR" altLang="el-GR" sz="1800" b="0" i="0" u="none" strike="noStrike" cap="none" normalizeH="0" baseline="0">
                        <a:ln>
                          <a:noFill/>
                        </a:ln>
                        <a:solidFill>
                          <a:srgbClr val="01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3854016"/>
                  </a:ext>
                </a:extLst>
              </a:tr>
              <a:tr h="3952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CCFF33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99CC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l-GR" altLang="el-GR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10000"/>
                          </a:solidFill>
                          <a:effectLst/>
                          <a:latin typeface="Arial" panose="020B0604020202020204" pitchFamily="34" charset="0"/>
                        </a:rPr>
                        <a:t>Συστατικά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CCFF33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99CC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l-GR" altLang="el-GR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Τάλκης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CCFF33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99CC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l-GR" altLang="el-GR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10000"/>
                          </a:solidFill>
                          <a:effectLst/>
                          <a:latin typeface="Arial" panose="020B0604020202020204" pitchFamily="34" charset="0"/>
                        </a:rPr>
                        <a:t>Γλαυκοφανής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8149889"/>
                  </a:ext>
                </a:extLst>
              </a:tr>
              <a:tr h="1809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CCFF33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99CC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l-GR" altLang="el-GR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10000"/>
                          </a:solidFill>
                          <a:effectLst/>
                          <a:latin typeface="Arial" panose="020B0604020202020204" pitchFamily="34" charset="0"/>
                        </a:rPr>
                        <a:t>Αρχικό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CCFF33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99CC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l-GR" altLang="el-GR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Βασικά (γάββροι, βασάλτες),  υπερβασικά </a:t>
                      </a:r>
                      <a:br>
                        <a:rPr kumimoji="0" lang="el-GR" altLang="el-GR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kumimoji="0" lang="el-GR" altLang="el-GR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(περιδοτίτες, δουνίτες)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CCFF33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99CC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l-GR" altLang="el-GR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10000"/>
                          </a:solidFill>
                          <a:effectLst/>
                          <a:latin typeface="Arial" panose="020B0604020202020204" pitchFamily="34" charset="0"/>
                        </a:rPr>
                        <a:t>Βασικά (γάββροι, βασάλτες)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3631627"/>
                  </a:ext>
                </a:extLst>
              </a:tr>
            </a:tbl>
          </a:graphicData>
        </a:graphic>
      </p:graphicFrame>
      <p:pic>
        <p:nvPicPr>
          <p:cNvPr id="117791" name="Picture 31">
            <a:extLst>
              <a:ext uri="{FF2B5EF4-FFF2-40B4-BE49-F238E27FC236}">
                <a16:creationId xmlns:a16="http://schemas.microsoft.com/office/drawing/2014/main" id="{A4C2E99B-7433-4A51-9661-3F92CF7241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2819400"/>
            <a:ext cx="2828925" cy="2124075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7795" name="Picture 35">
            <a:extLst>
              <a:ext uri="{FF2B5EF4-FFF2-40B4-BE49-F238E27FC236}">
                <a16:creationId xmlns:a16="http://schemas.microsoft.com/office/drawing/2014/main" id="{120D5BCF-76AD-4781-870E-98F50FC90DF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76900" y="2819400"/>
            <a:ext cx="2857500" cy="2143125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>
    <p:fade thruBlk="1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>
            <a:extLst>
              <a:ext uri="{FF2B5EF4-FFF2-40B4-BE49-F238E27FC236}">
                <a16:creationId xmlns:a16="http://schemas.microsoft.com/office/drawing/2014/main" id="{906F1A7A-CC7F-4B8A-9A13-2A00116C7BA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2400" y="593725"/>
            <a:ext cx="8802688" cy="641350"/>
          </a:xfrm>
          <a:noFill/>
          <a:ln/>
        </p:spPr>
        <p:txBody>
          <a:bodyPr/>
          <a:lstStyle/>
          <a:p>
            <a:r>
              <a:rPr lang="el-GR" altLang="el-GR" sz="3600"/>
              <a:t>Κυριότερα μεταμορφωμένα πετρώματα</a:t>
            </a:r>
          </a:p>
        </p:txBody>
      </p:sp>
      <p:graphicFrame>
        <p:nvGraphicFramePr>
          <p:cNvPr id="118816" name="Group 32">
            <a:extLst>
              <a:ext uri="{FF2B5EF4-FFF2-40B4-BE49-F238E27FC236}">
                <a16:creationId xmlns:a16="http://schemas.microsoft.com/office/drawing/2014/main" id="{D3150C2B-6A91-4B29-B8CC-3E1B5DF4E474}"/>
              </a:ext>
            </a:extLst>
          </p:cNvPr>
          <p:cNvGraphicFramePr>
            <a:graphicFrameLocks noGrp="1"/>
          </p:cNvGraphicFramePr>
          <p:nvPr/>
        </p:nvGraphicFramePr>
        <p:xfrm>
          <a:off x="304800" y="1905000"/>
          <a:ext cx="8610600" cy="4143375"/>
        </p:xfrm>
        <a:graphic>
          <a:graphicData uri="http://schemas.openxmlformats.org/drawingml/2006/table">
            <a:tbl>
              <a:tblPr/>
              <a:tblGrid>
                <a:gridCol w="1371600">
                  <a:extLst>
                    <a:ext uri="{9D8B030D-6E8A-4147-A177-3AD203B41FA5}">
                      <a16:colId xmlns:a16="http://schemas.microsoft.com/office/drawing/2014/main" val="1303844935"/>
                    </a:ext>
                  </a:extLst>
                </a:gridCol>
                <a:gridCol w="3733800">
                  <a:extLst>
                    <a:ext uri="{9D8B030D-6E8A-4147-A177-3AD203B41FA5}">
                      <a16:colId xmlns:a16="http://schemas.microsoft.com/office/drawing/2014/main" val="2411245888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1990468930"/>
                    </a:ext>
                  </a:extLst>
                </a:gridCol>
              </a:tblGrid>
              <a:tr h="2524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CCFF33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99CC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l-GR" altLang="el-GR" sz="1800" b="0" i="0" u="none" strike="noStrike" cap="none" normalizeH="0" baseline="0">
                        <a:ln>
                          <a:noFill/>
                        </a:ln>
                        <a:solidFill>
                          <a:srgbClr val="01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CCFF33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99CC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l-GR" altLang="el-GR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panose="020B0604020202020204" pitchFamily="34" charset="0"/>
                        </a:rPr>
                        <a:t>Μάρμαρο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CCFF33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99CC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l-GR" altLang="el-GR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panose="020B0604020202020204" pitchFamily="34" charset="0"/>
                        </a:rPr>
                        <a:t>Σμύριδα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128779"/>
                  </a:ext>
                </a:extLst>
              </a:tr>
              <a:tr h="25923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CCFF33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99CC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l-GR" altLang="el-GR" sz="1800" b="0" i="0" u="none" strike="noStrike" cap="none" normalizeH="0" baseline="0">
                        <a:ln>
                          <a:noFill/>
                        </a:ln>
                        <a:solidFill>
                          <a:srgbClr val="01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CCFF33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99CC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l-GR" altLang="el-GR" sz="1800" b="0" i="0" u="none" strike="noStrike" cap="none" normalizeH="0" baseline="0">
                        <a:ln>
                          <a:noFill/>
                        </a:ln>
                        <a:solidFill>
                          <a:srgbClr val="01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CCFF33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99CC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l-GR" altLang="el-GR" sz="1800" b="0" i="0" u="none" strike="noStrike" cap="none" normalizeH="0" baseline="0">
                        <a:ln>
                          <a:noFill/>
                        </a:ln>
                        <a:solidFill>
                          <a:srgbClr val="01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3404175"/>
                  </a:ext>
                </a:extLst>
              </a:tr>
              <a:tr h="3952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CCFF33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99CC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l-GR" altLang="el-GR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10000"/>
                          </a:solidFill>
                          <a:effectLst/>
                          <a:latin typeface="Arial" panose="020B0604020202020204" pitchFamily="34" charset="0"/>
                        </a:rPr>
                        <a:t>Συστατικά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CCFF33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99CC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l-GR" altLang="el-GR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Ασβεστίτης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CCFF33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99CC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l-GR" altLang="el-GR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10000"/>
                          </a:solidFill>
                          <a:effectLst/>
                          <a:latin typeface="Arial" panose="020B0604020202020204" pitchFamily="34" charset="0"/>
                        </a:rPr>
                        <a:t>Κορούνδιο, Αιματίτης, Μαγνητίτης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009927"/>
                  </a:ext>
                </a:extLst>
              </a:tr>
              <a:tr h="1809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CCFF33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99CC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l-GR" altLang="el-GR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10000"/>
                          </a:solidFill>
                          <a:effectLst/>
                          <a:latin typeface="Arial" panose="020B0604020202020204" pitchFamily="34" charset="0"/>
                        </a:rPr>
                        <a:t>Αρχικό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CCFF33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99CC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l-GR" altLang="el-GR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Ασβεστόλιθοι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CCFF33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99CC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FF33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l-GR" altLang="el-GR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10000"/>
                          </a:solidFill>
                          <a:effectLst/>
                          <a:latin typeface="Arial" panose="020B0604020202020204" pitchFamily="34" charset="0"/>
                        </a:rPr>
                        <a:t>Βωξίτες, Λατερίτες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6630669"/>
                  </a:ext>
                </a:extLst>
              </a:tr>
            </a:tbl>
          </a:graphicData>
        </a:graphic>
      </p:graphicFrame>
      <p:pic>
        <p:nvPicPr>
          <p:cNvPr id="118814" name="Picture 30">
            <a:extLst>
              <a:ext uri="{FF2B5EF4-FFF2-40B4-BE49-F238E27FC236}">
                <a16:creationId xmlns:a16="http://schemas.microsoft.com/office/drawing/2014/main" id="{AF8E965E-5FD4-47B9-B066-32BD04CADCC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0275" y="2590800"/>
            <a:ext cx="2828925" cy="2124075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8822" name="Picture 38">
            <a:extLst>
              <a:ext uri="{FF2B5EF4-FFF2-40B4-BE49-F238E27FC236}">
                <a16:creationId xmlns:a16="http://schemas.microsoft.com/office/drawing/2014/main" id="{325CC881-D890-4EBF-9E12-DE9BB8041D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2438400"/>
            <a:ext cx="2209800" cy="1657350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8820" name="Picture 36">
            <a:hlinkClick r:id="rId4"/>
            <a:extLst>
              <a:ext uri="{FF2B5EF4-FFF2-40B4-BE49-F238E27FC236}">
                <a16:creationId xmlns:a16="http://schemas.microsoft.com/office/drawing/2014/main" id="{8F17201B-8C19-4894-A619-EAF470E30C9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3816350"/>
            <a:ext cx="1865313" cy="1074738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>
    <p:fade thruBlk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7" name="Rectangle 3">
            <a:extLst>
              <a:ext uri="{FF2B5EF4-FFF2-40B4-BE49-F238E27FC236}">
                <a16:creationId xmlns:a16="http://schemas.microsoft.com/office/drawing/2014/main" id="{9161B2E9-8E08-479F-8720-7BF54D03DB3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l-GR" altLang="el-GR"/>
              <a:t>Χαρακτηριστικά</a:t>
            </a:r>
          </a:p>
        </p:txBody>
      </p:sp>
      <p:sp>
        <p:nvSpPr>
          <p:cNvPr id="93208" name="Rectangle 24">
            <a:extLst>
              <a:ext uri="{FF2B5EF4-FFF2-40B4-BE49-F238E27FC236}">
                <a16:creationId xmlns:a16="http://schemas.microsoft.com/office/drawing/2014/main" id="{BFA608BE-3DF9-440C-A17C-986B91FFEEC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2400" y="1828800"/>
            <a:ext cx="8991600" cy="4114800"/>
          </a:xfrm>
          <a:noFill/>
          <a:ln/>
        </p:spPr>
        <p:txBody>
          <a:bodyPr/>
          <a:lstStyle/>
          <a:p>
            <a:pPr>
              <a:spcBef>
                <a:spcPct val="100000"/>
              </a:spcBef>
            </a:pPr>
            <a:r>
              <a:rPr lang="el-GR" altLang="el-GR">
                <a:solidFill>
                  <a:srgbClr val="FF9933"/>
                </a:solidFill>
              </a:rPr>
              <a:t>Σχιστοφυής ιστός</a:t>
            </a:r>
            <a:br>
              <a:rPr lang="el-GR" altLang="el-GR">
                <a:solidFill>
                  <a:srgbClr val="FF9933"/>
                </a:solidFill>
              </a:rPr>
            </a:br>
            <a:r>
              <a:rPr lang="el-GR" altLang="el-GR" sz="2400"/>
              <a:t>Στρωσιφυής ανάπτυξη φυλλόμορφων και ινόμορφων ορυκτών</a:t>
            </a:r>
          </a:p>
        </p:txBody>
      </p:sp>
      <p:pic>
        <p:nvPicPr>
          <p:cNvPr id="93209" name="Picture 25">
            <a:extLst>
              <a:ext uri="{FF2B5EF4-FFF2-40B4-BE49-F238E27FC236}">
                <a16:creationId xmlns:a16="http://schemas.microsoft.com/office/drawing/2014/main" id="{4B629040-1639-40A9-9C4E-93044F21C07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3048000"/>
            <a:ext cx="3622675" cy="3657600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3211" name="Picture 27">
            <a:extLst>
              <a:ext uri="{FF2B5EF4-FFF2-40B4-BE49-F238E27FC236}">
                <a16:creationId xmlns:a16="http://schemas.microsoft.com/office/drawing/2014/main" id="{0F254BC1-C63E-4630-A1E3-6C81286FDF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3429000"/>
            <a:ext cx="4295775" cy="3219450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>
    <p:fade thruBlk="1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>
            <a:extLst>
              <a:ext uri="{FF2B5EF4-FFF2-40B4-BE49-F238E27FC236}">
                <a16:creationId xmlns:a16="http://schemas.microsoft.com/office/drawing/2014/main" id="{5ABE1BE4-9FB5-4F33-B981-D99311D7A4C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l-GR" altLang="el-GR"/>
              <a:t>Χαρακτηριστικά</a:t>
            </a:r>
          </a:p>
        </p:txBody>
      </p:sp>
      <p:sp>
        <p:nvSpPr>
          <p:cNvPr id="104451" name="Rectangle 3">
            <a:extLst>
              <a:ext uri="{FF2B5EF4-FFF2-40B4-BE49-F238E27FC236}">
                <a16:creationId xmlns:a16="http://schemas.microsoft.com/office/drawing/2014/main" id="{048F2BD8-F35C-4565-9C2E-E460A96EE60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2400" y="1828800"/>
            <a:ext cx="8991600" cy="4114800"/>
          </a:xfrm>
          <a:noFill/>
          <a:ln/>
        </p:spPr>
        <p:txBody>
          <a:bodyPr/>
          <a:lstStyle/>
          <a:p>
            <a:pPr>
              <a:spcBef>
                <a:spcPct val="100000"/>
              </a:spcBef>
            </a:pPr>
            <a:r>
              <a:rPr lang="el-GR" altLang="el-GR">
                <a:solidFill>
                  <a:srgbClr val="FF9933"/>
                </a:solidFill>
              </a:rPr>
              <a:t>Χαρακτηριστικά ορυκτά</a:t>
            </a:r>
            <a:br>
              <a:rPr lang="el-GR" altLang="el-GR"/>
            </a:br>
            <a:r>
              <a:rPr lang="el-GR" altLang="el-GR" sz="2400"/>
              <a:t>Ανδαλουσίτης, κυανίτης, σιλλιμανίτης, ζοϊσίτης, γρανάτης κ.ά.</a:t>
            </a:r>
          </a:p>
        </p:txBody>
      </p:sp>
      <p:pic>
        <p:nvPicPr>
          <p:cNvPr id="104454" name="Picture 6">
            <a:extLst>
              <a:ext uri="{FF2B5EF4-FFF2-40B4-BE49-F238E27FC236}">
                <a16:creationId xmlns:a16="http://schemas.microsoft.com/office/drawing/2014/main" id="{651BC3E5-9732-44F1-BE01-D8C1180C6F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3181350"/>
            <a:ext cx="4295775" cy="3219450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>
    <p:fade thruBlk="1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>
            <a:extLst>
              <a:ext uri="{FF2B5EF4-FFF2-40B4-BE49-F238E27FC236}">
                <a16:creationId xmlns:a16="http://schemas.microsoft.com/office/drawing/2014/main" id="{A19DD533-5C1C-4027-A9B6-19B74C4FB4E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l-GR" altLang="el-GR"/>
              <a:t>Αρχικά πετρώματα</a:t>
            </a:r>
          </a:p>
        </p:txBody>
      </p:sp>
      <p:sp>
        <p:nvSpPr>
          <p:cNvPr id="105475" name="Rectangle 3">
            <a:extLst>
              <a:ext uri="{FF2B5EF4-FFF2-40B4-BE49-F238E27FC236}">
                <a16:creationId xmlns:a16="http://schemas.microsoft.com/office/drawing/2014/main" id="{E5254CB0-8FB5-4265-9A97-23F78C4C07B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2400" y="1828800"/>
            <a:ext cx="8991600" cy="4114800"/>
          </a:xfrm>
          <a:noFill/>
          <a:ln/>
        </p:spPr>
        <p:txBody>
          <a:bodyPr/>
          <a:lstStyle/>
          <a:p>
            <a:pPr>
              <a:spcBef>
                <a:spcPct val="100000"/>
              </a:spcBef>
              <a:tabLst>
                <a:tab pos="4292600" algn="l"/>
              </a:tabLst>
            </a:pPr>
            <a:r>
              <a:rPr lang="el-GR" altLang="el-GR">
                <a:solidFill>
                  <a:srgbClr val="FF9933"/>
                </a:solidFill>
              </a:rPr>
              <a:t>Αρχικά πετρώματα = πρωτόλιθοι</a:t>
            </a:r>
            <a:br>
              <a:rPr lang="el-GR" altLang="el-GR"/>
            </a:br>
            <a:r>
              <a:rPr lang="el-GR" altLang="el-GR" sz="2400"/>
              <a:t>Πρωτόλιθος = </a:t>
            </a:r>
            <a:r>
              <a:rPr lang="el-GR" altLang="el-GR" sz="2400">
                <a:solidFill>
                  <a:srgbClr val="CCECFF"/>
                </a:solidFill>
              </a:rPr>
              <a:t>πυριγενές</a:t>
            </a:r>
            <a:r>
              <a:rPr lang="el-GR" altLang="el-GR" sz="2400"/>
              <a:t> 	=&gt; μεταμορφωμένο = </a:t>
            </a:r>
            <a:r>
              <a:rPr lang="el-GR" altLang="el-GR" sz="2400">
                <a:solidFill>
                  <a:srgbClr val="CCECFF"/>
                </a:solidFill>
              </a:rPr>
              <a:t>όρθο</a:t>
            </a:r>
            <a:br>
              <a:rPr lang="el-GR" altLang="el-GR" sz="2400"/>
            </a:br>
            <a:r>
              <a:rPr lang="el-GR" altLang="el-GR" sz="2400"/>
              <a:t>Πρωτόλιθος = </a:t>
            </a:r>
            <a:r>
              <a:rPr lang="el-GR" altLang="el-GR" sz="2400">
                <a:solidFill>
                  <a:srgbClr val="FFCCCC"/>
                </a:solidFill>
              </a:rPr>
              <a:t>ιζηματογενές</a:t>
            </a:r>
            <a:r>
              <a:rPr lang="el-GR" altLang="el-GR" sz="2400"/>
              <a:t> 	=&gt; μεταμορφωμένο = </a:t>
            </a:r>
            <a:r>
              <a:rPr lang="el-GR" altLang="el-GR" sz="2400">
                <a:solidFill>
                  <a:srgbClr val="FFCCCC"/>
                </a:solidFill>
              </a:rPr>
              <a:t>πάρα</a:t>
            </a:r>
          </a:p>
        </p:txBody>
      </p:sp>
      <p:pic>
        <p:nvPicPr>
          <p:cNvPr id="105477" name="Picture 5">
            <a:extLst>
              <a:ext uri="{FF2B5EF4-FFF2-40B4-BE49-F238E27FC236}">
                <a16:creationId xmlns:a16="http://schemas.microsoft.com/office/drawing/2014/main" id="{7DD2968E-8830-4FF3-B0D6-3E5F4036A5A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081" b="15350"/>
          <a:stretch>
            <a:fillRect/>
          </a:stretch>
        </p:blipFill>
        <p:spPr bwMode="auto">
          <a:xfrm>
            <a:off x="762000" y="3429000"/>
            <a:ext cx="3238500" cy="1447800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478" name="Picture 6">
            <a:extLst>
              <a:ext uri="{FF2B5EF4-FFF2-40B4-BE49-F238E27FC236}">
                <a16:creationId xmlns:a16="http://schemas.microsoft.com/office/drawing/2014/main" id="{4884EE2E-A108-49A0-AA0F-A9090218E4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7575" y="3586163"/>
            <a:ext cx="3959225" cy="2967037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479" name="Picture 7">
            <a:extLst>
              <a:ext uri="{FF2B5EF4-FFF2-40B4-BE49-F238E27FC236}">
                <a16:creationId xmlns:a16="http://schemas.microsoft.com/office/drawing/2014/main" id="{FEDB6688-6EC2-4E5A-B982-8ECB4899ED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518" b="15697"/>
          <a:stretch>
            <a:fillRect/>
          </a:stretch>
        </p:blipFill>
        <p:spPr bwMode="auto">
          <a:xfrm>
            <a:off x="762000" y="5181600"/>
            <a:ext cx="3238500" cy="1524000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5480" name="Text Box 8">
            <a:extLst>
              <a:ext uri="{FF2B5EF4-FFF2-40B4-BE49-F238E27FC236}">
                <a16:creationId xmlns:a16="http://schemas.microsoft.com/office/drawing/2014/main" id="{77BF36A8-6ABF-4921-8D1C-BDFBBB01F1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11313" y="3429000"/>
            <a:ext cx="1477962" cy="45720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l-GR" altLang="el-GR" b="1">
                <a:solidFill>
                  <a:srgbClr val="CCECFF"/>
                </a:solidFill>
                <a:latin typeface="Arial" panose="020B0604020202020204" pitchFamily="34" charset="0"/>
              </a:rPr>
              <a:t>Γρανίτης</a:t>
            </a:r>
          </a:p>
        </p:txBody>
      </p:sp>
      <p:sp>
        <p:nvSpPr>
          <p:cNvPr id="105481" name="Text Box 9">
            <a:extLst>
              <a:ext uri="{FF2B5EF4-FFF2-40B4-BE49-F238E27FC236}">
                <a16:creationId xmlns:a16="http://schemas.microsoft.com/office/drawing/2014/main" id="{CB582E04-0A77-4E2F-BEDB-1725AB41FD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2463" y="5181600"/>
            <a:ext cx="3462337" cy="45720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l-GR" altLang="el-GR" b="1">
                <a:solidFill>
                  <a:srgbClr val="FFCCCC"/>
                </a:solidFill>
                <a:latin typeface="Arial" panose="020B0604020202020204" pitchFamily="34" charset="0"/>
              </a:rPr>
              <a:t>Αργιλικός σχιστόλιθος</a:t>
            </a:r>
          </a:p>
        </p:txBody>
      </p:sp>
      <p:sp>
        <p:nvSpPr>
          <p:cNvPr id="105482" name="Text Box 10">
            <a:extLst>
              <a:ext uri="{FF2B5EF4-FFF2-40B4-BE49-F238E27FC236}">
                <a16:creationId xmlns:a16="http://schemas.microsoft.com/office/drawing/2014/main" id="{D50EB103-5F53-4D9C-9BFC-9F878C94CF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41775" y="3733800"/>
            <a:ext cx="5302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l-GR" altLang="el-GR" b="1"/>
              <a:t>=&gt;</a:t>
            </a:r>
          </a:p>
        </p:txBody>
      </p:sp>
      <p:sp>
        <p:nvSpPr>
          <p:cNvPr id="105483" name="Text Box 11">
            <a:extLst>
              <a:ext uri="{FF2B5EF4-FFF2-40B4-BE49-F238E27FC236}">
                <a16:creationId xmlns:a16="http://schemas.microsoft.com/office/drawing/2014/main" id="{83CCE128-EF06-43F9-8BD0-06D8DC4A1E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41775" y="5943600"/>
            <a:ext cx="5302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l-GR" altLang="el-GR" b="1"/>
              <a:t>=&gt;</a:t>
            </a:r>
          </a:p>
        </p:txBody>
      </p:sp>
      <p:sp>
        <p:nvSpPr>
          <p:cNvPr id="105484" name="Text Box 12">
            <a:extLst>
              <a:ext uri="{FF2B5EF4-FFF2-40B4-BE49-F238E27FC236}">
                <a16:creationId xmlns:a16="http://schemas.microsoft.com/office/drawing/2014/main" id="{3A053FA4-DA0C-4324-988E-8A877EF9C3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62600" y="3733800"/>
            <a:ext cx="2374900" cy="45720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l-GR" altLang="el-GR" b="1">
                <a:solidFill>
                  <a:srgbClr val="CCECFF"/>
                </a:solidFill>
                <a:latin typeface="Arial" panose="020B0604020202020204" pitchFamily="34" charset="0"/>
              </a:rPr>
              <a:t>Όρθο-γνεύσιος</a:t>
            </a:r>
          </a:p>
        </p:txBody>
      </p:sp>
      <p:sp>
        <p:nvSpPr>
          <p:cNvPr id="105485" name="Text Box 13">
            <a:extLst>
              <a:ext uri="{FF2B5EF4-FFF2-40B4-BE49-F238E27FC236}">
                <a16:creationId xmlns:a16="http://schemas.microsoft.com/office/drawing/2014/main" id="{645CC5CE-825A-452D-A71A-45C07EC182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34038" y="5943600"/>
            <a:ext cx="2368550" cy="45720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l-GR" altLang="el-GR" b="1">
                <a:solidFill>
                  <a:srgbClr val="FFCCCC"/>
                </a:solidFill>
                <a:latin typeface="Arial" panose="020B0604020202020204" pitchFamily="34" charset="0"/>
              </a:rPr>
              <a:t>Παρα-γνεύσιος</a:t>
            </a:r>
          </a:p>
        </p:txBody>
      </p:sp>
    </p:spTree>
  </p:cSld>
  <p:clrMapOvr>
    <a:masterClrMapping/>
  </p:clrMapOvr>
  <p:transition spd="med">
    <p:fade thruBlk="1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>
            <a:extLst>
              <a:ext uri="{FF2B5EF4-FFF2-40B4-BE49-F238E27FC236}">
                <a16:creationId xmlns:a16="http://schemas.microsoft.com/office/drawing/2014/main" id="{8FC92126-928E-4C69-B9D1-9787602856F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l-GR" altLang="el-GR"/>
              <a:t>Παράγοντες</a:t>
            </a:r>
          </a:p>
        </p:txBody>
      </p:sp>
      <p:sp>
        <p:nvSpPr>
          <p:cNvPr id="106499" name="Rectangle 3">
            <a:extLst>
              <a:ext uri="{FF2B5EF4-FFF2-40B4-BE49-F238E27FC236}">
                <a16:creationId xmlns:a16="http://schemas.microsoft.com/office/drawing/2014/main" id="{B7FDFA97-6E00-46F9-B4B8-7385E044C8F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2400" y="2209800"/>
            <a:ext cx="8991600" cy="4114800"/>
          </a:xfrm>
          <a:noFill/>
          <a:ln/>
        </p:spPr>
        <p:txBody>
          <a:bodyPr/>
          <a:lstStyle/>
          <a:p>
            <a:pPr>
              <a:spcBef>
                <a:spcPct val="100000"/>
              </a:spcBef>
              <a:tabLst>
                <a:tab pos="4292600" algn="l"/>
              </a:tabLst>
            </a:pPr>
            <a:r>
              <a:rPr lang="el-GR" altLang="el-GR">
                <a:solidFill>
                  <a:srgbClr val="FF9933"/>
                </a:solidFill>
              </a:rPr>
              <a:t>Παράγοντες που καθορίζουν τη μεταμόρφωση</a:t>
            </a:r>
          </a:p>
          <a:p>
            <a:pPr lvl="1">
              <a:spcBef>
                <a:spcPct val="100000"/>
              </a:spcBef>
              <a:tabLst>
                <a:tab pos="4292600" algn="l"/>
              </a:tabLst>
            </a:pPr>
            <a:r>
              <a:rPr lang="el-GR" altLang="el-GR"/>
              <a:t>Πίεση (</a:t>
            </a:r>
            <a:r>
              <a:rPr lang="en-US" altLang="el-GR"/>
              <a:t>P)</a:t>
            </a:r>
            <a:endParaRPr lang="el-GR" altLang="el-GR"/>
          </a:p>
          <a:p>
            <a:pPr lvl="1">
              <a:spcBef>
                <a:spcPct val="100000"/>
              </a:spcBef>
              <a:tabLst>
                <a:tab pos="4292600" algn="l"/>
              </a:tabLst>
            </a:pPr>
            <a:r>
              <a:rPr lang="el-GR" altLang="el-GR"/>
              <a:t>Θερμοκρασία</a:t>
            </a:r>
            <a:r>
              <a:rPr lang="en-US" altLang="el-GR"/>
              <a:t> (T)</a:t>
            </a:r>
            <a:endParaRPr lang="el-GR" altLang="el-GR"/>
          </a:p>
          <a:p>
            <a:pPr lvl="1">
              <a:spcBef>
                <a:spcPct val="100000"/>
              </a:spcBef>
              <a:tabLst>
                <a:tab pos="4292600" algn="l"/>
              </a:tabLst>
            </a:pPr>
            <a:r>
              <a:rPr lang="el-GR" altLang="el-GR"/>
              <a:t>Θερμά διαλύματα και αέρια</a:t>
            </a:r>
          </a:p>
        </p:txBody>
      </p:sp>
    </p:spTree>
  </p:cSld>
  <p:clrMapOvr>
    <a:masterClrMapping/>
  </p:clrMapOvr>
  <p:transition spd="med">
    <p:fade thruBlk="1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>
            <a:extLst>
              <a:ext uri="{FF2B5EF4-FFF2-40B4-BE49-F238E27FC236}">
                <a16:creationId xmlns:a16="http://schemas.microsoft.com/office/drawing/2014/main" id="{EA8A1E9D-8543-4385-A0EB-D8BF8286780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l-GR" altLang="el-GR"/>
              <a:t>Αλλαγές</a:t>
            </a:r>
          </a:p>
        </p:txBody>
      </p:sp>
      <p:sp>
        <p:nvSpPr>
          <p:cNvPr id="107523" name="Rectangle 3">
            <a:extLst>
              <a:ext uri="{FF2B5EF4-FFF2-40B4-BE49-F238E27FC236}">
                <a16:creationId xmlns:a16="http://schemas.microsoft.com/office/drawing/2014/main" id="{8E692CC3-8D6D-45DB-964C-EC57A8CA655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2400" y="2209800"/>
            <a:ext cx="8991600" cy="4114800"/>
          </a:xfrm>
          <a:noFill/>
          <a:ln/>
        </p:spPr>
        <p:txBody>
          <a:bodyPr/>
          <a:lstStyle/>
          <a:p>
            <a:pPr>
              <a:spcBef>
                <a:spcPct val="50000"/>
              </a:spcBef>
              <a:buFont typeface="Wingdings" panose="05000000000000000000" pitchFamily="2" charset="2"/>
              <a:buNone/>
              <a:tabLst>
                <a:tab pos="2768600" algn="l"/>
              </a:tabLst>
            </a:pPr>
            <a:r>
              <a:rPr lang="el-GR" altLang="el-GR"/>
              <a:t>Ανάλογα με τις αλλαγές η μεταμόρφωση είναι:</a:t>
            </a:r>
          </a:p>
          <a:p>
            <a:pPr>
              <a:spcBef>
                <a:spcPct val="50000"/>
              </a:spcBef>
              <a:tabLst>
                <a:tab pos="2768600" algn="l"/>
              </a:tabLst>
            </a:pPr>
            <a:r>
              <a:rPr lang="el-GR" altLang="el-GR">
                <a:solidFill>
                  <a:srgbClr val="FF9933"/>
                </a:solidFill>
              </a:rPr>
              <a:t>Ισοφασική: 	</a:t>
            </a:r>
            <a:r>
              <a:rPr lang="el-GR" altLang="el-GR" sz="2800"/>
              <a:t>Μεταβολή μόνο του ιστού</a:t>
            </a:r>
          </a:p>
          <a:p>
            <a:pPr>
              <a:spcBef>
                <a:spcPct val="50000"/>
              </a:spcBef>
              <a:tabLst>
                <a:tab pos="2768600" algn="l"/>
              </a:tabLst>
            </a:pPr>
            <a:r>
              <a:rPr lang="el-GR" altLang="el-GR">
                <a:solidFill>
                  <a:srgbClr val="FF9933"/>
                </a:solidFill>
              </a:rPr>
              <a:t>Αλλοφασική:	</a:t>
            </a:r>
            <a:r>
              <a:rPr lang="el-GR" altLang="el-GR" sz="2800"/>
              <a:t>Μεταβολή του ιστού και των ορυκτών</a:t>
            </a:r>
            <a:endParaRPr lang="el-GR" altLang="el-GR" sz="2800">
              <a:solidFill>
                <a:srgbClr val="FF9933"/>
              </a:solidFill>
            </a:endParaRPr>
          </a:p>
          <a:p>
            <a:pPr>
              <a:spcBef>
                <a:spcPct val="50000"/>
              </a:spcBef>
              <a:tabLst>
                <a:tab pos="2768600" algn="l"/>
              </a:tabLst>
            </a:pPr>
            <a:r>
              <a:rPr lang="el-GR" altLang="el-GR">
                <a:solidFill>
                  <a:srgbClr val="FF9933"/>
                </a:solidFill>
              </a:rPr>
              <a:t>Ισοχημική: 	</a:t>
            </a:r>
            <a:r>
              <a:rPr lang="el-GR" altLang="el-GR" sz="2800"/>
              <a:t>Χημική σύσταση παραμένει ίδια</a:t>
            </a:r>
          </a:p>
          <a:p>
            <a:pPr>
              <a:spcBef>
                <a:spcPct val="50000"/>
              </a:spcBef>
              <a:tabLst>
                <a:tab pos="2768600" algn="l"/>
              </a:tabLst>
            </a:pPr>
            <a:r>
              <a:rPr lang="el-GR" altLang="el-GR">
                <a:solidFill>
                  <a:srgbClr val="FF9933"/>
                </a:solidFill>
              </a:rPr>
              <a:t>Αλλοχημική: 	</a:t>
            </a:r>
            <a:r>
              <a:rPr lang="el-GR" altLang="el-GR" sz="2800"/>
              <a:t>Μεταβολή της χημικής σύστασης</a:t>
            </a:r>
            <a:endParaRPr lang="el-GR" altLang="el-GR">
              <a:solidFill>
                <a:srgbClr val="FF9933"/>
              </a:solidFill>
            </a:endParaRPr>
          </a:p>
        </p:txBody>
      </p:sp>
    </p:spTree>
  </p:cSld>
  <p:clrMapOvr>
    <a:masterClrMapping/>
  </p:clrMapOvr>
  <p:transition spd="med">
    <p:fade thruBlk="1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>
            <a:extLst>
              <a:ext uri="{FF2B5EF4-FFF2-40B4-BE49-F238E27FC236}">
                <a16:creationId xmlns:a16="http://schemas.microsoft.com/office/drawing/2014/main" id="{259B8B2A-A91A-41CE-9ADD-4AD112172ED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l-GR" altLang="el-GR"/>
              <a:t>Αλλαγές</a:t>
            </a:r>
          </a:p>
        </p:txBody>
      </p:sp>
      <p:sp>
        <p:nvSpPr>
          <p:cNvPr id="119811" name="Rectangle 3">
            <a:extLst>
              <a:ext uri="{FF2B5EF4-FFF2-40B4-BE49-F238E27FC236}">
                <a16:creationId xmlns:a16="http://schemas.microsoft.com/office/drawing/2014/main" id="{5BB7B84B-7D6E-47AB-840B-4873F6BA449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2400" y="2057400"/>
            <a:ext cx="8991600" cy="685800"/>
          </a:xfrm>
          <a:noFill/>
          <a:ln/>
        </p:spPr>
        <p:txBody>
          <a:bodyPr/>
          <a:lstStyle/>
          <a:p>
            <a:pPr>
              <a:spcBef>
                <a:spcPct val="50000"/>
              </a:spcBef>
              <a:tabLst>
                <a:tab pos="2471738" algn="l"/>
              </a:tabLst>
            </a:pPr>
            <a:r>
              <a:rPr lang="el-GR" altLang="el-GR">
                <a:solidFill>
                  <a:srgbClr val="FF9933"/>
                </a:solidFill>
              </a:rPr>
              <a:t>Ισοφασική: 	</a:t>
            </a:r>
            <a:r>
              <a:rPr lang="el-GR" altLang="el-GR" sz="2800"/>
              <a:t>Μεταβολή μόνο του ιστού</a:t>
            </a:r>
          </a:p>
        </p:txBody>
      </p:sp>
      <p:pic>
        <p:nvPicPr>
          <p:cNvPr id="119813" name="Picture 5">
            <a:extLst>
              <a:ext uri="{FF2B5EF4-FFF2-40B4-BE49-F238E27FC236}">
                <a16:creationId xmlns:a16="http://schemas.microsoft.com/office/drawing/2014/main" id="{CE5A56C1-A4E8-4677-AFB1-2DDBB57F94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3048000"/>
            <a:ext cx="3238500" cy="2430463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9814" name="Picture 6">
            <a:extLst>
              <a:ext uri="{FF2B5EF4-FFF2-40B4-BE49-F238E27FC236}">
                <a16:creationId xmlns:a16="http://schemas.microsoft.com/office/drawing/2014/main" id="{86D7290C-667D-48B9-A588-514C7A813E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4138" y="3052763"/>
            <a:ext cx="3238500" cy="2427287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9816" name="AutoShape 8">
            <a:extLst>
              <a:ext uri="{FF2B5EF4-FFF2-40B4-BE49-F238E27FC236}">
                <a16:creationId xmlns:a16="http://schemas.microsoft.com/office/drawing/2014/main" id="{407E3FBB-2AF1-4255-B4D5-DCF17286D3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1000" y="4114800"/>
            <a:ext cx="823913" cy="485775"/>
          </a:xfrm>
          <a:prstGeom prst="rightArrow">
            <a:avLst>
              <a:gd name="adj1" fmla="val 49676"/>
              <a:gd name="adj2" fmla="val 71706"/>
            </a:avLst>
          </a:prstGeom>
          <a:solidFill>
            <a:schemeClr val="tx1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119817" name="Text Box 9">
            <a:extLst>
              <a:ext uri="{FF2B5EF4-FFF2-40B4-BE49-F238E27FC236}">
                <a16:creationId xmlns:a16="http://schemas.microsoft.com/office/drawing/2014/main" id="{88AE58FA-64F5-4B56-9096-AC5FAF41A8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5562600"/>
            <a:ext cx="2720975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l-GR" altLang="el-GR" b="1">
                <a:solidFill>
                  <a:schemeClr val="tx2"/>
                </a:solidFill>
                <a:latin typeface="Arial" panose="020B0604020202020204" pitchFamily="34" charset="0"/>
              </a:rPr>
              <a:t>Γρανίτης</a:t>
            </a:r>
          </a:p>
          <a:p>
            <a:pPr algn="ctr"/>
            <a:r>
              <a:rPr lang="el-GR" altLang="el-GR">
                <a:latin typeface="Arial" panose="020B0604020202020204" pitchFamily="34" charset="0"/>
              </a:rPr>
              <a:t>Χαλαζίας, άστριοι, </a:t>
            </a:r>
          </a:p>
          <a:p>
            <a:pPr algn="ctr"/>
            <a:r>
              <a:rPr lang="el-GR" altLang="el-GR">
                <a:latin typeface="Arial" panose="020B0604020202020204" pitchFamily="34" charset="0"/>
              </a:rPr>
              <a:t>μαρμαρυγίες</a:t>
            </a:r>
          </a:p>
        </p:txBody>
      </p:sp>
      <p:sp>
        <p:nvSpPr>
          <p:cNvPr id="119818" name="Text Box 10">
            <a:extLst>
              <a:ext uri="{FF2B5EF4-FFF2-40B4-BE49-F238E27FC236}">
                <a16:creationId xmlns:a16="http://schemas.microsoft.com/office/drawing/2014/main" id="{59CB4CB3-518C-44B2-B6EC-84425F95B5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08625" y="5562600"/>
            <a:ext cx="2720975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l-GR" altLang="el-GR" b="1">
                <a:solidFill>
                  <a:schemeClr val="tx2"/>
                </a:solidFill>
                <a:latin typeface="Arial" panose="020B0604020202020204" pitchFamily="34" charset="0"/>
              </a:rPr>
              <a:t>Γνεύσιος</a:t>
            </a:r>
          </a:p>
          <a:p>
            <a:pPr algn="ctr"/>
            <a:r>
              <a:rPr lang="el-GR" altLang="el-GR">
                <a:latin typeface="Arial" panose="020B0604020202020204" pitchFamily="34" charset="0"/>
              </a:rPr>
              <a:t>Χαλαζίας, άστριοι, </a:t>
            </a:r>
          </a:p>
          <a:p>
            <a:pPr algn="ctr"/>
            <a:r>
              <a:rPr lang="el-GR" altLang="el-GR">
                <a:latin typeface="Arial" panose="020B0604020202020204" pitchFamily="34" charset="0"/>
              </a:rPr>
              <a:t>μαρμαρυγίες</a:t>
            </a:r>
          </a:p>
        </p:txBody>
      </p:sp>
    </p:spTree>
  </p:cSld>
  <p:clrMapOvr>
    <a:masterClrMapping/>
  </p:clrMapOvr>
  <p:transition spd="med">
    <p:fade thruBlk="1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>
            <a:extLst>
              <a:ext uri="{FF2B5EF4-FFF2-40B4-BE49-F238E27FC236}">
                <a16:creationId xmlns:a16="http://schemas.microsoft.com/office/drawing/2014/main" id="{FF3991AA-5736-4910-8295-3880EF2621C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l-GR" altLang="el-GR"/>
              <a:t>Αλλαγές</a:t>
            </a:r>
          </a:p>
        </p:txBody>
      </p:sp>
      <p:sp>
        <p:nvSpPr>
          <p:cNvPr id="120835" name="Rectangle 3">
            <a:extLst>
              <a:ext uri="{FF2B5EF4-FFF2-40B4-BE49-F238E27FC236}">
                <a16:creationId xmlns:a16="http://schemas.microsoft.com/office/drawing/2014/main" id="{1859E18D-F83E-4713-8D26-D672D76B511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2400" y="2057400"/>
            <a:ext cx="8991600" cy="685800"/>
          </a:xfrm>
          <a:noFill/>
          <a:ln/>
        </p:spPr>
        <p:txBody>
          <a:bodyPr/>
          <a:lstStyle/>
          <a:p>
            <a:pPr>
              <a:spcBef>
                <a:spcPct val="50000"/>
              </a:spcBef>
            </a:pPr>
            <a:r>
              <a:rPr lang="el-GR" altLang="el-GR">
                <a:solidFill>
                  <a:srgbClr val="FF9933"/>
                </a:solidFill>
              </a:rPr>
              <a:t>Αλλοφασική:</a:t>
            </a:r>
            <a:r>
              <a:rPr lang="el-GR" altLang="el-GR" sz="3600">
                <a:solidFill>
                  <a:srgbClr val="FF9933"/>
                </a:solidFill>
              </a:rPr>
              <a:t>	</a:t>
            </a:r>
            <a:r>
              <a:rPr lang="el-GR" altLang="el-GR" sz="2800"/>
              <a:t>Μεταβολή του ιστού και των ορυκτών</a:t>
            </a:r>
          </a:p>
        </p:txBody>
      </p:sp>
      <p:pic>
        <p:nvPicPr>
          <p:cNvPr id="120837" name="Picture 5">
            <a:extLst>
              <a:ext uri="{FF2B5EF4-FFF2-40B4-BE49-F238E27FC236}">
                <a16:creationId xmlns:a16="http://schemas.microsoft.com/office/drawing/2014/main" id="{4CDBDF91-1E57-42E2-BDC4-FCE150F6938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4138" y="3052763"/>
            <a:ext cx="3238500" cy="2427287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0838" name="AutoShape 6">
            <a:extLst>
              <a:ext uri="{FF2B5EF4-FFF2-40B4-BE49-F238E27FC236}">
                <a16:creationId xmlns:a16="http://schemas.microsoft.com/office/drawing/2014/main" id="{230D743A-53ED-45BB-90AC-BAD0E724BE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1000" y="4114800"/>
            <a:ext cx="823913" cy="485775"/>
          </a:xfrm>
          <a:prstGeom prst="rightArrow">
            <a:avLst>
              <a:gd name="adj1" fmla="val 49676"/>
              <a:gd name="adj2" fmla="val 71706"/>
            </a:avLst>
          </a:prstGeom>
          <a:solidFill>
            <a:schemeClr val="tx1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120839" name="Text Box 7">
            <a:extLst>
              <a:ext uri="{FF2B5EF4-FFF2-40B4-BE49-F238E27FC236}">
                <a16:creationId xmlns:a16="http://schemas.microsoft.com/office/drawing/2014/main" id="{A266A414-AADE-462F-8B64-629E31A2B7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2300" y="5562600"/>
            <a:ext cx="3462338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l-GR" altLang="el-GR" b="1">
                <a:solidFill>
                  <a:schemeClr val="tx2"/>
                </a:solidFill>
                <a:latin typeface="Arial" panose="020B0604020202020204" pitchFamily="34" charset="0"/>
              </a:rPr>
              <a:t>Αργιλικός σχιστόλιθος</a:t>
            </a:r>
          </a:p>
          <a:p>
            <a:pPr algn="ctr"/>
            <a:r>
              <a:rPr lang="el-GR" altLang="el-GR">
                <a:latin typeface="Arial" panose="020B0604020202020204" pitchFamily="34" charset="0"/>
              </a:rPr>
              <a:t>Αργιλικά ορυκτά</a:t>
            </a:r>
          </a:p>
        </p:txBody>
      </p:sp>
      <p:sp>
        <p:nvSpPr>
          <p:cNvPr id="120840" name="Text Box 8">
            <a:extLst>
              <a:ext uri="{FF2B5EF4-FFF2-40B4-BE49-F238E27FC236}">
                <a16:creationId xmlns:a16="http://schemas.microsoft.com/office/drawing/2014/main" id="{E594589A-F834-4F84-A09B-42BCD702E4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08625" y="5562600"/>
            <a:ext cx="2720975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l-GR" altLang="el-GR" b="1">
                <a:solidFill>
                  <a:schemeClr val="tx2"/>
                </a:solidFill>
                <a:latin typeface="Arial" panose="020B0604020202020204" pitchFamily="34" charset="0"/>
              </a:rPr>
              <a:t>Γνεύσιος</a:t>
            </a:r>
          </a:p>
          <a:p>
            <a:pPr algn="ctr"/>
            <a:r>
              <a:rPr lang="el-GR" altLang="el-GR">
                <a:latin typeface="Arial" panose="020B0604020202020204" pitchFamily="34" charset="0"/>
              </a:rPr>
              <a:t>Χαλαζίας, άστριοι, </a:t>
            </a:r>
          </a:p>
          <a:p>
            <a:pPr algn="ctr"/>
            <a:r>
              <a:rPr lang="el-GR" altLang="el-GR">
                <a:latin typeface="Arial" panose="020B0604020202020204" pitchFamily="34" charset="0"/>
              </a:rPr>
              <a:t>μαρμαρυγίες</a:t>
            </a:r>
          </a:p>
        </p:txBody>
      </p:sp>
      <p:pic>
        <p:nvPicPr>
          <p:cNvPr id="120841" name="Picture 9">
            <a:extLst>
              <a:ext uri="{FF2B5EF4-FFF2-40B4-BE49-F238E27FC236}">
                <a16:creationId xmlns:a16="http://schemas.microsoft.com/office/drawing/2014/main" id="{0F33EDA1-6ACA-4FEC-97AB-B1021A666D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3059113"/>
            <a:ext cx="3238500" cy="2427287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>
    <p:fade thruBlk="1"/>
  </p:transition>
</p:sld>
</file>

<file path=ppt/theme/theme1.xml><?xml version="1.0" encoding="utf-8"?>
<a:theme xmlns:a="http://schemas.openxmlformats.org/drawingml/2006/main" name="Καλλιτεχνικό">
  <a:themeElements>
    <a:clrScheme name="Καλλιτεχνικό 1">
      <a:dk1>
        <a:srgbClr val="000000"/>
      </a:dk1>
      <a:lt1>
        <a:srgbClr val="FFFFCC"/>
      </a:lt1>
      <a:dk2>
        <a:srgbClr val="4D4D4D"/>
      </a:dk2>
      <a:lt2>
        <a:srgbClr val="FFCC00"/>
      </a:lt2>
      <a:accent1>
        <a:srgbClr val="808000"/>
      </a:accent1>
      <a:accent2>
        <a:srgbClr val="CC9900"/>
      </a:accent2>
      <a:accent3>
        <a:srgbClr val="B2B2B2"/>
      </a:accent3>
      <a:accent4>
        <a:srgbClr val="DADAAE"/>
      </a:accent4>
      <a:accent5>
        <a:srgbClr val="C0C0AA"/>
      </a:accent5>
      <a:accent6>
        <a:srgbClr val="B98A00"/>
      </a:accent6>
      <a:hlink>
        <a:srgbClr val="CC6600"/>
      </a:hlink>
      <a:folHlink>
        <a:srgbClr val="969696"/>
      </a:folHlink>
    </a:clrScheme>
    <a:fontScheme name="Καλλιτεχνικό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l-G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l-G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Καλλιτεχνικό 1">
        <a:dk1>
          <a:srgbClr val="000000"/>
        </a:dk1>
        <a:lt1>
          <a:srgbClr val="FFFFCC"/>
        </a:lt1>
        <a:dk2>
          <a:srgbClr val="4D4D4D"/>
        </a:dk2>
        <a:lt2>
          <a:srgbClr val="FFCC00"/>
        </a:lt2>
        <a:accent1>
          <a:srgbClr val="808000"/>
        </a:accent1>
        <a:accent2>
          <a:srgbClr val="CC9900"/>
        </a:accent2>
        <a:accent3>
          <a:srgbClr val="B2B2B2"/>
        </a:accent3>
        <a:accent4>
          <a:srgbClr val="DADAAE"/>
        </a:accent4>
        <a:accent5>
          <a:srgbClr val="C0C0AA"/>
        </a:accent5>
        <a:accent6>
          <a:srgbClr val="B98A00"/>
        </a:accent6>
        <a:hlink>
          <a:srgbClr val="CC66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Καλλιτεχνικό 2">
        <a:dk1>
          <a:srgbClr val="660033"/>
        </a:dk1>
        <a:lt1>
          <a:srgbClr val="FFFFFF"/>
        </a:lt1>
        <a:dk2>
          <a:srgbClr val="B60009"/>
        </a:dk2>
        <a:lt2>
          <a:srgbClr val="B2B2B2"/>
        </a:lt2>
        <a:accent1>
          <a:srgbClr val="CCCC00"/>
        </a:accent1>
        <a:accent2>
          <a:srgbClr val="DE9ABC"/>
        </a:accent2>
        <a:accent3>
          <a:srgbClr val="FFFFFF"/>
        </a:accent3>
        <a:accent4>
          <a:srgbClr val="56002A"/>
        </a:accent4>
        <a:accent5>
          <a:srgbClr val="E2E2AA"/>
        </a:accent5>
        <a:accent6>
          <a:srgbClr val="C98BAA"/>
        </a:accent6>
        <a:hlink>
          <a:srgbClr val="FFAFA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Καλλιτεχνικό 3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C0C0C0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C8C8C8"/>
        </a:accent6>
        <a:hlink>
          <a:srgbClr val="808080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Καλλιτεχνικό 4">
        <a:dk1>
          <a:srgbClr val="2C2C42"/>
        </a:dk1>
        <a:lt1>
          <a:srgbClr val="FFFFCC"/>
        </a:lt1>
        <a:dk2>
          <a:srgbClr val="666699"/>
        </a:dk2>
        <a:lt2>
          <a:srgbClr val="FFCC00"/>
        </a:lt2>
        <a:accent1>
          <a:srgbClr val="FF9933"/>
        </a:accent1>
        <a:accent2>
          <a:srgbClr val="808000"/>
        </a:accent2>
        <a:accent3>
          <a:srgbClr val="B8B8CA"/>
        </a:accent3>
        <a:accent4>
          <a:srgbClr val="DADAAE"/>
        </a:accent4>
        <a:accent5>
          <a:srgbClr val="FFCAAD"/>
        </a:accent5>
        <a:accent6>
          <a:srgbClr val="737300"/>
        </a:accent6>
        <a:hlink>
          <a:srgbClr val="CC6600"/>
        </a:hlink>
        <a:folHlink>
          <a:srgbClr val="3333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Καλλιτεχνικό 5">
        <a:dk1>
          <a:srgbClr val="50000F"/>
        </a:dk1>
        <a:lt1>
          <a:srgbClr val="FFCC00"/>
        </a:lt1>
        <a:dk2>
          <a:srgbClr val="800000"/>
        </a:dk2>
        <a:lt2>
          <a:srgbClr val="FFFFCC"/>
        </a:lt2>
        <a:accent1>
          <a:srgbClr val="808000"/>
        </a:accent1>
        <a:accent2>
          <a:srgbClr val="993366"/>
        </a:accent2>
        <a:accent3>
          <a:srgbClr val="C0AAAA"/>
        </a:accent3>
        <a:accent4>
          <a:srgbClr val="DAAE00"/>
        </a:accent4>
        <a:accent5>
          <a:srgbClr val="C0C0AA"/>
        </a:accent5>
        <a:accent6>
          <a:srgbClr val="8A2D5C"/>
        </a:accent6>
        <a:hlink>
          <a:srgbClr val="FF5050"/>
        </a:hlink>
        <a:folHlink>
          <a:srgbClr val="99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Καλλιτεχνικό 6">
        <a:dk1>
          <a:srgbClr val="333300"/>
        </a:dk1>
        <a:lt1>
          <a:srgbClr val="FFCC00"/>
        </a:lt1>
        <a:dk2>
          <a:srgbClr val="666633"/>
        </a:dk2>
        <a:lt2>
          <a:srgbClr val="FFFFCC"/>
        </a:lt2>
        <a:accent1>
          <a:srgbClr val="8F7401"/>
        </a:accent1>
        <a:accent2>
          <a:srgbClr val="CC6600"/>
        </a:accent2>
        <a:accent3>
          <a:srgbClr val="B8B8AD"/>
        </a:accent3>
        <a:accent4>
          <a:srgbClr val="DAAE00"/>
        </a:accent4>
        <a:accent5>
          <a:srgbClr val="C6BCAA"/>
        </a:accent5>
        <a:accent6>
          <a:srgbClr val="B95C00"/>
        </a:accent6>
        <a:hlink>
          <a:srgbClr val="666699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Καλλιτεχνικό 7">
        <a:dk1>
          <a:srgbClr val="000000"/>
        </a:dk1>
        <a:lt1>
          <a:srgbClr val="FFFFFF"/>
        </a:lt1>
        <a:dk2>
          <a:srgbClr val="40458C"/>
        </a:dk2>
        <a:lt2>
          <a:srgbClr val="FFFFCC"/>
        </a:lt2>
        <a:accent1>
          <a:srgbClr val="8D8DB3"/>
        </a:accent1>
        <a:accent2>
          <a:srgbClr val="B2B2B2"/>
        </a:accent2>
        <a:accent3>
          <a:srgbClr val="AFB0C5"/>
        </a:accent3>
        <a:accent4>
          <a:srgbClr val="DADADA"/>
        </a:accent4>
        <a:accent5>
          <a:srgbClr val="C5C5D6"/>
        </a:accent5>
        <a:accent6>
          <a:srgbClr val="A1A1A1"/>
        </a:accent6>
        <a:hlink>
          <a:srgbClr val="6F89F7"/>
        </a:hlink>
        <a:folHlink>
          <a:srgbClr val="4F56A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Designs\Καλλιτεχνικό.pot</Template>
  <TotalTime>748</TotalTime>
  <Words>507</Words>
  <Application>Microsoft Office PowerPoint</Application>
  <PresentationFormat>Προβολή στην οθόνη (4:3)</PresentationFormat>
  <Paragraphs>149</Paragraphs>
  <Slides>24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24</vt:i4>
      </vt:variant>
    </vt:vector>
  </HeadingPairs>
  <TitlesOfParts>
    <vt:vector size="28" baseType="lpstr">
      <vt:lpstr>Arial</vt:lpstr>
      <vt:lpstr>Wingdings</vt:lpstr>
      <vt:lpstr>Times New Roman</vt:lpstr>
      <vt:lpstr>Καλλιτεχνικό</vt:lpstr>
      <vt:lpstr>Μεταμορφωμένα πετρώματα</vt:lpstr>
      <vt:lpstr>Τι είναι</vt:lpstr>
      <vt:lpstr>Χαρακτηριστικά</vt:lpstr>
      <vt:lpstr>Χαρακτηριστικά</vt:lpstr>
      <vt:lpstr>Αρχικά πετρώματα</vt:lpstr>
      <vt:lpstr>Παράγοντες</vt:lpstr>
      <vt:lpstr>Αλλαγές</vt:lpstr>
      <vt:lpstr>Αλλαγές</vt:lpstr>
      <vt:lpstr>Αλλαγές</vt:lpstr>
      <vt:lpstr>Αλλαγές</vt:lpstr>
      <vt:lpstr>Αλλαγές</vt:lpstr>
      <vt:lpstr>Είδη μεταμόρφωσης</vt:lpstr>
      <vt:lpstr>Είδη μεταμόρφωσης</vt:lpstr>
      <vt:lpstr>Είδη μεταμόρφωσης</vt:lpstr>
      <vt:lpstr>Είδη μεταμόρφωσης</vt:lpstr>
      <vt:lpstr>Είδη μεταμόρφωσης</vt:lpstr>
      <vt:lpstr>Βαθμός μεταμόρφωσης</vt:lpstr>
      <vt:lpstr>Προϊούσα-Ανάδρομη</vt:lpstr>
      <vt:lpstr>Κυριότερα μεταμορφωμένα πετρώματα</vt:lpstr>
      <vt:lpstr>Κυριότερα μεταμορφωμένα πετρώματα</vt:lpstr>
      <vt:lpstr>Κυριότερα μεταμορφωμένα πετρώματα</vt:lpstr>
      <vt:lpstr>Κυριότερα μεταμορφωμένα πετρώματα</vt:lpstr>
      <vt:lpstr>Κυριότερα μεταμορφωμένα πετρώματα</vt:lpstr>
      <vt:lpstr>Κυριότερα μεταμορφωμένα πετρώματα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Μεταμορφωμένα πετρώματα</dc:title>
  <dc:creator>ST</dc:creator>
  <cp:lastModifiedBy>Triantafyllos Soldatos</cp:lastModifiedBy>
  <cp:revision>218</cp:revision>
  <cp:lastPrinted>2003-11-10T16:10:10Z</cp:lastPrinted>
  <dcterms:created xsi:type="dcterms:W3CDTF">2002-12-11T06:06:58Z</dcterms:created>
  <dcterms:modified xsi:type="dcterms:W3CDTF">2020-11-26T15:11:58Z</dcterms:modified>
</cp:coreProperties>
</file>