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9" r:id="rId13"/>
    <p:sldId id="274" r:id="rId14"/>
    <p:sldId id="270" r:id="rId15"/>
    <p:sldId id="273" r:id="rId16"/>
    <p:sldId id="268" r:id="rId17"/>
    <p:sldId id="267" r:id="rId18"/>
    <p:sldId id="266" r:id="rId19"/>
    <p:sldId id="278" r:id="rId20"/>
    <p:sldId id="279" r:id="rId21"/>
    <p:sldId id="277" r:id="rId22"/>
    <p:sldId id="280" r:id="rId23"/>
    <p:sldId id="282" r:id="rId24"/>
    <p:sldId id="276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936"/>
    <a:srgbClr val="CC0099"/>
    <a:srgbClr val="F07F09"/>
    <a:srgbClr val="8B5A26"/>
    <a:srgbClr val="00FF00"/>
    <a:srgbClr val="9FE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928;&#917;&#932;&#929;&#927;&#915;&#917;&#925;&#917;&#931;&#919;%20&#928;&#933;&#929;&#921;&#915;&#917;&#925;&#937;&#925;%20&#928;&#917;&#932;&#929;&#937;&#924;&#913;&#932;&#937;&#925;%20gmo652e\wetransfer-47f3d7\A&#931;&#922;&#919;&#931;&#919;_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Συμβιβαστό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-Ασυμβίβαστο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48495861094287"/>
          <c:y val="0.13096751412429378"/>
          <c:w val="0.81092529779931355"/>
          <c:h val="0.7036078117353974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Sheet4!$A$2:$K$2</c:f>
              <c:numCache>
                <c:formatCode>General</c:formatCode>
                <c:ptCount val="11"/>
                <c:pt idx="0">
                  <c:v>1200</c:v>
                </c:pt>
                <c:pt idx="1">
                  <c:v>496</c:v>
                </c:pt>
                <c:pt idx="2">
                  <c:v>411</c:v>
                </c:pt>
                <c:pt idx="3">
                  <c:v>339</c:v>
                </c:pt>
                <c:pt idx="4">
                  <c:v>278</c:v>
                </c:pt>
                <c:pt idx="5">
                  <c:v>227</c:v>
                </c:pt>
                <c:pt idx="6">
                  <c:v>166</c:v>
                </c:pt>
                <c:pt idx="7">
                  <c:v>120</c:v>
                </c:pt>
                <c:pt idx="8">
                  <c:v>107</c:v>
                </c:pt>
                <c:pt idx="9">
                  <c:v>86</c:v>
                </c:pt>
                <c:pt idx="10">
                  <c:v>60</c:v>
                </c:pt>
              </c:numCache>
            </c:numRef>
          </c:xVal>
          <c:yVal>
            <c:numRef>
              <c:f>Sheet4!$A$1:$K$1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56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62</c:v>
                </c:pt>
                <c:pt idx="7">
                  <c:v>65</c:v>
                </c:pt>
                <c:pt idx="8">
                  <c:v>65</c:v>
                </c:pt>
                <c:pt idx="9">
                  <c:v>67</c:v>
                </c:pt>
                <c:pt idx="10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9D-4B46-9E5B-C110A0C51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77472"/>
        <c:axId val="224301248"/>
      </c:scatterChart>
      <c:valAx>
        <c:axId val="92177472"/>
        <c:scaling>
          <c:orientation val="minMax"/>
          <c:max val="12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Sr</a:t>
                </a:r>
              </a:p>
            </c:rich>
          </c:tx>
          <c:layout>
            <c:manualLayout>
              <c:xMode val="edge"/>
              <c:yMode val="edge"/>
              <c:x val="0.52281930143347466"/>
              <c:y val="0.916490112994350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301248"/>
        <c:crosses val="autoZero"/>
        <c:crossBetween val="midCat"/>
        <c:minorUnit val="50"/>
      </c:valAx>
      <c:valAx>
        <c:axId val="224301248"/>
        <c:scaling>
          <c:orientation val="minMax"/>
          <c:max val="71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Rb</a:t>
                </a:r>
              </a:p>
            </c:rich>
          </c:tx>
          <c:layout>
            <c:manualLayout>
              <c:xMode val="edge"/>
              <c:yMode val="edge"/>
              <c:x val="2.0512820512820513E-2"/>
              <c:y val="0.469256027848213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77472"/>
        <c:crosses val="autoZero"/>
        <c:crossBetween val="midCat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24675324675324"/>
          <c:y val="5.7736720554272515E-2"/>
          <c:w val="0.78961038961038965"/>
          <c:h val="0.79676674364896072"/>
        </c:manualLayout>
      </c:layout>
      <c:scatterChart>
        <c:scatterStyle val="lineMarker"/>
        <c:varyColors val="0"/>
        <c:ser>
          <c:idx val="1"/>
          <c:order val="0"/>
          <c:spPr>
            <a:ln w="25352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 w="25352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19014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ΑΣΚΗΣΗ_1!$B$27:$C$27</c:f>
              <c:numCache>
                <c:formatCode>0.0</c:formatCode>
                <c:ptCount val="2"/>
                <c:pt idx="0">
                  <c:v>10.6</c:v>
                </c:pt>
                <c:pt idx="1">
                  <c:v>0</c:v>
                </c:pt>
              </c:numCache>
            </c:numRef>
          </c:xVal>
          <c:yVal>
            <c:numRef>
              <c:f>ΑΣΚΗΣΗ_1!$B$28:$C$28</c:f>
              <c:numCache>
                <c:formatCode>0.0</c:formatCode>
                <c:ptCount val="2"/>
                <c:pt idx="0">
                  <c:v>11.8</c:v>
                </c:pt>
                <c:pt idx="1">
                  <c:v>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EC-4BF5-903B-87517A9A0BCF}"/>
            </c:ext>
          </c:extLst>
        </c:ser>
        <c:ser>
          <c:idx val="0"/>
          <c:order val="1"/>
          <c:spPr>
            <a:ln w="25352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38029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14" cap="rnd">
                <a:solidFill>
                  <a:schemeClr val="accent1"/>
                </a:solidFill>
              </a:ln>
              <a:effectLst/>
            </c:spPr>
            <c:trendlineType val="linear"/>
            <c:forward val="2"/>
            <c:backward val="0.5"/>
            <c:dispRSqr val="0"/>
            <c:dispEq val="0"/>
          </c:trendline>
          <c:xVal>
            <c:numRef>
              <c:f>(ΑΣΚΗΣΗ_1!$B$8,ΑΣΚΗΣΗ_1!$L$8)</c:f>
              <c:numCache>
                <c:formatCode>0.0</c:formatCode>
                <c:ptCount val="2"/>
                <c:pt idx="0">
                  <c:v>2.8</c:v>
                </c:pt>
                <c:pt idx="1">
                  <c:v>2.1828571428571424</c:v>
                </c:pt>
              </c:numCache>
            </c:numRef>
          </c:xVal>
          <c:yVal>
            <c:numRef>
              <c:f>(ΑΣΚΗΣΗ_1!$B$9,ΑΣΚΗΣΗ_1!$L$9)</c:f>
              <c:numCache>
                <c:formatCode>0.0</c:formatCode>
                <c:ptCount val="2"/>
                <c:pt idx="0">
                  <c:v>5.9</c:v>
                </c:pt>
                <c:pt idx="1">
                  <c:v>3.9885714285714293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5EC-4BF5-903B-87517A9A0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9427599"/>
        <c:axId val="1"/>
      </c:scatterChart>
      <c:valAx>
        <c:axId val="2089427599"/>
        <c:scaling>
          <c:orientation val="minMax"/>
          <c:max val="12"/>
        </c:scaling>
        <c:delete val="0"/>
        <c:axPos val="b"/>
        <c:majorGridlines>
          <c:spPr>
            <a:ln w="9507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93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MgO</a:t>
                </a:r>
              </a:p>
            </c:rich>
          </c:tx>
          <c:layout>
            <c:manualLayout>
              <c:xMode val="edge"/>
              <c:yMode val="edge"/>
              <c:x val="0.51168830140576316"/>
              <c:y val="0.916859228212911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07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93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2"/>
        <c:minorUnit val="1"/>
      </c:valAx>
      <c:valAx>
        <c:axId val="1"/>
        <c:scaling>
          <c:orientation val="minMax"/>
          <c:max val="12"/>
        </c:scaling>
        <c:delete val="0"/>
        <c:axPos val="l"/>
        <c:majorGridlines>
          <c:spPr>
            <a:ln w="9507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93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CaO</a:t>
                </a:r>
              </a:p>
            </c:rich>
          </c:tx>
          <c:layout>
            <c:manualLayout>
              <c:xMode val="edge"/>
              <c:yMode val="edge"/>
              <c:x val="4.1558334619937215E-2"/>
              <c:y val="0.424942087718487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07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27599"/>
        <c:crosses val="autoZero"/>
        <c:crossBetween val="midCat"/>
        <c:minorUnit val="1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07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65428370818744"/>
          <c:y val="9.2198900843932993E-2"/>
          <c:w val="0.69548936013987617"/>
          <c:h val="0.74822954146422549"/>
        </c:manualLayout>
      </c:layout>
      <c:lineChart>
        <c:grouping val="standard"/>
        <c:varyColors val="0"/>
        <c:ser>
          <c:idx val="0"/>
          <c:order val="0"/>
          <c:tx>
            <c:v>ΚΚ</c:v>
          </c:tx>
          <c:spPr>
            <a:ln w="38045" cap="rnd" cmpd="sng" algn="ctr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9F2936"/>
              </a:solidFill>
              <a:ln w="9511" cap="flat" cmpd="sng" algn="ctr">
                <a:solidFill>
                  <a:srgbClr val="9F2936"/>
                </a:solidFill>
                <a:round/>
              </a:ln>
              <a:effectLst/>
            </c:spPr>
          </c:marker>
          <c:cat>
            <c:strRef>
              <c:f>'ΛΥΣΗ ΑΣΚΗΣΗΣ_2'!$A$14:$A$22</c:f>
              <c:strCache>
                <c:ptCount val="9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Dy</c:v>
                </c:pt>
                <c:pt idx="7">
                  <c:v>Yb</c:v>
                </c:pt>
                <c:pt idx="8">
                  <c:v>Lu</c:v>
                </c:pt>
              </c:strCache>
            </c:strRef>
          </c:cat>
          <c:val>
            <c:numRef>
              <c:f>'ΛΥΣΗ ΑΣΚΗΣΗΣ_2'!$M$14:$M$22</c:f>
              <c:numCache>
                <c:formatCode>0.0</c:formatCode>
                <c:ptCount val="9"/>
                <c:pt idx="0">
                  <c:v>328.46404421781074</c:v>
                </c:pt>
                <c:pt idx="1">
                  <c:v>334.90435280850079</c:v>
                </c:pt>
                <c:pt idx="2">
                  <c:v>98.652113706590754</c:v>
                </c:pt>
                <c:pt idx="3">
                  <c:v>40.85876099368415</c:v>
                </c:pt>
                <c:pt idx="4">
                  <c:v>33.790059486337604</c:v>
                </c:pt>
                <c:pt idx="5">
                  <c:v>21.106053693301348</c:v>
                </c:pt>
                <c:pt idx="6">
                  <c:v>11.919836943210077</c:v>
                </c:pt>
                <c:pt idx="7">
                  <c:v>11.33415031752372</c:v>
                </c:pt>
                <c:pt idx="8">
                  <c:v>13.558534577475832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9E-4E51-96E6-583F5DA4C606}"/>
            </c:ext>
          </c:extLst>
        </c:ser>
        <c:ser>
          <c:idx val="1"/>
          <c:order val="1"/>
          <c:tx>
            <c:v>ΜΤ</c:v>
          </c:tx>
          <c:spPr>
            <a:ln w="38045" cap="rnd" cmpd="sng" algn="ctr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07F09"/>
              </a:solidFill>
              <a:ln w="9511" cap="flat" cmpd="sng" algn="ctr">
                <a:solidFill>
                  <a:srgbClr val="F07F09"/>
                </a:solidFill>
                <a:round/>
              </a:ln>
              <a:effectLst/>
            </c:spPr>
          </c:marker>
          <c:cat>
            <c:strRef>
              <c:f>'ΛΥΣΗ ΑΣΚΗΣΗΣ_2'!$A$38:$A$46</c:f>
              <c:strCache>
                <c:ptCount val="9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Dy</c:v>
                </c:pt>
                <c:pt idx="7">
                  <c:v>Yb</c:v>
                </c:pt>
                <c:pt idx="8">
                  <c:v>Lu</c:v>
                </c:pt>
              </c:strCache>
            </c:strRef>
          </c:cat>
          <c:val>
            <c:numRef>
              <c:f>'ΛΥΣΗ ΑΣΚΗΣΗΣ_2'!$M$38:$M$46</c:f>
              <c:numCache>
                <c:formatCode>0.0</c:formatCode>
                <c:ptCount val="9"/>
                <c:pt idx="0">
                  <c:v>2066.4206642066415</c:v>
                </c:pt>
                <c:pt idx="1">
                  <c:v>992.08885843301084</c:v>
                </c:pt>
                <c:pt idx="2">
                  <c:v>145.25134891510061</c:v>
                </c:pt>
                <c:pt idx="3">
                  <c:v>99.466527855601143</c:v>
                </c:pt>
                <c:pt idx="4">
                  <c:v>111.51305963957385</c:v>
                </c:pt>
                <c:pt idx="5">
                  <c:v>15.361162314985494</c:v>
                </c:pt>
                <c:pt idx="6">
                  <c:v>9.2698701009072373</c:v>
                </c:pt>
                <c:pt idx="7">
                  <c:v>17.638399833991528</c:v>
                </c:pt>
                <c:pt idx="8">
                  <c:v>9.2357423227891946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9E-4E51-96E6-583F5DA4C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11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2107694879"/>
        <c:axId val="1"/>
      </c:lineChart>
      <c:catAx>
        <c:axId val="210769487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11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5" b="1" i="0" u="none" strike="noStrike" kern="1200" spc="2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logBase val="10"/>
          <c:orientation val="minMax"/>
          <c:max val="3000"/>
        </c:scaling>
        <c:delete val="0"/>
        <c:axPos val="l"/>
        <c:title>
          <c:tx>
            <c:rich>
              <a:bodyPr/>
              <a:lstStyle/>
              <a:p>
                <a:pPr>
                  <a:defRPr sz="999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n-US" sz="1398" b="0" i="0" u="none" strike="noStrike" baseline="0" dirty="0" err="1">
                    <a:solidFill>
                      <a:srgbClr val="0066CC"/>
                    </a:solidFill>
                    <a:latin typeface="Calibri"/>
                    <a:cs typeface="Calibri"/>
                  </a:rPr>
                  <a:t>Πέτρωμ</a:t>
                </a:r>
                <a:r>
                  <a:rPr lang="en-US" sz="1398" b="0" i="0" u="none" strike="noStrike" baseline="0" dirty="0">
                    <a:solidFill>
                      <a:srgbClr val="0066CC"/>
                    </a:solidFill>
                    <a:latin typeface="Calibri"/>
                    <a:cs typeface="Calibri"/>
                  </a:rPr>
                  <a:t>α/Χονδρίτη</a:t>
                </a:r>
                <a:r>
                  <a:rPr lang="el-GR" sz="1398" b="0" i="0" u="none" strike="noStrike" baseline="0" dirty="0">
                    <a:solidFill>
                      <a:srgbClr val="0066CC"/>
                    </a:solidFill>
                    <a:latin typeface="Calibri"/>
                    <a:cs typeface="Calibri"/>
                  </a:rPr>
                  <a:t>ς</a:t>
                </a:r>
                <a:endParaRPr lang="en-US" sz="1398" b="0" i="0" u="none" strike="noStrike" baseline="0" dirty="0">
                  <a:solidFill>
                    <a:srgbClr val="0066CC"/>
                  </a:solidFill>
                  <a:latin typeface="Calibri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3.7206559520835451E-2"/>
              <c:y val="0.344761321795906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5" b="1" i="0" u="none" strike="noStrike" kern="1200" spc="2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694879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8967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4243388"/>
            <a:ext cx="3076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2590800"/>
            <a:ext cx="896778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9112250" y="2590800"/>
            <a:ext cx="307657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DEA3-C5EF-43F2-85A5-482EB8D39BF6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125" y="2749550"/>
            <a:ext cx="1171575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B0136-4359-48F3-9DBE-40D41085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0317-389F-4395-90A6-3A93CDD955B8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94A4-6AE4-4A3B-A1EE-4855FDABC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5615-6C88-4BF3-BAC5-30EF5751ED70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C77B9-10D2-455E-A08F-559CB9880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584200" y="7477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3113" y="30337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8DC5-10BD-4E3B-92BF-E310121EA829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AC29-F59A-4111-B0AB-105FD23D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A342-68DF-4A55-9C0C-4420F601EAF0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73CF-674E-476D-81EA-953768E49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CDF9-78AD-4BD5-9BBA-C873B107C7A5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A5FB-7512-4996-91BB-23871A2DD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D748-1424-4021-A13B-DC280C6C1975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95D5-F134-4BAD-82B1-C7CF46B7B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2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383C-13D4-4F49-83E7-A7BE385AC10B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B515-56DB-470A-97B7-F219DA74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8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 rot="5400000">
            <a:off x="8116094" y="1869281"/>
            <a:ext cx="5106988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 rot="5400000">
            <a:off x="9867900" y="53721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59356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1AB7-9BA5-41F2-924E-0A06CFA6FF11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5935663"/>
            <a:ext cx="6126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8088" y="5399088"/>
            <a:ext cx="1154112" cy="1090612"/>
          </a:xfrm>
        </p:spPr>
        <p:txBody>
          <a:bodyPr anchor="t"/>
          <a:lstStyle>
            <a:lvl1pPr algn="ctr">
              <a:defRPr smtClean="0"/>
            </a:lvl1pPr>
          </a:lstStyle>
          <a:p>
            <a:pPr>
              <a:defRPr/>
            </a:pPr>
            <a:fld id="{95E39001-42BB-474B-84EE-B38F43DB9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9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2392-9AE3-4C27-AB39-A0BAB510B9B0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6FAA-786C-44C1-ADFF-9F2EFDD63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25"/>
            <a:ext cx="10437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40878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27257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0585450" y="27257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B68B-DFDF-4224-B2E9-6CE520370729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913" y="28702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B80A-A035-4203-AC21-A8E821A4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7EE1-204E-49F9-BC09-EA8F7ECD5005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7861-FA06-40CA-ACAD-1B55941BF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2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AEFC-3E7E-4D56-83F5-853F98041094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5EDC-19D8-4498-989F-14309427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9630-5765-4DB3-8588-5264924B924C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EEE3-B93C-4930-8287-447F7FCFC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8914-4154-40A1-804E-E352EE849E4D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CA41-60A1-4FD8-B931-E55333699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B5E0-5344-4A7A-A5A0-51BB78DFA6AA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D9C1-2F70-4B0D-8B13-CC5F01DE7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3AAD-343E-4D8E-9623-2250383325A7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6F2F-947B-4FB5-8321-7C6BCED4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06060"/>
            </a:gs>
            <a:gs pos="50000">
              <a:srgbClr val="414141"/>
            </a:gs>
            <a:gs pos="100000">
              <a:srgbClr val="1E1E1E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ashOverlay-FullResolv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2336800"/>
            <a:ext cx="96139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738" y="593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A45D46-31F1-490B-9226-A67F94B97C2E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5935663"/>
            <a:ext cx="687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913" y="752475"/>
            <a:ext cx="1154112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55A0FC-852D-4057-BD26-C88B658A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1038" y="2733675"/>
            <a:ext cx="8143875" cy="1373188"/>
          </a:xfrm>
        </p:spPr>
        <p:txBody>
          <a:bodyPr/>
          <a:lstStyle/>
          <a:p>
            <a:r>
              <a:rPr lang="el-GR" altLang="en-US" sz="4000"/>
              <a:t>ΑΣΚΗΣΕΙΣ ΠΕΤΡΟΓΕΝΕΣΕΙΣ ΠΥΡΙΓΕΝΩΝ ΠΕΤΡΩΜΑΤΩΝ</a:t>
            </a:r>
            <a:endParaRPr lang="en-US" altLang="en-US" sz="4000"/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9498013" y="3003550"/>
            <a:ext cx="22383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</a:pPr>
            <a:r>
              <a:rPr lang="en-US" altLang="en-US" sz="4000"/>
              <a:t>1, 2 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en-US" sz="4000"/>
              <a:t>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5788" y="2324100"/>
          <a:ext cx="5080001" cy="4511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1670">
                  <a:extLst>
                    <a:ext uri="{9D8B030D-6E8A-4147-A177-3AD203B41FA5}">
                      <a16:colId xmlns:a16="http://schemas.microsoft.com/office/drawing/2014/main" val="3137378625"/>
                    </a:ext>
                  </a:extLst>
                </a:gridCol>
                <a:gridCol w="949008">
                  <a:extLst>
                    <a:ext uri="{9D8B030D-6E8A-4147-A177-3AD203B41FA5}">
                      <a16:colId xmlns:a16="http://schemas.microsoft.com/office/drawing/2014/main" val="1454417461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103132604"/>
                    </a:ext>
                  </a:extLst>
                </a:gridCol>
                <a:gridCol w="991870">
                  <a:extLst>
                    <a:ext uri="{9D8B030D-6E8A-4147-A177-3AD203B41FA5}">
                      <a16:colId xmlns:a16="http://schemas.microsoft.com/office/drawing/2014/main" val="3788208590"/>
                    </a:ext>
                  </a:extLst>
                </a:gridCol>
                <a:gridCol w="1120458">
                  <a:extLst>
                    <a:ext uri="{9D8B030D-6E8A-4147-A177-3AD203B41FA5}">
                      <a16:colId xmlns:a16="http://schemas.microsoft.com/office/drawing/2014/main" val="2879243328"/>
                    </a:ext>
                  </a:extLst>
                </a:gridCol>
              </a:tblGrid>
              <a:tr h="243789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Διορίτης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Αμφιβολίτης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Γρανίτης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Χονδρίτης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1904768901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SiO</a:t>
                      </a:r>
                      <a:r>
                        <a:rPr lang="el-GR" sz="1600" baseline="-25000">
                          <a:effectLst/>
                        </a:rPr>
                        <a:t>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61.3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52.0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64.2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2826003035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TiO</a:t>
                      </a:r>
                      <a:r>
                        <a:rPr lang="el-GR" sz="1600" baseline="-25000">
                          <a:effectLst/>
                        </a:rPr>
                        <a:t>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0.7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0.7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2825130889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O</a:t>
                      </a:r>
                      <a:r>
                        <a:rPr lang="en-GB" sz="1600" baseline="-25000">
                          <a:effectLst/>
                        </a:rPr>
                        <a:t>3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16.1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354294277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Fe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O</a:t>
                      </a:r>
                      <a:r>
                        <a:rPr lang="en-GB" sz="1600" baseline="-25000">
                          <a:effectLst/>
                        </a:rPr>
                        <a:t>3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3382797344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MgO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81992231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CaO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4.7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4006169400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O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2721150627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O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2.5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415515794"/>
                  </a:ext>
                </a:extLst>
              </a:tr>
              <a:tr h="12189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2167799907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La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66.6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137.2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0.245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1997139938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Ce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197.0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388.0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0.638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2444621883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Nd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56.0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102.0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0.474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3737651173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Sm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8.7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30.0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0.154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123963048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Eu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16.8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0.058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3012549747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Gd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7.9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0.204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124655911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Dy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5.6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0.254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2385550483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Yb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2.9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0.165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484362488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Lu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0.5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0.5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0.025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0" marB="0"/>
                </a:tc>
                <a:extLst>
                  <a:ext uri="{0D108BD9-81ED-4DB2-BD59-A6C34878D82A}">
                    <a16:rowId xmlns:a16="http://schemas.microsoft.com/office/drawing/2014/main" val="264610065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408863" y="3267075"/>
          <a:ext cx="3114675" cy="2194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3589">
                  <a:extLst>
                    <a:ext uri="{9D8B030D-6E8A-4147-A177-3AD203B41FA5}">
                      <a16:colId xmlns:a16="http://schemas.microsoft.com/office/drawing/2014/main" val="813015796"/>
                    </a:ext>
                  </a:extLst>
                </a:gridCol>
                <a:gridCol w="1133504">
                  <a:extLst>
                    <a:ext uri="{9D8B030D-6E8A-4147-A177-3AD203B41FA5}">
                      <a16:colId xmlns:a16="http://schemas.microsoft.com/office/drawing/2014/main" val="847611115"/>
                    </a:ext>
                  </a:extLst>
                </a:gridCol>
                <a:gridCol w="1387582">
                  <a:extLst>
                    <a:ext uri="{9D8B030D-6E8A-4147-A177-3AD203B41FA5}">
                      <a16:colId xmlns:a16="http://schemas.microsoft.com/office/drawing/2014/main" val="2538547121"/>
                    </a:ext>
                  </a:extLst>
                </a:gridCol>
              </a:tblGrid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Κεροστίλβη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Πλαγιόκλαστο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4233844399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SiO</a:t>
                      </a:r>
                      <a:r>
                        <a:rPr lang="el-GR" sz="1600" baseline="-25000">
                          <a:effectLst/>
                        </a:rPr>
                        <a:t>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45.1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56.2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695533225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TiO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4049358539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O</a:t>
                      </a:r>
                      <a:r>
                        <a:rPr lang="en-GB" sz="1600" baseline="-25000">
                          <a:effectLst/>
                        </a:rPr>
                        <a:t>3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10.2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28.4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914529110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Fe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O</a:t>
                      </a:r>
                      <a:r>
                        <a:rPr lang="en-GB" sz="1600" baseline="-25000">
                          <a:effectLst/>
                        </a:rPr>
                        <a:t>3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18.3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3254680899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MgO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10.6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3849250119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CaO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9.4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503986708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O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1.8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6.0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785280756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</a:t>
                      </a:r>
                      <a:r>
                        <a:rPr lang="el-GR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O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1.2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0.0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91" marR="19691" marT="0" marB="0"/>
                </a:tc>
                <a:extLst>
                  <a:ext uri="{0D108BD9-81ED-4DB2-BD59-A6C34878D82A}">
                    <a16:rowId xmlns:a16="http://schemas.microsoft.com/office/drawing/2014/main" val="306600078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89038" y="1944688"/>
            <a:ext cx="3873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1. Αναλύσεις Πετρωμάτων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6338" y="2803525"/>
            <a:ext cx="299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1. Αναλύσεις Ορυκτών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sp>
        <p:nvSpPr>
          <p:cNvPr id="8" name="Rectangle 7"/>
          <p:cNvSpPr/>
          <p:nvPr/>
        </p:nvSpPr>
        <p:spPr>
          <a:xfrm>
            <a:off x="96838" y="3390900"/>
            <a:ext cx="609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Άρα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στερεό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  %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στερεό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875" y="4389438"/>
            <a:ext cx="6488113" cy="2678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</a:t>
            </a:r>
            <a:r>
              <a:rPr lang="el-GR" altLang="el-GR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en-US" altLang="el-GR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Λ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+(1-</a:t>
            </a:r>
            <a:r>
              <a:rPr lang="en-US" altLang="el-GR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(α*Χ</a:t>
            </a:r>
            <a:r>
              <a:rPr lang="el-GR" altLang="el-GR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Α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 β*Χ</a:t>
            </a:r>
            <a:r>
              <a:rPr lang="el-GR" altLang="el-GR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Β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endParaRPr lang="en-US" altLang="el-GR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52.0=</a:t>
            </a:r>
            <a:r>
              <a:rPr lang="en-US" altLang="el-GR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64.2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+(1-</a:t>
            </a:r>
            <a:r>
              <a:rPr lang="en-US" altLang="el-GR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(0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5*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45.1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 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0.5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*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56.2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endParaRPr lang="en-US" altLang="el-GR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F=0.099 ≈ 0.1</a:t>
            </a:r>
            <a:endParaRPr lang="el-GR" altLang="el-GR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l-GR" altLang="el-GR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3175" y="3232150"/>
          <a:ext cx="4432300" cy="1989135"/>
        </p:xfrm>
        <a:graphic>
          <a:graphicData uri="http://schemas.openxmlformats.org/drawingml/2006/table">
            <a:tbl>
              <a:tblPr/>
              <a:tblGrid>
                <a:gridCol w="526430">
                  <a:extLst>
                    <a:ext uri="{9D8B030D-6E8A-4147-A177-3AD203B41FA5}">
                      <a16:colId xmlns:a16="http://schemas.microsoft.com/office/drawing/2014/main" val="1894763519"/>
                    </a:ext>
                  </a:extLst>
                </a:gridCol>
                <a:gridCol w="1021554">
                  <a:extLst>
                    <a:ext uri="{9D8B030D-6E8A-4147-A177-3AD203B41FA5}">
                      <a16:colId xmlns:a16="http://schemas.microsoft.com/office/drawing/2014/main" val="1302258460"/>
                    </a:ext>
                  </a:extLst>
                </a:gridCol>
                <a:gridCol w="750274">
                  <a:extLst>
                    <a:ext uri="{9D8B030D-6E8A-4147-A177-3AD203B41FA5}">
                      <a16:colId xmlns:a16="http://schemas.microsoft.com/office/drawing/2014/main" val="3382549880"/>
                    </a:ext>
                  </a:extLst>
                </a:gridCol>
                <a:gridCol w="970943">
                  <a:extLst>
                    <a:ext uri="{9D8B030D-6E8A-4147-A177-3AD203B41FA5}">
                      <a16:colId xmlns:a16="http://schemas.microsoft.com/office/drawing/2014/main" val="97727392"/>
                    </a:ext>
                  </a:extLst>
                </a:gridCol>
                <a:gridCol w="1163099">
                  <a:extLst>
                    <a:ext uri="{9D8B030D-6E8A-4147-A177-3AD203B41FA5}">
                      <a16:colId xmlns:a16="http://schemas.microsoft.com/office/drawing/2014/main" val="2785999362"/>
                    </a:ext>
                  </a:extLst>
                </a:gridCol>
              </a:tblGrid>
              <a:tr h="221015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Αμφιβολίτης</a:t>
                      </a:r>
                      <a:endParaRPr lang="el-GR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>
                          <a:effectLst/>
                          <a:latin typeface="Arial Greek" panose="020B0604020202020204" pitchFamily="34" charset="0"/>
                        </a:rPr>
                        <a:t>Γρανίτης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Κεροστίλβη</a:t>
                      </a:r>
                      <a:endParaRPr lang="el-GR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0" i="0" u="none" strike="noStrike">
                          <a:effectLst/>
                          <a:latin typeface="Arial Greek" panose="020B0604020202020204" pitchFamily="34" charset="0"/>
                        </a:rPr>
                        <a:t>Πλαγιόκλαστο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554602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SiO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52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64.2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45.1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56.2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734812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TiO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0.5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0.7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82928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Al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18.9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15.8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10.2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28.4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775156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Fe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8.8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5.9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18.3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380498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MgO</a:t>
                      </a:r>
                      <a:endParaRPr lang="en-US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5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10.6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957267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CaO</a:t>
                      </a:r>
                      <a:endParaRPr lang="en-US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4.7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11.8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9.4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007832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Na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3.9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3.9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6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409813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K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2.9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1.2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2371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2185988"/>
            <a:ext cx="118522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α. από μερική τήξη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αμφιβολίτη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1) κατά την οποία παραμένει στο υπολειμματικό στερεό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κεροστίλβη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πλαγιόκλαστο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2) με ίσα ποσοστά συμμετοχής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078" y="1938900"/>
            <a:ext cx="11728580" cy="5153077"/>
          </a:xfrm>
          <a:prstGeom prst="rect">
            <a:avLst/>
          </a:prstGeom>
          <a:blipFill>
            <a:blip r:embed="rId2"/>
            <a:stretch>
              <a:fillRect l="-1143" t="-118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714038" y="2497138"/>
          <a:ext cx="1212850" cy="3022600"/>
        </p:xfrm>
        <a:graphic>
          <a:graphicData uri="http://schemas.openxmlformats.org/drawingml/2006/table">
            <a:tbl>
              <a:tblPr/>
              <a:tblGrid>
                <a:gridCol w="696657">
                  <a:extLst>
                    <a:ext uri="{9D8B030D-6E8A-4147-A177-3AD203B41FA5}">
                      <a16:colId xmlns:a16="http://schemas.microsoft.com/office/drawing/2014/main" val="4219670007"/>
                    </a:ext>
                  </a:extLst>
                </a:gridCol>
                <a:gridCol w="516193">
                  <a:extLst>
                    <a:ext uri="{9D8B030D-6E8A-4147-A177-3AD203B41FA5}">
                      <a16:colId xmlns:a16="http://schemas.microsoft.com/office/drawing/2014/main" val="2885669466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effectLst/>
                          <a:latin typeface="Arial Greek" panose="020B0604020202020204" pitchFamily="34" charset="0"/>
                        </a:rPr>
                        <a:t>Kd</a:t>
                      </a:r>
                      <a:r>
                        <a:rPr lang="en-US" sz="1800" b="1" i="0" u="none" strike="noStrike" baseline="-25000" dirty="0" err="1">
                          <a:effectLst/>
                          <a:latin typeface="Arial Greek" panose="020B0604020202020204" pitchFamily="34" charset="0"/>
                        </a:rPr>
                        <a:t>Hb</a:t>
                      </a:r>
                      <a:endParaRPr lang="en-US" sz="1800" b="1" i="0" u="none" strike="noStrike" baseline="-25000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effectLst/>
                          <a:latin typeface="Arial Greek" panose="020B0604020202020204" pitchFamily="34" charset="0"/>
                        </a:rPr>
                        <a:t>Kd</a:t>
                      </a:r>
                      <a:r>
                        <a:rPr lang="en-US" sz="1800" b="1" i="0" u="none" strike="noStrike" baseline="-25000" dirty="0" err="1">
                          <a:effectLst/>
                          <a:latin typeface="Arial Greek" panose="020B0604020202020204" pitchFamily="34" charset="0"/>
                        </a:rPr>
                        <a:t>Pl</a:t>
                      </a:r>
                      <a:endParaRPr lang="en-US" sz="1800" b="1" i="0" u="none" strike="noStrike" baseline="-25000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47738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0.00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0.38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59096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0.90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0.24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075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2.90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0.17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75467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4.00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0.13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395984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3.44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2.11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320887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4.48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0.90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872308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6.20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0.09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837679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4.89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0.08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78931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4.53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0.06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789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945046"/>
            <a:ext cx="11948160" cy="1654427"/>
          </a:xfrm>
          <a:prstGeom prst="rect">
            <a:avLst/>
          </a:prstGeom>
          <a:blipFill>
            <a:blip r:embed="rId2"/>
            <a:stretch>
              <a:fillRect l="-612" r="-816" b="-147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294938" y="3086100"/>
          <a:ext cx="1595437" cy="2514600"/>
        </p:xfrm>
        <a:graphic>
          <a:graphicData uri="http://schemas.openxmlformats.org/drawingml/2006/table">
            <a:tbl>
              <a:tblPr/>
              <a:tblGrid>
                <a:gridCol w="609236">
                  <a:extLst>
                    <a:ext uri="{9D8B030D-6E8A-4147-A177-3AD203B41FA5}">
                      <a16:colId xmlns:a16="http://schemas.microsoft.com/office/drawing/2014/main" val="3229399265"/>
                    </a:ext>
                  </a:extLst>
                </a:gridCol>
                <a:gridCol w="986201">
                  <a:extLst>
                    <a:ext uri="{9D8B030D-6E8A-4147-A177-3AD203B41FA5}">
                      <a16:colId xmlns:a16="http://schemas.microsoft.com/office/drawing/2014/main" val="3094116744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Χονδρίτης</a:t>
                      </a:r>
                      <a:endParaRPr lang="el-GR" sz="16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78556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Greek" panose="020B0604020202020204" pitchFamily="34" charset="0"/>
                        </a:rPr>
                        <a:t>La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0.245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9668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Ce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0.638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5608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Nd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0.474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9883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Sm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0.154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27798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Eu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0.058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3472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Gd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0.204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05517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Dy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0.254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48365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Yb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0.165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65966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Lu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 Greek" panose="020B0604020202020204" pitchFamily="34" charset="0"/>
                        </a:rPr>
                        <a:t>0.025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3884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81038" y="4851400"/>
            <a:ext cx="6096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Αφού υπολογίσουμε τις </a:t>
            </a:r>
            <a:r>
              <a:rPr lang="el-GR" alt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κανονικοποιημένες</a:t>
            </a:r>
            <a:r>
              <a:rPr lang="el-GR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τιμές για όλες τις σπάνιες γαίες τις προβάλουμε σε διάγραμμα με λογαριθμικό τον άξονα </a:t>
            </a:r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Y</a:t>
            </a:r>
            <a:endParaRPr lang="el-GR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sp>
        <p:nvSpPr>
          <p:cNvPr id="2" name="Rectangle 1"/>
          <p:cNvSpPr/>
          <p:nvPr/>
        </p:nvSpPr>
        <p:spPr>
          <a:xfrm>
            <a:off x="71438" y="2043113"/>
            <a:ext cx="120030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β. Από κλασματική κρυστάλλωση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προϋπάρχοντος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διοριτικού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μάγματος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1). Στην περίπτωση αυτή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κρυσταλλούμενο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στερεό αποτελείται από 60%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κεροστίλβη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40%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πλαγιόκλαστο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2)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98775"/>
            <a:ext cx="6096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Άρα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στερεό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  %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στερεό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0%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450" y="3897313"/>
            <a:ext cx="6489700" cy="2678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</a:t>
            </a:r>
            <a:r>
              <a:rPr lang="el-GR" altLang="el-GR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en-US" altLang="el-GR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Λ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+(1-</a:t>
            </a:r>
            <a:r>
              <a:rPr lang="en-US" altLang="el-GR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(α*Χ</a:t>
            </a:r>
            <a:r>
              <a:rPr lang="el-GR" altLang="el-GR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Α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 β*Χ</a:t>
            </a:r>
            <a:r>
              <a:rPr lang="el-GR" altLang="el-GR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Β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endParaRPr lang="en-US" altLang="el-GR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61.3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en-US" altLang="el-GR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64.2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+(1-</a:t>
            </a:r>
            <a:r>
              <a:rPr lang="en-US" altLang="el-GR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(0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.6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*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45.1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 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0.4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*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56.2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endParaRPr lang="en-US" altLang="el-GR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F=0.8</a:t>
            </a:r>
            <a:endParaRPr lang="el-GR" altLang="el-GR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l-GR" altLang="el-GR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867650" y="2898775"/>
          <a:ext cx="4206875" cy="1989135"/>
        </p:xfrm>
        <a:graphic>
          <a:graphicData uri="http://schemas.openxmlformats.org/drawingml/2006/table">
            <a:tbl>
              <a:tblPr/>
              <a:tblGrid>
                <a:gridCol w="605781">
                  <a:extLst>
                    <a:ext uri="{9D8B030D-6E8A-4147-A177-3AD203B41FA5}">
                      <a16:colId xmlns:a16="http://schemas.microsoft.com/office/drawing/2014/main" val="1228453598"/>
                    </a:ext>
                  </a:extLst>
                </a:gridCol>
                <a:gridCol w="716904">
                  <a:extLst>
                    <a:ext uri="{9D8B030D-6E8A-4147-A177-3AD203B41FA5}">
                      <a16:colId xmlns:a16="http://schemas.microsoft.com/office/drawing/2014/main" val="1806417809"/>
                    </a:ext>
                  </a:extLst>
                </a:gridCol>
                <a:gridCol w="750242">
                  <a:extLst>
                    <a:ext uri="{9D8B030D-6E8A-4147-A177-3AD203B41FA5}">
                      <a16:colId xmlns:a16="http://schemas.microsoft.com/office/drawing/2014/main" val="1302889966"/>
                    </a:ext>
                  </a:extLst>
                </a:gridCol>
                <a:gridCol w="970900">
                  <a:extLst>
                    <a:ext uri="{9D8B030D-6E8A-4147-A177-3AD203B41FA5}">
                      <a16:colId xmlns:a16="http://schemas.microsoft.com/office/drawing/2014/main" val="2778381935"/>
                    </a:ext>
                  </a:extLst>
                </a:gridCol>
                <a:gridCol w="1163048">
                  <a:extLst>
                    <a:ext uri="{9D8B030D-6E8A-4147-A177-3AD203B41FA5}">
                      <a16:colId xmlns:a16="http://schemas.microsoft.com/office/drawing/2014/main" val="1331176181"/>
                    </a:ext>
                  </a:extLst>
                </a:gridCol>
              </a:tblGrid>
              <a:tr h="2210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Διορίτης</a:t>
                      </a:r>
                      <a:endParaRPr lang="el-GR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effectLst/>
                          <a:latin typeface="Arial Greek" panose="020B0604020202020204" pitchFamily="34" charset="0"/>
                        </a:rPr>
                        <a:t>Γρανίτης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effectLst/>
                          <a:latin typeface="Arial Greek" panose="020B0604020202020204" pitchFamily="34" charset="0"/>
                        </a:rPr>
                        <a:t>Κεροστίλβη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Πλαγιόκλαστο</a:t>
                      </a:r>
                      <a:endParaRPr lang="el-GR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328696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SiO</a:t>
                      </a:r>
                      <a:r>
                        <a:rPr lang="en-US" sz="1400" b="0" i="0" u="none" strike="noStrike" baseline="-2500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61.3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64.2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45.1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56.2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273783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TiO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0.7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0.7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28799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Al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16.1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15.8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10.2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28.4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969221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Fe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6.9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5.9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18.3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22524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MgO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2.8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10.6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401207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CaO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5.9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4.7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11.8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9.4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448127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Na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3.8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3.9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1.8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6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467785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K</a:t>
                      </a:r>
                      <a:r>
                        <a:rPr lang="en-US" sz="1400" b="0" i="0" u="none" strike="noStrike" baseline="-25000" dirty="0">
                          <a:effectLst/>
                          <a:latin typeface="Arial Greek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2.5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2.9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 Greek" panose="020B0604020202020204" pitchFamily="34" charset="0"/>
                        </a:rPr>
                        <a:t>1.2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0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265" y="2180904"/>
            <a:ext cx="11728580" cy="4625497"/>
          </a:xfrm>
          <a:prstGeom prst="rect">
            <a:avLst/>
          </a:prstGeom>
          <a:blipFill>
            <a:blip r:embed="rId2"/>
            <a:stretch>
              <a:fillRect l="-1091" t="-1449" b="-52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748963" y="2174875"/>
          <a:ext cx="1212850" cy="3022600"/>
        </p:xfrm>
        <a:graphic>
          <a:graphicData uri="http://schemas.openxmlformats.org/drawingml/2006/table">
            <a:tbl>
              <a:tblPr/>
              <a:tblGrid>
                <a:gridCol w="696657">
                  <a:extLst>
                    <a:ext uri="{9D8B030D-6E8A-4147-A177-3AD203B41FA5}">
                      <a16:colId xmlns:a16="http://schemas.microsoft.com/office/drawing/2014/main" val="4219670007"/>
                    </a:ext>
                  </a:extLst>
                </a:gridCol>
                <a:gridCol w="516193">
                  <a:extLst>
                    <a:ext uri="{9D8B030D-6E8A-4147-A177-3AD203B41FA5}">
                      <a16:colId xmlns:a16="http://schemas.microsoft.com/office/drawing/2014/main" val="2885669466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effectLst/>
                          <a:latin typeface="Arial Greek" panose="020B0604020202020204" pitchFamily="34" charset="0"/>
                        </a:rPr>
                        <a:t>Kd</a:t>
                      </a:r>
                      <a:r>
                        <a:rPr lang="en-US" sz="1800" b="1" i="0" u="none" strike="noStrike" baseline="-25000" dirty="0" err="1">
                          <a:effectLst/>
                          <a:latin typeface="Arial Greek" panose="020B0604020202020204" pitchFamily="34" charset="0"/>
                        </a:rPr>
                        <a:t>Hb</a:t>
                      </a:r>
                      <a:endParaRPr lang="en-US" sz="1800" b="1" i="0" u="none" strike="noStrike" baseline="-25000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effectLst/>
                          <a:latin typeface="Arial Greek" panose="020B0604020202020204" pitchFamily="34" charset="0"/>
                        </a:rPr>
                        <a:t>Kd</a:t>
                      </a:r>
                      <a:r>
                        <a:rPr lang="en-US" sz="1800" b="1" i="0" u="none" strike="noStrike" baseline="-25000" dirty="0" err="1">
                          <a:effectLst/>
                          <a:latin typeface="Arial Greek" panose="020B0604020202020204" pitchFamily="34" charset="0"/>
                        </a:rPr>
                        <a:t>Pl</a:t>
                      </a:r>
                      <a:endParaRPr lang="en-US" sz="1800" b="1" i="0" u="none" strike="noStrike" baseline="-25000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47738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0.00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0.38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59096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0.90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0.24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075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2.90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0.17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75467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4.00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0.13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395984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3.44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2.11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320887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4.48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0.90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872308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6.20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0.09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837679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4.89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0.08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78931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Greek" panose="020B0604020202020204" pitchFamily="34" charset="0"/>
                        </a:rPr>
                        <a:t>4.53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 Greek" panose="020B0604020202020204" pitchFamily="34" charset="0"/>
                        </a:rPr>
                        <a:t>0.06</a:t>
                      </a:r>
                    </a:p>
                  </a:txBody>
                  <a:tcPr marL="7619" marR="7619" marT="7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789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945046"/>
            <a:ext cx="11948160" cy="1654427"/>
          </a:xfrm>
          <a:prstGeom prst="rect">
            <a:avLst/>
          </a:prstGeom>
          <a:blipFill>
            <a:blip r:embed="rId2"/>
            <a:stretch>
              <a:fillRect l="-612" r="-816" b="-147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294938" y="3086100"/>
          <a:ext cx="1595437" cy="2514600"/>
        </p:xfrm>
        <a:graphic>
          <a:graphicData uri="http://schemas.openxmlformats.org/drawingml/2006/table">
            <a:tbl>
              <a:tblPr/>
              <a:tblGrid>
                <a:gridCol w="609236">
                  <a:extLst>
                    <a:ext uri="{9D8B030D-6E8A-4147-A177-3AD203B41FA5}">
                      <a16:colId xmlns:a16="http://schemas.microsoft.com/office/drawing/2014/main" val="3229399265"/>
                    </a:ext>
                  </a:extLst>
                </a:gridCol>
                <a:gridCol w="986201">
                  <a:extLst>
                    <a:ext uri="{9D8B030D-6E8A-4147-A177-3AD203B41FA5}">
                      <a16:colId xmlns:a16="http://schemas.microsoft.com/office/drawing/2014/main" val="3094116744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Χονδρίτης</a:t>
                      </a:r>
                      <a:endParaRPr lang="el-GR" sz="16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78556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La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0.245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9668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Ce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0.638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5608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Nd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0.474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9883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Sm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0.154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27798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Eu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0.058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3472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Gd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0.204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05517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Dy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0.254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48365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Yb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0.165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65966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Greek" panose="020B0604020202020204" pitchFamily="34" charset="0"/>
                        </a:rPr>
                        <a:t>Lu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 Greek" panose="020B0604020202020204" pitchFamily="34" charset="0"/>
                        </a:rPr>
                        <a:t>0.025</a:t>
                      </a:r>
                    </a:p>
                  </a:txBody>
                  <a:tcPr marL="7615" marR="76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3884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81038" y="4851400"/>
            <a:ext cx="6096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Αφού υπολογίσουμε τις </a:t>
            </a:r>
            <a:r>
              <a:rPr lang="el-GR" alt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κανονικοποιημένες</a:t>
            </a:r>
            <a:r>
              <a:rPr lang="el-GR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τιμές για όλες τις σπάνιες γαίες τις προβάλουμε σε διάγραμμα με λογαριθμικό τον άξονα </a:t>
            </a:r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Y</a:t>
            </a:r>
            <a:endParaRPr lang="el-GR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143102"/>
              </p:ext>
            </p:extLst>
          </p:nvPr>
        </p:nvGraphicFramePr>
        <p:xfrm>
          <a:off x="1874838" y="1417638"/>
          <a:ext cx="8205787" cy="549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050" y="2238375"/>
            <a:ext cx="117697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dirty="0"/>
              <a:t>Κλασματική κρυστάλλωση </a:t>
            </a:r>
            <a:r>
              <a:rPr lang="el-GR" altLang="en-US" dirty="0" err="1"/>
              <a:t>πλαγιοκλάστου</a:t>
            </a:r>
            <a:r>
              <a:rPr lang="el-GR" altLang="en-US" dirty="0"/>
              <a:t> (</a:t>
            </a:r>
            <a:r>
              <a:rPr lang="el-GR" altLang="en-US" dirty="0" err="1"/>
              <a:t>Pl</a:t>
            </a:r>
            <a:r>
              <a:rPr lang="el-GR" altLang="en-US" dirty="0"/>
              <a:t>) και </a:t>
            </a:r>
            <a:r>
              <a:rPr lang="el-GR" altLang="en-US" dirty="0" err="1"/>
              <a:t>κεροστίλβης</a:t>
            </a:r>
            <a:r>
              <a:rPr lang="el-GR" altLang="en-US" dirty="0"/>
              <a:t> (</a:t>
            </a:r>
            <a:r>
              <a:rPr lang="el-GR" altLang="en-US" dirty="0" err="1"/>
              <a:t>Hb</a:t>
            </a:r>
            <a:r>
              <a:rPr lang="el-GR" altLang="en-US" dirty="0"/>
              <a:t>) (</a:t>
            </a:r>
            <a:r>
              <a:rPr lang="el-GR" altLang="en-US" dirty="0" err="1"/>
              <a:t>Πιν.</a:t>
            </a:r>
            <a:r>
              <a:rPr lang="el-GR" altLang="en-US" dirty="0"/>
              <a:t> 2) από το μάγμα Α (πέτρωμα Α, Πίν. 1) οδηγεί στη δημιουργία του μάγματος Β (πέτρωμα Β, </a:t>
            </a:r>
            <a:r>
              <a:rPr lang="el-GR" altLang="en-US" dirty="0" err="1"/>
              <a:t>Πιν.</a:t>
            </a:r>
            <a:r>
              <a:rPr lang="el-GR" altLang="en-US" dirty="0"/>
              <a:t> 1). Ακολούθως 25% κλασματική κρυστάλλωση του Β δίνει το μάγμα που αντιπροσωπεύεται από το πέτρωμα Γ (</a:t>
            </a:r>
            <a:r>
              <a:rPr lang="el-GR" altLang="en-US" dirty="0" err="1"/>
              <a:t>Πιν.</a:t>
            </a:r>
            <a:r>
              <a:rPr lang="el-GR" altLang="en-US" dirty="0"/>
              <a:t> 1). Τα ορυκτά που κρυσταλλώνονται είναι </a:t>
            </a:r>
            <a:r>
              <a:rPr lang="el-GR" altLang="en-US" dirty="0" err="1"/>
              <a:t>πλαγιόκλαστο</a:t>
            </a:r>
            <a:r>
              <a:rPr lang="el-GR" altLang="en-US" dirty="0"/>
              <a:t> (</a:t>
            </a:r>
            <a:r>
              <a:rPr lang="el-GR" altLang="en-US" dirty="0" err="1"/>
              <a:t>Pl</a:t>
            </a:r>
            <a:r>
              <a:rPr lang="el-GR" altLang="en-US" dirty="0"/>
              <a:t>), καλιούχος </a:t>
            </a:r>
            <a:r>
              <a:rPr lang="el-GR" altLang="en-US" dirty="0" err="1"/>
              <a:t>άστριος</a:t>
            </a:r>
            <a:r>
              <a:rPr lang="el-GR" altLang="en-US" dirty="0"/>
              <a:t> (</a:t>
            </a:r>
            <a:r>
              <a:rPr lang="el-GR" altLang="en-US" dirty="0" err="1"/>
              <a:t>Kf</a:t>
            </a:r>
            <a:r>
              <a:rPr lang="el-GR" altLang="en-US" dirty="0"/>
              <a:t>) και </a:t>
            </a:r>
            <a:r>
              <a:rPr lang="el-GR" altLang="en-US" dirty="0" err="1"/>
              <a:t>βιοτίτης</a:t>
            </a:r>
            <a:r>
              <a:rPr lang="el-GR" altLang="en-US" dirty="0"/>
              <a:t> (</a:t>
            </a:r>
            <a:r>
              <a:rPr lang="el-GR" altLang="en-US" dirty="0" err="1"/>
              <a:t>Bi</a:t>
            </a:r>
            <a:r>
              <a:rPr lang="el-GR" altLang="en-US" dirty="0"/>
              <a:t>) (</a:t>
            </a:r>
            <a:r>
              <a:rPr lang="el-GR" altLang="en-US" dirty="0" err="1"/>
              <a:t>Πιν.</a:t>
            </a:r>
            <a:r>
              <a:rPr lang="el-GR" altLang="en-US" dirty="0"/>
              <a:t> 2).</a:t>
            </a:r>
          </a:p>
          <a:p>
            <a:pPr eaLnBrk="1" hangingPunct="1"/>
            <a:endParaRPr lang="el-GR" altLang="en-US" dirty="0"/>
          </a:p>
          <a:p>
            <a:pPr eaLnBrk="1" hangingPunct="1"/>
            <a:r>
              <a:rPr lang="el-GR" altLang="en-US" dirty="0"/>
              <a:t>	α. Να υπολογίσετε τις θεωρητικές συγκεντρώσεις των ιχνοστοιχείων  </a:t>
            </a:r>
            <a:r>
              <a:rPr lang="el-GR" altLang="en-US" dirty="0" err="1"/>
              <a:t>Sr</a:t>
            </a:r>
            <a:r>
              <a:rPr lang="el-GR" altLang="en-US" dirty="0"/>
              <a:t> και </a:t>
            </a:r>
            <a:r>
              <a:rPr lang="el-GR" altLang="en-US" dirty="0" err="1"/>
              <a:t>Ba</a:t>
            </a:r>
            <a:r>
              <a:rPr lang="el-GR" altLang="en-US" dirty="0"/>
              <a:t> στα πετρώματα Β και Γ (συμπληρώστε τον πίνακα 1)</a:t>
            </a:r>
          </a:p>
          <a:p>
            <a:pPr eaLnBrk="1" hangingPunct="1"/>
            <a:endParaRPr lang="el-GR" altLang="en-US" dirty="0"/>
          </a:p>
          <a:p>
            <a:pPr eaLnBrk="1" hangingPunct="1"/>
            <a:r>
              <a:rPr lang="el-GR" altLang="en-US" dirty="0"/>
              <a:t>	β. Να υπολογίσετε επίσης τις θεωρητικές συγκεντρώσεις των ιχνοστοιχείων  </a:t>
            </a:r>
            <a:r>
              <a:rPr lang="el-GR" altLang="en-US" dirty="0" err="1"/>
              <a:t>Sr</a:t>
            </a:r>
            <a:r>
              <a:rPr lang="el-GR" altLang="en-US" dirty="0"/>
              <a:t> και </a:t>
            </a:r>
            <a:r>
              <a:rPr lang="el-GR" altLang="en-US" dirty="0" err="1"/>
              <a:t>Ba</a:t>
            </a:r>
            <a:r>
              <a:rPr lang="el-GR" altLang="en-US" dirty="0"/>
              <a:t> στα </a:t>
            </a:r>
            <a:r>
              <a:rPr lang="el-GR" altLang="en-US" dirty="0" err="1"/>
              <a:t>σωρρειτικά</a:t>
            </a:r>
            <a:r>
              <a:rPr lang="el-GR" altLang="en-US" dirty="0"/>
              <a:t> πετρώματα που δημιουργούνται στο κάθε στάδιο (Α-&gt;Β και Β-&gt;Γ)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3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475" y="2081213"/>
            <a:ext cx="1207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/>
              <a:t>α. Να υπολογίσετε τις θεωρητικές συγκεντρώσεις των ιχνοστοιχείων  Sr και Ba στα πετρώματα Β και Γ (συμπληρώστε τον πίνακα 1)</a:t>
            </a:r>
            <a:endParaRPr lang="en-US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05100" y="3005138"/>
          <a:ext cx="2908300" cy="3230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96539558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6192606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80055324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4029107869"/>
                    </a:ext>
                  </a:extLst>
                </a:gridCol>
              </a:tblGrid>
              <a:tr h="243816"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Πίν. 1. Αναλύσεις Πετρωμάτων</a:t>
                      </a:r>
                      <a:endParaRPr lang="el-GR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12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Β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Γ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2105292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81691289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70214722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21837219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FeO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4.2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8610091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MgO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9960384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CaO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4.6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3.4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3.3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55663444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r>
                        <a:rPr lang="el-GR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3.8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3.7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35989777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el-GR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4.1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5.0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07770433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Σύνολο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100.0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100.0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100.0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51619692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837909767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81939079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Sr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44250856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88973608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30888" y="2973388"/>
          <a:ext cx="2560636" cy="32623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159">
                  <a:extLst>
                    <a:ext uri="{9D8B030D-6E8A-4147-A177-3AD203B41FA5}">
                      <a16:colId xmlns:a16="http://schemas.microsoft.com/office/drawing/2014/main" val="1335490383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1975026735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1543973549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3199763023"/>
                    </a:ext>
                  </a:extLst>
                </a:gridCol>
              </a:tblGrid>
              <a:tr h="243911"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Πιν.</a:t>
                      </a:r>
                      <a:r>
                        <a:rPr lang="el-GR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2. Αναλύσεις Ορυκτών</a:t>
                      </a:r>
                      <a:endParaRPr lang="el-GR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88510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Pl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Bi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Hb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Kf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205779601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682626023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4243400375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15.2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9.2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403850007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19.5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2947361727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518223385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7.5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0.1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11.8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0.1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1018695589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7.2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0.1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3766326684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9.7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1.2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15.6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2017225911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100.0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100.0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100.0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100.0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4054381134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1429056381"/>
                  </a:ext>
                </a:extLst>
              </a:tr>
              <a:tr h="243911"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Πιν.</a:t>
                      </a:r>
                      <a:r>
                        <a:rPr lang="el-GR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3. </a:t>
                      </a:r>
                      <a:r>
                        <a:rPr lang="en-US" sz="160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kd</a:t>
                      </a:r>
                      <a:r>
                        <a:rPr lang="el-GR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Ιχνοστοιχείων</a:t>
                      </a:r>
                      <a:endParaRPr lang="el-GR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26909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2.840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0.120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3.870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1479736618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0.360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6.360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0.044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6.120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27557330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2103438"/>
            <a:ext cx="11747500" cy="3598862"/>
          </a:xfrm>
        </p:spPr>
        <p:txBody>
          <a:bodyPr rtlCol="0">
            <a:noAutofit/>
          </a:bodyPr>
          <a:lstStyle/>
          <a:p>
            <a:pPr marL="0" indent="0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μιά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περιοχή όπου εμφανίζεται ένα πλουτωνικό πέτρωμα πάρθηκαν αντιπροσωπευτικά δείγματα που θεωρούνται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συμμαγματικά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Τα δείγματα αυτά αναλύθηκαν για κύρια στοιχεία και ιχνοστοιχεία (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Πιν.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1.) ενώ αναλύθηκαν και τα κύρια ορυκτά συστατικά (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Πιν.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2.). Για τα ιχνοστοιχεία δίνονται και οι τιμές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για τα ορυκτά που πιθανόν συμμετέχουν στην διαδικασία εξέλιξης</a:t>
            </a:r>
          </a:p>
          <a:p>
            <a:pPr marL="0" indent="0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fontAlgn="auto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α. Να βρείτε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ποιά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η διαδικασία εξέλιξης (κλασματική κρυστάλλωση, μερική τήξη, αφομοίωση, μίξη μαγμάτων)</a:t>
            </a:r>
          </a:p>
          <a:p>
            <a:pPr marL="0" indent="457200" fontAlgn="auto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β. Στην περίπτωση που η διαδικασία είναι κλασματική κρυστάλλωση ή μερική τήξη, να βρείτε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ποιά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τα ορυκτά που εμφανίζονται στα πετρώματα (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κεροστίλβη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πλαγιόκλαστο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καλιούχος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άστριος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βιοτίτης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ελέγχουν τη διαδικασία</a:t>
            </a:r>
          </a:p>
          <a:p>
            <a:pPr marL="0" indent="457200" fontAlgn="auto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γ. Να βρείτε την εκατοστιαία αναλογία των ορυκτών που ελέγχουν τη διαδικασία της εξέλιξης και το ποσοστό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τήγματος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απομένει από την κρυστάλλωση ή αυτού που δημιουργείται από την τήξη. Τα ποσοστά των ορυκτών και το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τα υπολογίσετε αριθμητικά αλλά και γραφικά  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1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6675" y="2683905"/>
            <a:ext cx="9613861" cy="3599316"/>
          </a:xfrm>
          <a:blipFill>
            <a:blip r:embed="rId2"/>
            <a:stretch>
              <a:fillRect l="-888" t="-2538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 dirty="0"/>
              <a:t>ΑΣΚΗΣΗ</a:t>
            </a: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3</a:t>
            </a:r>
            <a:endParaRPr lang="en-US" altLang="en-US" sz="4000"/>
          </a:p>
        </p:txBody>
      </p:sp>
      <p:sp>
        <p:nvSpPr>
          <p:cNvPr id="20" name="Rectangle 19"/>
          <p:cNvSpPr/>
          <p:nvPr/>
        </p:nvSpPr>
        <p:spPr>
          <a:xfrm>
            <a:off x="1212850" y="1997075"/>
            <a:ext cx="44989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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Λ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+(1-F)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(α*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Α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 β*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Β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11650" y="5521325"/>
            <a:ext cx="2889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F=0.8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 </a:t>
            </a:r>
            <a:r>
              <a:rPr lang="el-GR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π.σ.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Hb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=0.4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β=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π.σ.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 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0.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6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32988" y="2243138"/>
          <a:ext cx="1939924" cy="2133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4055293377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146236815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115828265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Β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41635246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2257625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4730945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83182663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FeO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5.3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4.7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61762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MgO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71337095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CaO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4.6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3.4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74937340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</a:t>
                      </a:r>
                      <a:r>
                        <a:rPr lang="el-GR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3.8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6012803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</a:t>
                      </a:r>
                      <a:r>
                        <a:rPr lang="el-GR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4.1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5.0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3522585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2321963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058400" y="4598988"/>
          <a:ext cx="1689099" cy="22034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9441">
                  <a:extLst>
                    <a:ext uri="{9D8B030D-6E8A-4147-A177-3AD203B41FA5}">
                      <a16:colId xmlns:a16="http://schemas.microsoft.com/office/drawing/2014/main" val="582459588"/>
                    </a:ext>
                  </a:extLst>
                </a:gridCol>
                <a:gridCol w="609829">
                  <a:extLst>
                    <a:ext uri="{9D8B030D-6E8A-4147-A177-3AD203B41FA5}">
                      <a16:colId xmlns:a16="http://schemas.microsoft.com/office/drawing/2014/main" val="2787925097"/>
                    </a:ext>
                  </a:extLst>
                </a:gridCol>
                <a:gridCol w="609829">
                  <a:extLst>
                    <a:ext uri="{9D8B030D-6E8A-4147-A177-3AD203B41FA5}">
                      <a16:colId xmlns:a16="http://schemas.microsoft.com/office/drawing/2014/main" val="2271328897"/>
                    </a:ext>
                  </a:extLst>
                </a:gridCol>
              </a:tblGrid>
              <a:tr h="22110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7623" marR="7623" marT="762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Pl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>
                          <a:effectLst/>
                        </a:rPr>
                        <a:t>Hb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1069060038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7" marR="19057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59</a:t>
                      </a:r>
                      <a:r>
                        <a:rPr lang="el-GR" sz="1400" u="none" strike="noStrike" dirty="0">
                          <a:effectLst/>
                        </a:rPr>
                        <a:t>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44.8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2798910627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7" marR="19057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1105866395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7" marR="19057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26.3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3303917500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FeO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19.5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2760153735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MgO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3629010647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CaO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345888229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l-GR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3160940279"/>
                  </a:ext>
                </a:extLst>
              </a:tr>
              <a:tr h="434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l-GR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3" marR="7623" marT="7624" marB="0"/>
                </a:tc>
                <a:extLst>
                  <a:ext uri="{0D108BD9-81ED-4DB2-BD59-A6C34878D82A}">
                    <a16:rowId xmlns:a16="http://schemas.microsoft.com/office/drawing/2014/main" val="3093891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1152" y="1534853"/>
            <a:ext cx="86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Α-&gt;Β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8" grpId="0"/>
      <p:bldP spid="20" grpId="0"/>
      <p:bldP spid="2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 dirty="0"/>
              <a:t>ΑΣΚΗΣΗ</a:t>
            </a:r>
            <a:endParaRPr lang="en-US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69923"/>
              </p:ext>
            </p:extLst>
          </p:nvPr>
        </p:nvGraphicFramePr>
        <p:xfrm>
          <a:off x="10428580" y="2546202"/>
          <a:ext cx="1219200" cy="754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1524800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3246408"/>
                    </a:ext>
                  </a:extLst>
                </a:gridCol>
              </a:tblGrid>
              <a:tr h="25150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l-GR" sz="16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 anchor="b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l-GR" sz="16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35355552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800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196689414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Ba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419523699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53658"/>
              </p:ext>
            </p:extLst>
          </p:nvPr>
        </p:nvGraphicFramePr>
        <p:xfrm>
          <a:off x="10428580" y="3724318"/>
          <a:ext cx="1498600" cy="6629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809947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218598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4834487"/>
                    </a:ext>
                  </a:extLst>
                </a:gridCol>
              </a:tblGrid>
              <a:tr h="220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Kd</a:t>
                      </a:r>
                      <a:endParaRPr lang="en-US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0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 Greek" panose="020B0604020202020204" pitchFamily="34" charset="0"/>
                        </a:rPr>
                        <a:t>Pl     </a:t>
                      </a:r>
                      <a:r>
                        <a:rPr lang="en-US" sz="1400" b="0" i="0" u="none" strike="noStrike" dirty="0" err="1">
                          <a:effectLst/>
                          <a:latin typeface="Arial Greek" panose="020B0604020202020204" pitchFamily="34" charset="0"/>
                        </a:rPr>
                        <a:t>Hb</a:t>
                      </a:r>
                      <a:endParaRPr lang="en-US" sz="14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782334"/>
                  </a:ext>
                </a:extLst>
              </a:tr>
              <a:tr h="220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09" marB="0"/>
                </a:tc>
                <a:extLst>
                  <a:ext uri="{0D108BD9-81ED-4DB2-BD59-A6C34878D82A}">
                    <a16:rowId xmlns:a16="http://schemas.microsoft.com/office/drawing/2014/main" val="354108280"/>
                  </a:ext>
                </a:extLst>
              </a:tr>
              <a:tr h="220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Ba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0.044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09" marB="0"/>
                </a:tc>
                <a:extLst>
                  <a:ext uri="{0D108BD9-81ED-4DB2-BD59-A6C34878D82A}">
                    <a16:rowId xmlns:a16="http://schemas.microsoft.com/office/drawing/2014/main" val="16661533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015" y="2151405"/>
                <a:ext cx="8931001" cy="3962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 την κλασματική κρυστάλλωση γνωρίζουμε ότι</a:t>
                </a:r>
              </a:p>
              <a:p>
                <a:r>
                  <a:rPr lang="en-US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2400" baseline="-25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=C</a:t>
                </a:r>
                <a:r>
                  <a:rPr lang="en-US" sz="2400" baseline="-25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*F</a:t>
                </a:r>
                <a:r>
                  <a:rPr lang="en-US" sz="2400" baseline="30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(D-1)</a:t>
                </a:r>
                <a:r>
                  <a:rPr lang="el-GR" sz="2400" baseline="30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(δηλαδή η συγκέντρωση του ιχνοστοιχείου στο Β)</a:t>
                </a:r>
              </a:p>
              <a:p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Ολικός συντελεστής κατανομής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𝜄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l-GR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 το</a:t>
                </a:r>
                <a:r>
                  <a:rPr lang="en-US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Sr: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Sr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=0.4*0.022+0.6*2.84=1.7</a:t>
                </a:r>
              </a:p>
              <a:p>
                <a:r>
                  <a:rPr lang="el-GR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Οπότε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Sr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=800*0.8</a:t>
                </a:r>
                <a:r>
                  <a:rPr lang="en-US" sz="2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(1.7-1)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=685</a:t>
                </a:r>
              </a:p>
              <a:p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l-GR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 το </a:t>
                </a:r>
                <a:r>
                  <a:rPr lang="en-US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Ba: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Ba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=0.4*0.044+0.6*0.36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.2</a:t>
                </a:r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Οπότε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Ba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=600*0.8</a:t>
                </a:r>
                <a:r>
                  <a:rPr lang="en-US" sz="2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(0.2-1)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=712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5" y="2151405"/>
                <a:ext cx="8931001" cy="3962623"/>
              </a:xfrm>
              <a:prstGeom prst="rect">
                <a:avLst/>
              </a:prstGeom>
              <a:blipFill>
                <a:blip r:embed="rId2"/>
                <a:stretch>
                  <a:fillRect l="-1160" t="-1385" b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11152" y="1534853"/>
            <a:ext cx="86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Α-&gt;Β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0203155" y="4987925"/>
            <a:ext cx="2889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F=0.8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 </a:t>
            </a:r>
            <a:r>
              <a:rPr lang="el-GR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π.σ.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Hb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=0.4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β=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π.σ.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 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0.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6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6675" y="2683905"/>
            <a:ext cx="9613861" cy="3599316"/>
          </a:xfrm>
          <a:blipFill>
            <a:blip r:embed="rId2"/>
            <a:stretch>
              <a:fillRect l="-888" t="-2538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3</a:t>
            </a:r>
            <a:endParaRPr lang="en-US" altLang="en-US" sz="4000"/>
          </a:p>
        </p:txBody>
      </p:sp>
      <p:sp>
        <p:nvSpPr>
          <p:cNvPr id="20" name="Rectangle 19"/>
          <p:cNvSpPr/>
          <p:nvPr/>
        </p:nvSpPr>
        <p:spPr>
          <a:xfrm>
            <a:off x="731838" y="1997075"/>
            <a:ext cx="54625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en-US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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Λ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+(1-F)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(α*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Α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 β*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Β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γ*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Γ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37725" y="2239963"/>
          <a:ext cx="1939925" cy="219456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3336919869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309679163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883023984"/>
                    </a:ext>
                  </a:extLst>
                </a:gridCol>
              </a:tblGrid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Β</a:t>
                      </a: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Γ</a:t>
                      </a: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274726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SiO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64.8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68.3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571388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TiO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461200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Al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O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15.8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13.8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616835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FeO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555672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MgO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509502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CaO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33754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  <a:r>
                        <a:rPr kumimoji="0" lang="el-G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O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3.7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499741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K</a:t>
                      </a:r>
                      <a:r>
                        <a:rPr kumimoji="0" lang="el-G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O</a:t>
                      </a: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128142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871639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3919538" y="5287963"/>
            <a:ext cx="2995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F=0.</a:t>
            </a:r>
            <a:r>
              <a:rPr lang="el-GR" sz="2400" dirty="0">
                <a:latin typeface="+mn-lt"/>
              </a:rPr>
              <a:t>75</a:t>
            </a:r>
            <a:endParaRPr lang="en-US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π.σ.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Bi=0.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β=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π.σ.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Pl=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0.5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γ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π.σ.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Kf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=0.2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39288" y="4621213"/>
          <a:ext cx="2438400" cy="19891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268015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11741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062133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54943677"/>
                    </a:ext>
                  </a:extLst>
                </a:gridCol>
              </a:tblGrid>
              <a:tr h="2210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Pl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Bi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Kf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4007698882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64.3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3126500643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3953427701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26.3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2352488510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FeO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1083682839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MgO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12.3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780000368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CaO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2776948291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</a:t>
                      </a:r>
                      <a:r>
                        <a:rPr lang="el-GR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95706930"/>
                  </a:ext>
                </a:extLst>
              </a:tr>
              <a:tr h="2210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</a:t>
                      </a:r>
                      <a:r>
                        <a:rPr lang="el-GR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9.7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15.6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24608676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384425" y="5505450"/>
            <a:ext cx="1352550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8300" y="5287963"/>
            <a:ext cx="2290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2400" dirty="0"/>
              <a:t>Γνωστό από  την εκφώνηση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1152" y="1534853"/>
            <a:ext cx="86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Β-&gt;Γ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5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 dirty="0"/>
              <a:t>ΑΣΚΗΣΗ</a:t>
            </a:r>
            <a:endParaRPr lang="en-US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15707"/>
              </p:ext>
            </p:extLst>
          </p:nvPr>
        </p:nvGraphicFramePr>
        <p:xfrm>
          <a:off x="10541422" y="2648838"/>
          <a:ext cx="981884" cy="754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0914">
                  <a:extLst>
                    <a:ext uri="{9D8B030D-6E8A-4147-A177-3AD203B41FA5}">
                      <a16:colId xmlns:a16="http://schemas.microsoft.com/office/drawing/2014/main" val="1152480072"/>
                    </a:ext>
                  </a:extLst>
                </a:gridCol>
                <a:gridCol w="530970">
                  <a:extLst>
                    <a:ext uri="{9D8B030D-6E8A-4147-A177-3AD203B41FA5}">
                      <a16:colId xmlns:a16="http://schemas.microsoft.com/office/drawing/2014/main" val="133246408"/>
                    </a:ext>
                  </a:extLst>
                </a:gridCol>
              </a:tblGrid>
              <a:tr h="25150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l-GR" sz="16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Β</a:t>
                      </a:r>
                    </a:p>
                  </a:txBody>
                  <a:tcPr marL="7620" marR="7620" marT="7621" marB="0" anchor="b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l-GR" sz="16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35355552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l-GR" sz="1600" u="none" strike="noStrike" dirty="0">
                          <a:effectLst/>
                        </a:rPr>
                        <a:t>685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196689414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Ba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l-GR" sz="1600" u="none" strike="noStrike" dirty="0">
                          <a:effectLst/>
                        </a:rPr>
                        <a:t>712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1" marB="0"/>
                </a:tc>
                <a:extLst>
                  <a:ext uri="{0D108BD9-81ED-4DB2-BD59-A6C34878D82A}">
                    <a16:rowId xmlns:a16="http://schemas.microsoft.com/office/drawing/2014/main" val="41952369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015" y="2151405"/>
                <a:ext cx="8931001" cy="3962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 την κλασματική κρυστάλλωση γνωρίζουμε ότι</a:t>
                </a:r>
              </a:p>
              <a:p>
                <a:r>
                  <a:rPr lang="en-US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2400" baseline="-25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=C</a:t>
                </a:r>
                <a:r>
                  <a:rPr lang="en-US" sz="2400" baseline="-25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*F</a:t>
                </a:r>
                <a:r>
                  <a:rPr lang="en-US" sz="2400" baseline="30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(D-1)</a:t>
                </a:r>
                <a:r>
                  <a:rPr lang="el-GR" sz="2400" baseline="30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(δηλαδή η συγκέντρωση του ιχνοστοιχείου στο Γ)</a:t>
                </a:r>
              </a:p>
              <a:p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Ολικός συντελεστής κατανομής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𝜄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l-GR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 το</a:t>
                </a:r>
                <a:r>
                  <a:rPr lang="en-US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Sr: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Sr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=0.3*0.12+0.5*2.84+0.2*3.87=2.2</a:t>
                </a:r>
              </a:p>
              <a:p>
                <a:r>
                  <a:rPr lang="el-GR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Οπότε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Sr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=685*0.75</a:t>
                </a:r>
                <a:r>
                  <a:rPr lang="en-US" sz="2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(2.27-1)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=481</a:t>
                </a:r>
              </a:p>
              <a:p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l-GR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 το </a:t>
                </a:r>
                <a:r>
                  <a:rPr lang="en-US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Ba: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Ba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=0.3*6.36+0.5*0.36+0.2*6.12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3.3</a:t>
                </a:r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Οπότε</a:t>
                </a:r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Ba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=712*0.75</a:t>
                </a:r>
                <a:r>
                  <a:rPr lang="en-US" sz="2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(3.3-1)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=366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5" y="2151405"/>
                <a:ext cx="8931001" cy="3962623"/>
              </a:xfrm>
              <a:prstGeom prst="rect">
                <a:avLst/>
              </a:prstGeom>
              <a:blipFill>
                <a:blip r:embed="rId2"/>
                <a:stretch>
                  <a:fillRect l="-1160" t="-1385" b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11152" y="1534853"/>
            <a:ext cx="86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Β-&gt;Γ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61622"/>
              </p:ext>
            </p:extLst>
          </p:nvPr>
        </p:nvGraphicFramePr>
        <p:xfrm>
          <a:off x="10067634" y="3874996"/>
          <a:ext cx="1920477" cy="2134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159">
                  <a:extLst>
                    <a:ext uri="{9D8B030D-6E8A-4147-A177-3AD203B41FA5}">
                      <a16:colId xmlns:a16="http://schemas.microsoft.com/office/drawing/2014/main" val="1538163556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680218665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179813880"/>
                    </a:ext>
                  </a:extLst>
                </a:gridCol>
              </a:tblGrid>
              <a:tr h="2134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Pl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Bi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Kf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226245285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26670"/>
              </p:ext>
            </p:extLst>
          </p:nvPr>
        </p:nvGraphicFramePr>
        <p:xfrm>
          <a:off x="10067634" y="4085389"/>
          <a:ext cx="1920477" cy="4268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159">
                  <a:extLst>
                    <a:ext uri="{9D8B030D-6E8A-4147-A177-3AD203B41FA5}">
                      <a16:colId xmlns:a16="http://schemas.microsoft.com/office/drawing/2014/main" val="131646493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73597540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488914423"/>
                    </a:ext>
                  </a:extLst>
                </a:gridCol>
              </a:tblGrid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2.840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0.120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3.870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2333931561"/>
                  </a:ext>
                </a:extLst>
              </a:tr>
              <a:tr h="21342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0.360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6.360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6.120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2" marR="19052" marT="0" marB="0"/>
                </a:tc>
                <a:extLst>
                  <a:ext uri="{0D108BD9-81ED-4DB2-BD59-A6C34878D82A}">
                    <a16:rowId xmlns:a16="http://schemas.microsoft.com/office/drawing/2014/main" val="335305776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44099"/>
              </p:ext>
            </p:extLst>
          </p:nvPr>
        </p:nvGraphicFramePr>
        <p:xfrm>
          <a:off x="9747594" y="3868877"/>
          <a:ext cx="640080" cy="640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782112728"/>
                    </a:ext>
                  </a:extLst>
                </a:gridCol>
              </a:tblGrid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98381186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Sr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82833631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63658753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835147" y="4980600"/>
            <a:ext cx="2995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F=0.</a:t>
            </a:r>
            <a:r>
              <a:rPr lang="el-GR" sz="2000" dirty="0">
                <a:latin typeface="+mn-lt"/>
              </a:rPr>
              <a:t>75</a:t>
            </a:r>
            <a:endParaRPr lang="en-US" sz="20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π.σ.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Bi=0.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β=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π.σ.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Pl=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0.5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γ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π.σ.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Kf</a:t>
            </a: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=0.2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3169" y="2235524"/>
                <a:ext cx="11806237" cy="52070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dirty="0">
                    <a:latin typeface="+mn-lt"/>
                  </a:rPr>
                  <a:t>Να υπολογίσετε επίσης τις θεωρητικές συγκεντρώσεις των ιχνοστοιχείων  </a:t>
                </a:r>
                <a:r>
                  <a:rPr lang="el-GR" dirty="0" err="1">
                    <a:latin typeface="+mn-lt"/>
                  </a:rPr>
                  <a:t>Sr</a:t>
                </a:r>
                <a:r>
                  <a:rPr lang="el-GR" dirty="0">
                    <a:latin typeface="+mn-lt"/>
                  </a:rPr>
                  <a:t> και </a:t>
                </a:r>
                <a:r>
                  <a:rPr lang="el-GR" dirty="0" err="1">
                    <a:latin typeface="+mn-lt"/>
                  </a:rPr>
                  <a:t>Ba</a:t>
                </a:r>
                <a:r>
                  <a:rPr lang="el-GR" dirty="0">
                    <a:latin typeface="+mn-lt"/>
                  </a:rPr>
                  <a:t> στα </a:t>
                </a:r>
                <a:r>
                  <a:rPr lang="el-GR" dirty="0" err="1">
                    <a:latin typeface="+mn-lt"/>
                  </a:rPr>
                  <a:t>σωρρειτικά</a:t>
                </a:r>
                <a:r>
                  <a:rPr lang="el-GR" dirty="0">
                    <a:latin typeface="+mn-lt"/>
                  </a:rPr>
                  <a:t> πετρώματα που δημιουργούνται στο κάθε στάδιο (Α-&gt;Β και Β-&gt;Γ)</a:t>
                </a:r>
                <a:endParaRPr lang="en-US" dirty="0"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dirty="0">
                    <a:latin typeface="+mn-lt"/>
                  </a:rPr>
                  <a:t>Γνωρίζουμε ότι</a:t>
                </a:r>
                <a:r>
                  <a:rPr lang="en-US" dirty="0">
                    <a:latin typeface="+mn-lt"/>
                  </a:rPr>
                  <a:t> o </a:t>
                </a:r>
                <a:r>
                  <a:rPr lang="el-GR" dirty="0">
                    <a:latin typeface="+mn-lt"/>
                  </a:rPr>
                  <a:t>ολικός συντελεστής κατανομής ισούται με τη συγκέντρωση του ιχνοστοιχείου στο </a:t>
                </a:r>
                <a:r>
                  <a:rPr lang="el-GR" dirty="0" err="1">
                    <a:latin typeface="+mn-lt"/>
                  </a:rPr>
                  <a:t>κρυσταλλούμενο</a:t>
                </a:r>
                <a:r>
                  <a:rPr lang="el-GR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l-GR" dirty="0" err="1">
                    <a:latin typeface="+mn-lt"/>
                  </a:rPr>
                  <a:t>σωρρειτικό</a:t>
                </a:r>
                <a:r>
                  <a:rPr lang="el-GR" dirty="0">
                    <a:latin typeface="+mn-lt"/>
                  </a:rPr>
                  <a:t>) προς τη συγκέντρωση στο υπολειμματικό </a:t>
                </a:r>
                <a:r>
                  <a:rPr lang="el-GR" dirty="0" err="1">
                    <a:latin typeface="+mn-lt"/>
                  </a:rPr>
                  <a:t>τήγμα</a:t>
                </a:r>
                <a:r>
                  <a:rPr lang="el-GR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l-GR" dirty="0"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dirty="0"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dirty="0">
                    <a:latin typeface="+mn-lt"/>
                  </a:rPr>
                  <a:t>Έχοντας ήδη υπολογίσει το </a:t>
                </a:r>
                <a:r>
                  <a:rPr lang="en-US" dirty="0">
                    <a:latin typeface="+mn-lt"/>
                  </a:rPr>
                  <a:t>C</a:t>
                </a:r>
                <a:r>
                  <a:rPr lang="en-US" baseline="-25000" dirty="0">
                    <a:latin typeface="+mn-lt"/>
                  </a:rPr>
                  <a:t>L </a:t>
                </a:r>
                <a:r>
                  <a:rPr lang="el-GR" dirty="0">
                    <a:latin typeface="+mn-lt"/>
                  </a:rPr>
                  <a:t>του κάθε ιχνοστοιχείου και το </a:t>
                </a:r>
                <a:r>
                  <a:rPr lang="en-US" dirty="0">
                    <a:latin typeface="+mn-lt"/>
                  </a:rPr>
                  <a:t>D</a:t>
                </a:r>
                <a:r>
                  <a:rPr lang="el-GR" dirty="0">
                    <a:latin typeface="+mn-lt"/>
                  </a:rPr>
                  <a:t> </a:t>
                </a:r>
                <a:r>
                  <a:rPr lang="el-GR" dirty="0" err="1">
                    <a:latin typeface="+mn-lt"/>
                  </a:rPr>
                  <a:t>παραπάνω</a:t>
                </a:r>
                <a:r>
                  <a:rPr lang="el-GR" dirty="0" err="1">
                    <a:latin typeface="+mn-lt"/>
                  </a:rPr>
                  <a:t>αντικαθιστούμε</a:t>
                </a:r>
                <a:r>
                  <a:rPr lang="el-GR" dirty="0">
                    <a:latin typeface="+mn-lt"/>
                  </a:rPr>
                  <a:t>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baseline="-25000" dirty="0"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u="sng" dirty="0">
                    <a:latin typeface="+mn-lt"/>
                  </a:rPr>
                  <a:t>Α-&gt;Β Για το </a:t>
                </a:r>
                <a:r>
                  <a:rPr lang="en-US" u="sng" dirty="0">
                    <a:latin typeface="+mn-lt"/>
                  </a:rPr>
                  <a:t>Sr </a:t>
                </a:r>
                <a:r>
                  <a:rPr lang="en-US" dirty="0">
                    <a:latin typeface="+mn-lt"/>
                  </a:rPr>
                  <a:t>1.7=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685</m:t>
                        </m:r>
                      </m:den>
                    </m:f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=1.7*685=1164</a:t>
                </a:r>
                <a:endParaRPr lang="el-GR" dirty="0"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u="sng" dirty="0">
                    <a:latin typeface="+mn-lt"/>
                  </a:rPr>
                  <a:t>Α-&gt;Β Για το </a:t>
                </a:r>
                <a:r>
                  <a:rPr lang="el-GR" u="sng" dirty="0" err="1">
                    <a:latin typeface="+mn-lt"/>
                  </a:rPr>
                  <a:t>Βα</a:t>
                </a:r>
                <a:r>
                  <a:rPr lang="en-US" u="sng" dirty="0">
                    <a:latin typeface="+mn-lt"/>
                  </a:rPr>
                  <a:t> </a:t>
                </a:r>
                <a:r>
                  <a:rPr lang="el-GR" dirty="0"/>
                  <a:t>0.2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712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l-GR" dirty="0"/>
                  <a:t>0.2</a:t>
                </a:r>
                <a:r>
                  <a:rPr lang="en-US" dirty="0"/>
                  <a:t>*</a:t>
                </a:r>
                <a:r>
                  <a:rPr lang="el-GR" dirty="0"/>
                  <a:t>712</a:t>
                </a:r>
                <a:r>
                  <a:rPr lang="en-US" dirty="0"/>
                  <a:t>=</a:t>
                </a:r>
                <a:r>
                  <a:rPr lang="el-GR" dirty="0"/>
                  <a:t>165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u="sng" dirty="0">
                    <a:latin typeface="+mn-lt"/>
                  </a:rPr>
                  <a:t>Β-&gt;Γ Για το </a:t>
                </a:r>
                <a:r>
                  <a:rPr lang="en-US" u="sng" dirty="0">
                    <a:latin typeface="+mn-lt"/>
                  </a:rPr>
                  <a:t>Sr </a:t>
                </a:r>
                <a:r>
                  <a:rPr lang="en-US" dirty="0"/>
                  <a:t>1.7=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685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=1.7*685=1164</a:t>
                </a:r>
                <a:endParaRPr lang="el-GR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u="sng" dirty="0">
                    <a:latin typeface="+mn-lt"/>
                  </a:rPr>
                  <a:t>Β-&gt;Γ Για το </a:t>
                </a:r>
                <a:r>
                  <a:rPr lang="el-GR" u="sng" dirty="0" err="1">
                    <a:latin typeface="+mn-lt"/>
                  </a:rPr>
                  <a:t>Βα</a:t>
                </a:r>
                <a:r>
                  <a:rPr lang="en-US" u="sng" dirty="0">
                    <a:latin typeface="+mn-lt"/>
                  </a:rPr>
                  <a:t> </a:t>
                </a:r>
                <a:r>
                  <a:rPr lang="el-GR" dirty="0"/>
                  <a:t>0.2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712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l-GR" dirty="0"/>
                  <a:t>0.2</a:t>
                </a:r>
                <a:r>
                  <a:rPr lang="en-US" dirty="0"/>
                  <a:t>*</a:t>
                </a:r>
                <a:r>
                  <a:rPr lang="el-GR" dirty="0"/>
                  <a:t>712</a:t>
                </a:r>
                <a:r>
                  <a:rPr lang="en-US" dirty="0"/>
                  <a:t>=</a:t>
                </a:r>
                <a:r>
                  <a:rPr lang="el-GR" dirty="0"/>
                  <a:t>142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69" y="2235524"/>
                <a:ext cx="11806237" cy="5207003"/>
              </a:xfrm>
              <a:prstGeom prst="rect">
                <a:avLst/>
              </a:prstGeom>
              <a:blipFill>
                <a:blip r:embed="rId2"/>
                <a:stretch>
                  <a:fillRect l="-413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/>
          <a:lstStyle/>
          <a:p>
            <a:pPr algn="r"/>
            <a:r>
              <a:rPr lang="el-GR" altLang="en-US" dirty="0"/>
              <a:t>ΑΣΚΗΣΗ</a:t>
            </a:r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20700" y="2627313"/>
          <a:ext cx="11017253" cy="411842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15165">
                  <a:extLst>
                    <a:ext uri="{9D8B030D-6E8A-4147-A177-3AD203B41FA5}">
                      <a16:colId xmlns:a16="http://schemas.microsoft.com/office/drawing/2014/main" val="1952326234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3950870761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3487561520"/>
                    </a:ext>
                  </a:extLst>
                </a:gridCol>
                <a:gridCol w="892084">
                  <a:extLst>
                    <a:ext uri="{9D8B030D-6E8A-4147-A177-3AD203B41FA5}">
                      <a16:colId xmlns:a16="http://schemas.microsoft.com/office/drawing/2014/main" val="1481334077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3061815927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3124385395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3723131963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1133202356"/>
                    </a:ext>
                  </a:extLst>
                </a:gridCol>
                <a:gridCol w="892084">
                  <a:extLst>
                    <a:ext uri="{9D8B030D-6E8A-4147-A177-3AD203B41FA5}">
                      <a16:colId xmlns:a16="http://schemas.microsoft.com/office/drawing/2014/main" val="1629509244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696683586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4180379498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1979515585"/>
                    </a:ext>
                  </a:extLst>
                </a:gridCol>
              </a:tblGrid>
              <a:tr h="3090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G10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2049054853"/>
                  </a:ext>
                </a:extLst>
              </a:tr>
              <a:tr h="3090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SiO</a:t>
                      </a:r>
                      <a:r>
                        <a:rPr lang="de-DE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61.3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63.1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64.3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64.5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895243597"/>
                  </a:ext>
                </a:extLst>
              </a:tr>
              <a:tr h="2742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370311245"/>
                  </a:ext>
                </a:extLst>
              </a:tr>
              <a:tr h="3090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16.1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1072522955"/>
                  </a:ext>
                </a:extLst>
              </a:tr>
              <a:tr h="3090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2128083623"/>
                  </a:ext>
                </a:extLst>
              </a:tr>
              <a:tr h="2742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MgO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3603337246"/>
                  </a:ext>
                </a:extLst>
              </a:tr>
              <a:tr h="2742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CaO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1254185272"/>
                  </a:ext>
                </a:extLst>
              </a:tr>
              <a:tr h="3090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1503154140"/>
                  </a:ext>
                </a:extLst>
              </a:tr>
              <a:tr h="2742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l-GR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2549907498"/>
                  </a:ext>
                </a:extLst>
              </a:tr>
              <a:tr h="3090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Σύνολο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3488927423"/>
                  </a:ext>
                </a:extLst>
              </a:tr>
              <a:tr h="2742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1244857538"/>
                  </a:ext>
                </a:extLst>
              </a:tr>
              <a:tr h="2742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Rb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3746439217"/>
                  </a:ext>
                </a:extLst>
              </a:tr>
              <a:tr h="3090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536165557"/>
                  </a:ext>
                </a:extLst>
              </a:tr>
              <a:tr h="3090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1" marR="19051" marT="0" marB="0"/>
                </a:tc>
                <a:extLst>
                  <a:ext uri="{0D108BD9-81ED-4DB2-BD59-A6C34878D82A}">
                    <a16:rowId xmlns:a16="http://schemas.microsoft.com/office/drawing/2014/main" val="2062827971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</a:pPr>
            <a:r>
              <a:rPr lang="el-GR" altLang="en-US" sz="3600"/>
              <a:t>ΑΣΚΗΣΗ</a:t>
            </a:r>
            <a:endParaRPr lang="en-US" altLang="en-US" sz="36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1</a:t>
            </a:r>
            <a:endParaRPr lang="en-US" altLang="en-US" sz="4000"/>
          </a:p>
        </p:txBody>
      </p:sp>
      <p:sp>
        <p:nvSpPr>
          <p:cNvPr id="11" name="TextBox 10"/>
          <p:cNvSpPr txBox="1"/>
          <p:nvPr/>
        </p:nvSpPr>
        <p:spPr>
          <a:xfrm>
            <a:off x="2163763" y="1847850"/>
            <a:ext cx="7556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1. Αναλύσεις κυρίων στοιχείων και ιχνοστοιχείων πετρωμάτων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1</a:t>
            </a:r>
            <a:endParaRPr lang="en-US" altLang="en-US" sz="400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470025" y="2773363"/>
          <a:ext cx="4000501" cy="39131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7024">
                  <a:extLst>
                    <a:ext uri="{9D8B030D-6E8A-4147-A177-3AD203B41FA5}">
                      <a16:colId xmlns:a16="http://schemas.microsoft.com/office/drawing/2014/main" val="2869602062"/>
                    </a:ext>
                  </a:extLst>
                </a:gridCol>
                <a:gridCol w="745617">
                  <a:extLst>
                    <a:ext uri="{9D8B030D-6E8A-4147-A177-3AD203B41FA5}">
                      <a16:colId xmlns:a16="http://schemas.microsoft.com/office/drawing/2014/main" val="469951887"/>
                    </a:ext>
                  </a:extLst>
                </a:gridCol>
                <a:gridCol w="745617">
                  <a:extLst>
                    <a:ext uri="{9D8B030D-6E8A-4147-A177-3AD203B41FA5}">
                      <a16:colId xmlns:a16="http://schemas.microsoft.com/office/drawing/2014/main" val="1263692807"/>
                    </a:ext>
                  </a:extLst>
                </a:gridCol>
                <a:gridCol w="746626">
                  <a:extLst>
                    <a:ext uri="{9D8B030D-6E8A-4147-A177-3AD203B41FA5}">
                      <a16:colId xmlns:a16="http://schemas.microsoft.com/office/drawing/2014/main" val="3866736802"/>
                    </a:ext>
                  </a:extLst>
                </a:gridCol>
                <a:gridCol w="745617">
                  <a:extLst>
                    <a:ext uri="{9D8B030D-6E8A-4147-A177-3AD203B41FA5}">
                      <a16:colId xmlns:a16="http://schemas.microsoft.com/office/drawing/2014/main" val="413877311"/>
                    </a:ext>
                  </a:extLst>
                </a:gridCol>
              </a:tblGrid>
              <a:tr h="274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Hb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Kf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343480590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45.1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56.2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37.5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313373455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601858094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28.4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18.4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444130531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</a:t>
                      </a:r>
                      <a:r>
                        <a:rPr lang="de-DE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de-DE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18.3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23.2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208922987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MgO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10.6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8.8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704795456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CaO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11.8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9.4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869913458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r>
                        <a:rPr lang="el-GR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1.8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4063891417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l-GR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15.4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9.9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985642232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Σύνολο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06021097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945313" y="3362325"/>
          <a:ext cx="3224212" cy="2336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416">
                  <a:extLst>
                    <a:ext uri="{9D8B030D-6E8A-4147-A177-3AD203B41FA5}">
                      <a16:colId xmlns:a16="http://schemas.microsoft.com/office/drawing/2014/main" val="4105355934"/>
                    </a:ext>
                  </a:extLst>
                </a:gridCol>
                <a:gridCol w="668460">
                  <a:extLst>
                    <a:ext uri="{9D8B030D-6E8A-4147-A177-3AD203B41FA5}">
                      <a16:colId xmlns:a16="http://schemas.microsoft.com/office/drawing/2014/main" val="650864999"/>
                    </a:ext>
                  </a:extLst>
                </a:gridCol>
                <a:gridCol w="668460">
                  <a:extLst>
                    <a:ext uri="{9D8B030D-6E8A-4147-A177-3AD203B41FA5}">
                      <a16:colId xmlns:a16="http://schemas.microsoft.com/office/drawing/2014/main" val="827313231"/>
                    </a:ext>
                  </a:extLst>
                </a:gridCol>
                <a:gridCol w="668460">
                  <a:extLst>
                    <a:ext uri="{9D8B030D-6E8A-4147-A177-3AD203B41FA5}">
                      <a16:colId xmlns:a16="http://schemas.microsoft.com/office/drawing/2014/main" val="3216832722"/>
                    </a:ext>
                  </a:extLst>
                </a:gridCol>
                <a:gridCol w="609416">
                  <a:extLst>
                    <a:ext uri="{9D8B030D-6E8A-4147-A177-3AD203B41FA5}">
                      <a16:colId xmlns:a16="http://schemas.microsoft.com/office/drawing/2014/main" val="462056552"/>
                    </a:ext>
                  </a:extLst>
                </a:gridCol>
              </a:tblGrid>
              <a:tr h="27953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extLst>
                  <a:ext uri="{0D108BD9-81ED-4DB2-BD59-A6C34878D82A}">
                    <a16:rowId xmlns:a16="http://schemas.microsoft.com/office/drawing/2014/main" val="2909545059"/>
                  </a:ext>
                </a:extLst>
              </a:tr>
              <a:tr h="38007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Kd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Hb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Kf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extLst>
                  <a:ext uri="{0D108BD9-81ED-4DB2-BD59-A6C34878D82A}">
                    <a16:rowId xmlns:a16="http://schemas.microsoft.com/office/drawing/2014/main" val="3665000848"/>
                  </a:ext>
                </a:extLst>
              </a:tr>
              <a:tr h="55906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Rb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0.014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0.105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1.750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3.200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extLst>
                  <a:ext uri="{0D108BD9-81ED-4DB2-BD59-A6C34878D82A}">
                    <a16:rowId xmlns:a16="http://schemas.microsoft.com/office/drawing/2014/main" val="2792258188"/>
                  </a:ext>
                </a:extLst>
              </a:tr>
              <a:tr h="55906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0.022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15.63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5.400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0.447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extLst>
                  <a:ext uri="{0D108BD9-81ED-4DB2-BD59-A6C34878D82A}">
                    <a16:rowId xmlns:a16="http://schemas.microsoft.com/office/drawing/2014/main" val="51943936"/>
                  </a:ext>
                </a:extLst>
              </a:tr>
              <a:tr h="55906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0.044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1.515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11.45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23.53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4" marR="19054" marT="0" marB="0"/>
                </a:tc>
                <a:extLst>
                  <a:ext uri="{0D108BD9-81ED-4DB2-BD59-A6C34878D82A}">
                    <a16:rowId xmlns:a16="http://schemas.microsoft.com/office/drawing/2014/main" val="90820777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85963" y="2309813"/>
            <a:ext cx="2968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2. Αναλύσεις Ορυκτών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9775" y="2992438"/>
            <a:ext cx="2936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Πίν. 3.  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Kd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Ιχνοστοιχείων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1</a:t>
            </a:r>
            <a:endParaRPr lang="en-US" altLang="en-US" sz="4000"/>
          </a:p>
        </p:txBody>
      </p:sp>
      <p:sp>
        <p:nvSpPr>
          <p:cNvPr id="8" name="Rectangle 7"/>
          <p:cNvSpPr/>
          <p:nvPr/>
        </p:nvSpPr>
        <p:spPr>
          <a:xfrm>
            <a:off x="681038" y="2174875"/>
            <a:ext cx="109966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α. Να βρείτε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ποιά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είναι η διαδικασία εξέλιξης (κλασματική κρυστάλλωση, μερική τήξη, αφομοίωση, μίξη μαγμάτων)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Object 0"/>
          <p:cNvGraphicFramePr>
            <a:graphicFrameLocks noChangeAspect="1"/>
          </p:cNvGraphicFramePr>
          <p:nvPr/>
        </p:nvGraphicFramePr>
        <p:xfrm>
          <a:off x="411163" y="3136900"/>
          <a:ext cx="4843462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Γράφημα" r:id="rId3" imgW="5185800" imgH="3442680" progId="Excel.Chart.8">
                  <p:embed/>
                </p:oleObj>
              </mc:Choice>
              <mc:Fallback>
                <p:oleObj name="Γράφημα" r:id="rId3" imgW="5185800" imgH="3442680" progId="Excel.Char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3136900"/>
                        <a:ext cx="4843462" cy="331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endCxn id="23" idx="1"/>
          </p:cNvCxnSpPr>
          <p:nvPr/>
        </p:nvCxnSpPr>
        <p:spPr>
          <a:xfrm>
            <a:off x="765175" y="4519613"/>
            <a:ext cx="5561013" cy="19367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43263" y="6092825"/>
            <a:ext cx="5684837" cy="31908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6B73747-1AD0-4B4A-9285-613217460C8B}"/>
              </a:ext>
            </a:extLst>
          </p:cNvPr>
          <p:cNvGraphicFramePr>
            <a:graphicFrameLocks/>
          </p:cNvGraphicFramePr>
          <p:nvPr/>
        </p:nvGraphicFramePr>
        <p:xfrm>
          <a:off x="6326155" y="2820564"/>
          <a:ext cx="5204149" cy="378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OleChart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2019300"/>
            <a:ext cx="115347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β. Στην περίπτωση που η διαδικασία είναι κλασματική κρυστάλλωση ή μερική τήξη, να βρείτε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ποιά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από τα ορυκτά που εμφανίζονται στα πετρώματα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κεροστίλβη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πλαγιόκλαστο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καλιούχος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άστριος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βιοτίτης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ελέγχουν τη διαδικασία.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</p:nvPr>
        </p:nvGraphicFramePr>
        <p:xfrm>
          <a:off x="179388" y="2982913"/>
          <a:ext cx="8070852" cy="38404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33445">
                  <a:extLst>
                    <a:ext uri="{9D8B030D-6E8A-4147-A177-3AD203B41FA5}">
                      <a16:colId xmlns:a16="http://schemas.microsoft.com/office/drawing/2014/main" val="1952326234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3950870761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3487561520"/>
                    </a:ext>
                  </a:extLst>
                </a:gridCol>
                <a:gridCol w="615826">
                  <a:extLst>
                    <a:ext uri="{9D8B030D-6E8A-4147-A177-3AD203B41FA5}">
                      <a16:colId xmlns:a16="http://schemas.microsoft.com/office/drawing/2014/main" val="1481334077"/>
                    </a:ext>
                  </a:extLst>
                </a:gridCol>
                <a:gridCol w="606494">
                  <a:extLst>
                    <a:ext uri="{9D8B030D-6E8A-4147-A177-3AD203B41FA5}">
                      <a16:colId xmlns:a16="http://schemas.microsoft.com/office/drawing/2014/main" val="3061815927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3124385395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3723131963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1133202356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1629509244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696683586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4180379498"/>
                    </a:ext>
                  </a:extLst>
                </a:gridCol>
                <a:gridCol w="668343">
                  <a:extLst>
                    <a:ext uri="{9D8B030D-6E8A-4147-A177-3AD203B41FA5}">
                      <a16:colId xmlns:a16="http://schemas.microsoft.com/office/drawing/2014/main" val="1979515585"/>
                    </a:ext>
                  </a:extLst>
                </a:gridCol>
              </a:tblGrid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G2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G10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049054853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SiO</a:t>
                      </a:r>
                      <a:r>
                        <a:rPr lang="de-DE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63.1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64.3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64.5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895243597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70311245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16.1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15.4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15.1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14.4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14.2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13.9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72522955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128083623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MgO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603337246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CaO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5.9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5.4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5.2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5.1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4.9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254185272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503154140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l-GR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549907498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Σύνολο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488927423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244857538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Rb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746439217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411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339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278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536165557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1008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1009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1013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1015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1017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1021</a:t>
                      </a:r>
                      <a:endParaRPr lang="el-GR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1023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1027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0628279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5550" y="3832225"/>
            <a:ext cx="7024688" cy="2492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225550" y="4100513"/>
            <a:ext cx="7024688" cy="2492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225550" y="4378325"/>
            <a:ext cx="7024688" cy="2476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225550" y="4656138"/>
            <a:ext cx="7024688" cy="2492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25550" y="4938713"/>
            <a:ext cx="7024688" cy="2476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5550" y="6297613"/>
            <a:ext cx="7024688" cy="24923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1</a:t>
            </a:r>
            <a:endParaRPr lang="en-US" altLang="en-US" sz="4000"/>
          </a:p>
        </p:txBody>
      </p:sp>
      <p:graphicFrame>
        <p:nvGraphicFramePr>
          <p:cNvPr id="16" name="Content Placeholder 11"/>
          <p:cNvGraphicFramePr>
            <a:graphicFrameLocks/>
          </p:cNvGraphicFramePr>
          <p:nvPr/>
        </p:nvGraphicFramePr>
        <p:xfrm>
          <a:off x="8467725" y="2887663"/>
          <a:ext cx="3506786" cy="39131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3438">
                  <a:extLst>
                    <a:ext uri="{9D8B030D-6E8A-4147-A177-3AD203B41FA5}">
                      <a16:colId xmlns:a16="http://schemas.microsoft.com/office/drawing/2014/main" val="2869602062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469951887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1263692807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3866736802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413877311"/>
                    </a:ext>
                  </a:extLst>
                </a:gridCol>
              </a:tblGrid>
              <a:tr h="274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Hb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Kf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343480590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45.1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56.2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37.5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313373455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601858094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GB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10.2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28.4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18.4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444130531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</a:t>
                      </a:r>
                      <a:r>
                        <a:rPr lang="de-DE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de-DE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18.3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23.2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208922987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MgO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10.6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8.8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704795456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CaO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11.8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9.4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869913458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r>
                        <a:rPr lang="el-GR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1.8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4063891417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l-GR" sz="18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15.4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9.9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985642232"/>
                  </a:ext>
                </a:extLst>
              </a:tr>
              <a:tr h="44146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Σύνολο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060210976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9363075" y="3811588"/>
            <a:ext cx="2611438" cy="41275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96400" y="4240213"/>
            <a:ext cx="847725" cy="4159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296400" y="4695825"/>
            <a:ext cx="847725" cy="4159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286875" y="5132388"/>
            <a:ext cx="1547813" cy="4159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453563" y="5562600"/>
            <a:ext cx="2520950" cy="39211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344275" y="5881688"/>
            <a:ext cx="847725" cy="4159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342688" y="3524250"/>
            <a:ext cx="847725" cy="4159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653713" y="5862638"/>
            <a:ext cx="847725" cy="4159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342688" y="4251325"/>
            <a:ext cx="847725" cy="4159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344275" y="4695825"/>
            <a:ext cx="847725" cy="4159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77375" y="2762250"/>
            <a:ext cx="1357313" cy="485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38" y="1855788"/>
            <a:ext cx="15732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hart 40"/>
          <p:cNvGraphicFramePr>
            <a:graphicFrameLocks/>
          </p:cNvGraphicFramePr>
          <p:nvPr/>
        </p:nvGraphicFramePr>
        <p:xfrm>
          <a:off x="3121025" y="1949450"/>
          <a:ext cx="6408738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933575"/>
            <a:ext cx="296703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γ. Να βρείτε την εκατοστιαία αναλογία των ορυκτών που ελέγχουν τη διαδικασία της εξέλιξης και το ποσοστό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του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τήγματος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που απομένει από την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κρυστάλλωση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ή αυτού που δημιουργείται από την τήξη. Τα ποσοστά των ορυκτών και το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να τα υπολογίσετε αριθμητικά αλλά και γραφικά</a:t>
            </a:r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1</a:t>
            </a:r>
            <a:endParaRPr lang="en-US" altLang="en-US" sz="4000"/>
          </a:p>
        </p:txBody>
      </p:sp>
      <p:sp>
        <p:nvSpPr>
          <p:cNvPr id="16" name="6 - Αστέρι 7 ακτινών">
            <a:extLst>
              <a:ext uri="{FF2B5EF4-FFF2-40B4-BE49-F238E27FC236}">
                <a16:creationId xmlns:a16="http://schemas.microsoft.com/office/drawing/2014/main" id="{B985C55D-B505-4E9B-A713-9545659C80AA}"/>
              </a:ext>
            </a:extLst>
          </p:cNvPr>
          <p:cNvSpPr/>
          <p:nvPr/>
        </p:nvSpPr>
        <p:spPr bwMode="auto">
          <a:xfrm>
            <a:off x="5792788" y="2686050"/>
            <a:ext cx="241300" cy="206375"/>
          </a:xfrm>
          <a:prstGeom prst="star7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" tIns="0" rIns="0" bIns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8" name="Left Brace 17"/>
          <p:cNvSpPr/>
          <p:nvPr/>
        </p:nvSpPr>
        <p:spPr>
          <a:xfrm rot="4719379">
            <a:off x="4722019" y="1823244"/>
            <a:ext cx="522288" cy="1803400"/>
          </a:xfrm>
          <a:prstGeom prst="leftBrace">
            <a:avLst>
              <a:gd name="adj1" fmla="val 3028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60488" y="1027113"/>
            <a:ext cx="53657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Γραφικά: Κανόνας μοχλού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1625" y="3094038"/>
            <a:ext cx="5191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13438" y="2892425"/>
            <a:ext cx="5175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48150" y="2157413"/>
            <a:ext cx="119538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Hb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 liquid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19863" y="1960563"/>
            <a:ext cx="11953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 % liquid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53013" y="4768850"/>
            <a:ext cx="7794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G10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2738" y="4041775"/>
            <a:ext cx="77946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Left Brace 41"/>
          <p:cNvSpPr/>
          <p:nvPr/>
        </p:nvSpPr>
        <p:spPr>
          <a:xfrm rot="4807961">
            <a:off x="7026275" y="1076326"/>
            <a:ext cx="339725" cy="2660650"/>
          </a:xfrm>
          <a:prstGeom prst="leftBrace">
            <a:avLst>
              <a:gd name="adj1" fmla="val 30284"/>
              <a:gd name="adj2" fmla="val 5093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83575" y="2381250"/>
            <a:ext cx="628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Hb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Left Brace 43"/>
          <p:cNvSpPr/>
          <p:nvPr/>
        </p:nvSpPr>
        <p:spPr>
          <a:xfrm rot="1349993">
            <a:off x="5283200" y="2659063"/>
            <a:ext cx="322263" cy="1587500"/>
          </a:xfrm>
          <a:prstGeom prst="leftBrace">
            <a:avLst>
              <a:gd name="adj1" fmla="val 30284"/>
              <a:gd name="adj2" fmla="val 828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224338" y="3500438"/>
            <a:ext cx="984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liquid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P spid="4" grpId="0"/>
      <p:bldP spid="5" grpId="0"/>
      <p:bldP spid="6" grpId="0"/>
      <p:bldP spid="18" grpId="0" animBg="1"/>
      <p:bldP spid="25" grpId="0"/>
      <p:bldP spid="26" grpId="0"/>
      <p:bldP spid="27" grpId="0"/>
      <p:bldP spid="28" grpId="0"/>
      <p:bldP spid="31" grpId="0"/>
      <p:bldP spid="33" grpId="0"/>
      <p:bldP spid="34" grpId="0"/>
      <p:bldP spid="42" grpId="0" animBg="1"/>
      <p:bldP spid="43" grpId="0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6675" y="2683905"/>
            <a:ext cx="9613861" cy="3599316"/>
          </a:xfrm>
          <a:blipFill>
            <a:blip r:embed="rId2"/>
            <a:stretch>
              <a:fillRect l="-888" t="-253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1</a:t>
            </a:r>
            <a:endParaRPr lang="en-US" altLang="en-US" sz="4000"/>
          </a:p>
        </p:txBody>
      </p:sp>
      <p:sp>
        <p:nvSpPr>
          <p:cNvPr id="9" name="Rectangle 8"/>
          <p:cNvSpPr/>
          <p:nvPr/>
        </p:nvSpPr>
        <p:spPr>
          <a:xfrm>
            <a:off x="1360488" y="1027113"/>
            <a:ext cx="53657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Αριθμητικά: Εξισώσεις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061450" y="2116138"/>
          <a:ext cx="2763838" cy="2538414"/>
        </p:xfrm>
        <a:graphic>
          <a:graphicData uri="http://schemas.openxmlformats.org/drawingml/2006/table">
            <a:tbl>
              <a:tblPr/>
              <a:tblGrid>
                <a:gridCol w="670878">
                  <a:extLst>
                    <a:ext uri="{9D8B030D-6E8A-4147-A177-3AD203B41FA5}">
                      <a16:colId xmlns:a16="http://schemas.microsoft.com/office/drawing/2014/main" val="1502327369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122531928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4034899277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738702207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680853901"/>
                    </a:ext>
                  </a:extLst>
                </a:gridCol>
              </a:tblGrid>
              <a:tr h="28204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MS Sans Serif Greek"/>
                      </a:endParaRP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MS Sans Serif Greek"/>
                        </a:rPr>
                        <a:t>DR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MS Sans Serif Greek"/>
                        </a:rPr>
                        <a:t>G10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MS Sans Serif Greek"/>
                        </a:rPr>
                        <a:t>Hb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MS Sans Serif Greek"/>
                        </a:rPr>
                        <a:t>Pl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28481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SiO</a:t>
                      </a:r>
                      <a:r>
                        <a:rPr lang="en-US" sz="1800" b="0" i="0" u="none" strike="noStrike" baseline="-25000" dirty="0">
                          <a:effectLst/>
                          <a:latin typeface="MS Sans Serif Greek"/>
                        </a:rPr>
                        <a:t>2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61.3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65.4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45.1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56.2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97132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TiO</a:t>
                      </a:r>
                      <a:r>
                        <a:rPr lang="en-US" sz="1800" b="0" i="0" u="none" strike="noStrike" baseline="-25000" dirty="0">
                          <a:effectLst/>
                          <a:latin typeface="MS Sans Serif Greek"/>
                        </a:rPr>
                        <a:t>2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0.7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0.8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1.0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0.0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419881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Al</a:t>
                      </a:r>
                      <a:r>
                        <a:rPr lang="en-US" sz="1800" b="0" i="0" u="none" strike="noStrike" baseline="-25000" dirty="0">
                          <a:effectLst/>
                          <a:latin typeface="MS Sans Serif Greek"/>
                        </a:rPr>
                        <a:t>2</a:t>
                      </a:r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O</a:t>
                      </a:r>
                      <a:r>
                        <a:rPr lang="en-US" sz="1800" b="0" i="0" u="none" strike="noStrike" baseline="-25000" dirty="0">
                          <a:effectLst/>
                          <a:latin typeface="MS Sans Serif Greek"/>
                        </a:rPr>
                        <a:t>3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16.1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13.9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10.2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28.4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863286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Fe</a:t>
                      </a:r>
                      <a:r>
                        <a:rPr lang="en-US" sz="1800" b="0" i="0" u="none" strike="noStrike" baseline="-25000" dirty="0">
                          <a:effectLst/>
                          <a:latin typeface="MS Sans Serif Greek"/>
                        </a:rPr>
                        <a:t>2</a:t>
                      </a:r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O</a:t>
                      </a:r>
                      <a:r>
                        <a:rPr lang="en-US" sz="1800" b="0" i="0" u="none" strike="noStrike" baseline="-25000" dirty="0">
                          <a:effectLst/>
                          <a:latin typeface="MS Sans Serif Greek"/>
                        </a:rPr>
                        <a:t>3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6.9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6.7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18.3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0.0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774156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MgO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2.8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2.2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10.6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0.0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44750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CaO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5.9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4.0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11.8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9.4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20091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Na</a:t>
                      </a:r>
                      <a:r>
                        <a:rPr lang="en-US" sz="1800" b="0" i="0" u="none" strike="noStrike" baseline="-25000" dirty="0">
                          <a:effectLst/>
                          <a:latin typeface="MS Sans Serif Greek"/>
                        </a:rPr>
                        <a:t>2</a:t>
                      </a:r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O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3.8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3.6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1.8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6.0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668422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K</a:t>
                      </a:r>
                      <a:r>
                        <a:rPr lang="en-US" sz="1800" b="0" i="0" u="none" strike="noStrike" baseline="-25000" dirty="0">
                          <a:effectLst/>
                          <a:latin typeface="MS Sans Serif Greek"/>
                        </a:rPr>
                        <a:t>2</a:t>
                      </a:r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O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2.5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3.4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MS Sans Serif Greek"/>
                        </a:rPr>
                        <a:t>1.2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MS Sans Serif Greek"/>
                        </a:rPr>
                        <a:t>0.0</a:t>
                      </a:r>
                    </a:p>
                  </a:txBody>
                  <a:tcPr marL="7620" marR="7620" marT="7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431195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46050" y="1968500"/>
            <a:ext cx="6538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=F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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Λ</a:t>
            </a:r>
            <a:r>
              <a:rPr lang="en-US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+(1-F)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(α*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Α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 β*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Χ</a:t>
            </a:r>
            <a:r>
              <a:rPr lang="el-GR" altLang="el-G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Β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el-GR" altLang="el-G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+γ*Χ</a:t>
            </a:r>
            <a:r>
              <a:rPr lang="el-GR" altLang="el-GR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Γ</a:t>
            </a:r>
            <a:r>
              <a:rPr lang="el-GR" altLang="el-G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 δ*Χ</a:t>
            </a:r>
            <a:r>
              <a:rPr lang="el-GR" altLang="el-GR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Δ</a:t>
            </a:r>
            <a:r>
              <a:rPr lang="el-GR" altLang="el-G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5438775"/>
            <a:ext cx="1204595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Γνωστά: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οι συστάσεις των </a:t>
            </a:r>
            <a:r>
              <a:rPr lang="el-GR" dirty="0" err="1">
                <a:latin typeface="+mn-lt"/>
              </a:rPr>
              <a:t>τηγμάτων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DR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G10, </a:t>
            </a:r>
            <a:r>
              <a:rPr lang="el-GR" dirty="0">
                <a:latin typeface="+mn-lt"/>
              </a:rPr>
              <a:t>οι συστάσεις των ορυκτών </a:t>
            </a:r>
            <a:r>
              <a:rPr lang="en-US" dirty="0" err="1">
                <a:latin typeface="+mn-lt"/>
              </a:rPr>
              <a:t>Hb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Pl.</a:t>
            </a:r>
            <a:endParaRPr lang="el-G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Άγνωστα: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το 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οι εκατοστιαίες αναλογίες α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β της </a:t>
            </a:r>
            <a:r>
              <a:rPr lang="en-US" dirty="0" err="1">
                <a:latin typeface="+mn-lt"/>
              </a:rPr>
              <a:t>Hb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του </a:t>
            </a:r>
            <a:r>
              <a:rPr lang="en-US" dirty="0">
                <a:latin typeface="+mn-lt"/>
              </a:rPr>
              <a:t>Pl</a:t>
            </a:r>
            <a:r>
              <a:rPr lang="el-GR" dirty="0">
                <a:latin typeface="+mn-lt"/>
              </a:rPr>
              <a:t> που κρυσταλλώνονται.</a:t>
            </a:r>
          </a:p>
        </p:txBody>
      </p:sp>
      <p:sp>
        <p:nvSpPr>
          <p:cNvPr id="23" name="Speech Bubble: Rectangle with Corners Rounded 22"/>
          <p:cNvSpPr/>
          <p:nvPr/>
        </p:nvSpPr>
        <p:spPr>
          <a:xfrm>
            <a:off x="8516938" y="5265738"/>
            <a:ext cx="3203575" cy="1462087"/>
          </a:xfrm>
          <a:prstGeom prst="wedgeRoundRectCallout">
            <a:avLst>
              <a:gd name="adj1" fmla="val -84262"/>
              <a:gd name="adj2" fmla="val -1260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Προτιμούμε τα στοιχεία που έχουν 0 σε κάποια ανάλυση για να μειώσουμε τους αγνώστους στις πράξεις το </a:t>
            </a:r>
            <a:r>
              <a:rPr lang="en-US" dirty="0"/>
              <a:t>“</a:t>
            </a:r>
            <a:r>
              <a:rPr lang="el-GR" dirty="0"/>
              <a:t>χέρι</a:t>
            </a:r>
            <a:r>
              <a:rPr lang="en-US" dirty="0"/>
              <a:t>”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898063" y="3552825"/>
            <a:ext cx="387350" cy="263525"/>
          </a:xfrm>
          <a:prstGeom prst="rect">
            <a:avLst/>
          </a:prstGeom>
          <a:noFill/>
          <a:ln w="44450">
            <a:solidFill>
              <a:srgbClr val="CC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17175" y="3559175"/>
            <a:ext cx="385763" cy="263525"/>
          </a:xfrm>
          <a:prstGeom prst="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874375" y="3559175"/>
            <a:ext cx="442913" cy="2571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23650" y="3552825"/>
            <a:ext cx="442913" cy="257175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1163" y="2684463"/>
            <a:ext cx="1604962" cy="487362"/>
          </a:xfrm>
          <a:prstGeom prst="rect">
            <a:avLst/>
          </a:prstGeom>
          <a:noFill/>
          <a:ln w="44450">
            <a:solidFill>
              <a:srgbClr val="CC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66975" y="2687638"/>
            <a:ext cx="1385888" cy="484187"/>
          </a:xfrm>
          <a:prstGeom prst="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07000" y="2687638"/>
            <a:ext cx="782638" cy="4841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96038" y="2690813"/>
            <a:ext cx="676275" cy="48101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898063" y="3268663"/>
            <a:ext cx="387350" cy="263525"/>
          </a:xfrm>
          <a:prstGeom prst="rect">
            <a:avLst/>
          </a:prstGeom>
          <a:noFill/>
          <a:ln w="44450">
            <a:solidFill>
              <a:srgbClr val="CC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417175" y="3275013"/>
            <a:ext cx="385763" cy="263525"/>
          </a:xfrm>
          <a:prstGeom prst="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874375" y="3275013"/>
            <a:ext cx="442913" cy="2571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423650" y="3268663"/>
            <a:ext cx="442913" cy="257175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1163" y="3292475"/>
            <a:ext cx="1773237" cy="487363"/>
          </a:xfrm>
          <a:prstGeom prst="rect">
            <a:avLst/>
          </a:prstGeom>
          <a:noFill/>
          <a:ln w="44450">
            <a:solidFill>
              <a:srgbClr val="CC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66975" y="3297238"/>
            <a:ext cx="1717675" cy="482600"/>
          </a:xfrm>
          <a:prstGeom prst="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30863" y="3305175"/>
            <a:ext cx="1146175" cy="5651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192963" y="3306763"/>
            <a:ext cx="1030287" cy="56356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1488" y="4022725"/>
            <a:ext cx="1508125" cy="487363"/>
          </a:xfrm>
          <a:prstGeom prst="rect">
            <a:avLst/>
          </a:prstGeom>
          <a:noFill/>
          <a:ln w="44450">
            <a:solidFill>
              <a:srgbClr val="CC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66975" y="4025900"/>
            <a:ext cx="1311275" cy="484188"/>
          </a:xfrm>
          <a:prstGeom prst="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46675" y="4025900"/>
            <a:ext cx="782638" cy="4841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24600" y="4029075"/>
            <a:ext cx="677863" cy="481013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898063" y="3821113"/>
            <a:ext cx="387350" cy="263525"/>
          </a:xfrm>
          <a:prstGeom prst="rect">
            <a:avLst/>
          </a:prstGeom>
          <a:noFill/>
          <a:ln w="44450">
            <a:solidFill>
              <a:srgbClr val="CC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417175" y="3827463"/>
            <a:ext cx="385763" cy="263525"/>
          </a:xfrm>
          <a:prstGeom prst="rect">
            <a:avLst/>
          </a:prstGeom>
          <a:noFill/>
          <a:ln w="3175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874375" y="3827463"/>
            <a:ext cx="442913" cy="2571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423650" y="3821113"/>
            <a:ext cx="442913" cy="255587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8" grpId="0"/>
      <p:bldP spid="9" grpId="0"/>
      <p:bldP spid="20" grpId="0"/>
      <p:bldP spid="22" grpId="0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n-US"/>
              <a:t>ΑΣΚΗΣΗ</a:t>
            </a: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23625" y="939800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l-GR" altLang="en-US" sz="4000"/>
              <a:t>2</a:t>
            </a:r>
            <a:endParaRPr lang="en-US" altLang="en-US" sz="4000"/>
          </a:p>
        </p:txBody>
      </p:sp>
      <p:sp>
        <p:nvSpPr>
          <p:cNvPr id="7" name="Rectangle 6"/>
          <p:cNvSpPr/>
          <p:nvPr/>
        </p:nvSpPr>
        <p:spPr>
          <a:xfrm>
            <a:off x="261938" y="2087563"/>
            <a:ext cx="108600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μιά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περιοχή εμφανίζεται ένα γρανιτικό πέτρωμα του οποίου η χημική σύσταση για τα κύρια στοιχεία δίνεται στον πίνακα 1. Βρέθηκε ότι το γρανιτικό αυτό πέτρωμα μπορεί να προέρχεται: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α. από μερική τήξη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αμφιβολίτη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1) κατά την οποία παραμένει στο υπολειμματικό στερεό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κεροστίλβη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πλαγιόκλαστο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2) με ίσα ποσοστά συμμετοχής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β. Από κλασματική κρυστάλλωση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προϋπάρχοντος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διοριτικού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μάγματος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1). Στην περίπτωση αυτή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κρυσταλλούμενο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στερεό αποτελείται από 60%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κεροστίλβη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40%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πλαγιόκλαστο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Πιν.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Να σχεδιάσετε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κανονικοποιημένα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διαγράμματα των σπανίων γαιών του μάγματος που θα προκύψει σε κάθε περίπτωση.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Berl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1139</TotalTime>
  <Words>2206</Words>
  <Application>Microsoft Office PowerPoint</Application>
  <PresentationFormat>Widescreen</PresentationFormat>
  <Paragraphs>1225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Greek</vt:lpstr>
      <vt:lpstr>Calibri</vt:lpstr>
      <vt:lpstr>Cambria Math</vt:lpstr>
      <vt:lpstr>MS Sans Serif Greek</vt:lpstr>
      <vt:lpstr>Symbol</vt:lpstr>
      <vt:lpstr>Times New Roman</vt:lpstr>
      <vt:lpstr>Trebuchet MS</vt:lpstr>
      <vt:lpstr>Berlin</vt:lpstr>
      <vt:lpstr>Γράφημα</vt:lpstr>
      <vt:lpstr>ΑΣΚΗΣΕΙΣ ΠΕΤΡΟΓΕΝΕΣΕΙΣ ΠΥΡΙΓΕΝΩΝ ΠΕΤΡΩΜΑΤΩΝ</vt:lpstr>
      <vt:lpstr>ΑΣΚΗΣΗ</vt:lpstr>
      <vt:lpstr>PowerPoint Presentation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  <vt:lpstr>ΑΣΚΗΣΗ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ΑΣΚΗΣΕΙΣ ΠΕΤΡΟΓΕΝΕΣΕΙΣ ΠΥΡΙΓΕΝΩΝ ΠΕΤΡΩΜΑΤΩΝ</dc:title>
  <dc:creator>Corinna</dc:creator>
  <cp:lastModifiedBy>Corinna</cp:lastModifiedBy>
  <cp:revision>221</cp:revision>
  <dcterms:created xsi:type="dcterms:W3CDTF">2017-04-23T09:59:42Z</dcterms:created>
  <dcterms:modified xsi:type="dcterms:W3CDTF">2017-06-04T22:24:08Z</dcterms:modified>
</cp:coreProperties>
</file>